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1"/>
  </p:notesMasterIdLst>
  <p:sldIdLst>
    <p:sldId id="274" r:id="rId2"/>
    <p:sldId id="380" r:id="rId3"/>
    <p:sldId id="365" r:id="rId4"/>
    <p:sldId id="381" r:id="rId5"/>
    <p:sldId id="384" r:id="rId6"/>
    <p:sldId id="383" r:id="rId7"/>
    <p:sldId id="385" r:id="rId8"/>
    <p:sldId id="414" r:id="rId9"/>
    <p:sldId id="382" r:id="rId10"/>
    <p:sldId id="386" r:id="rId11"/>
    <p:sldId id="387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401" r:id="rId21"/>
    <p:sldId id="402" r:id="rId22"/>
    <p:sldId id="403" r:id="rId23"/>
    <p:sldId id="405" r:id="rId24"/>
    <p:sldId id="404" r:id="rId25"/>
    <p:sldId id="397" r:id="rId26"/>
    <p:sldId id="406" r:id="rId27"/>
    <p:sldId id="407" r:id="rId28"/>
    <p:sldId id="417" r:id="rId29"/>
    <p:sldId id="398" r:id="rId30"/>
    <p:sldId id="408" r:id="rId31"/>
    <p:sldId id="399" r:id="rId32"/>
    <p:sldId id="410" r:id="rId33"/>
    <p:sldId id="412" r:id="rId34"/>
    <p:sldId id="411" r:id="rId35"/>
    <p:sldId id="409" r:id="rId36"/>
    <p:sldId id="400" r:id="rId37"/>
    <p:sldId id="284" r:id="rId38"/>
    <p:sldId id="416" r:id="rId39"/>
    <p:sldId id="413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6E74D77E-0514-44F5-9455-159BD968EB13}">
          <p14:sldIdLst>
            <p14:sldId id="274"/>
            <p14:sldId id="380"/>
            <p14:sldId id="365"/>
            <p14:sldId id="381"/>
            <p14:sldId id="384"/>
            <p14:sldId id="383"/>
            <p14:sldId id="385"/>
            <p14:sldId id="414"/>
            <p14:sldId id="382"/>
            <p14:sldId id="386"/>
            <p14:sldId id="387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401"/>
            <p14:sldId id="402"/>
            <p14:sldId id="403"/>
            <p14:sldId id="405"/>
            <p14:sldId id="404"/>
            <p14:sldId id="397"/>
            <p14:sldId id="406"/>
            <p14:sldId id="407"/>
            <p14:sldId id="417"/>
            <p14:sldId id="398"/>
            <p14:sldId id="408"/>
            <p14:sldId id="399"/>
            <p14:sldId id="410"/>
            <p14:sldId id="412"/>
            <p14:sldId id="411"/>
            <p14:sldId id="409"/>
            <p14:sldId id="400"/>
            <p14:sldId id="284"/>
            <p14:sldId id="416"/>
            <p14:sldId id="413"/>
          </p14:sldIdLst>
        </p14:section>
        <p14:section name="Backup slide" id="{11D87050-B95A-4DA0-B951-D08AA37ADCD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emen Rita Judit Dr." initials="KRJD" lastIdx="1" clrIdx="0">
    <p:extLst>
      <p:ext uri="{19B8F6BF-5375-455C-9EA6-DF929625EA0E}">
        <p15:presenceInfo xmlns:p15="http://schemas.microsoft.com/office/powerpoint/2012/main" userId="Kelemen Rita Judit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840"/>
    <a:srgbClr val="D9D9D9"/>
    <a:srgbClr val="7F7F7F"/>
    <a:srgbClr val="002060"/>
    <a:srgbClr val="BFBFBF"/>
    <a:srgbClr val="5C8ED3"/>
    <a:srgbClr val="E8CD9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6374" autoAdjust="0"/>
  </p:normalViewPr>
  <p:slideViewPr>
    <p:cSldViewPr snapToGrid="0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D1AE-2F58-4597-83DD-6A4928D366EC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7F38-F598-490A-A47B-1FDE174142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67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75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35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94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89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13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13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5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917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119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6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98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62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547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07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62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529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456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836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368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406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378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6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618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647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766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944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328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261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582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011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449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548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96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44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8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62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72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49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7F38-F598-490A-A47B-1FDE1741424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61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82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18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42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F19D7F-4E66-4E44-BD62-D7AFD575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05D4552-550C-4EFA-9A1F-5C9B35F8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41C97E5-95D4-483A-9CCD-5E38D2A6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0714954-5491-475B-9A68-BA4A08AE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1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83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9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0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96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38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0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23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C3ED-391C-42D1-97DF-9472072D0248}" type="datetimeFigureOut">
              <a:rPr lang="hu-HU" smtClean="0"/>
              <a:t>2024.04.22.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C1-217F-428B-B9FB-71175EBA1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7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ommunikacio@ksh.h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documents/9986036/16669467/2020-BE-INNOV_FinalReport_MainDocument.pdf/d3cfa4c4-e793-0bf9-1a70-6a1c91dd363e?t=1683014951291" TargetMode="External"/><Relationship Id="rId3" Type="http://schemas.openxmlformats.org/officeDocument/2006/relationships/hyperlink" Target="https://doi.org/10.1145/2181037.2181040" TargetMode="External"/><Relationship Id="rId7" Type="http://schemas.openxmlformats.org/officeDocument/2006/relationships/hyperlink" Target="https://ec.europa.eu/eurostat/documents/54431/16767656/2020-NL-INNOV-Report-on-the-action-%26-Deliverables.pdf/92b9f47d-d060-c58f-7463-f2df697227f3?t=1684144414464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77/0894439315608451" TargetMode="External"/><Relationship Id="rId5" Type="http://schemas.openxmlformats.org/officeDocument/2006/relationships/hyperlink" Target="https://doi.org/10.21549/NTNY.29.2020.2.3" TargetMode="External"/><Relationship Id="rId4" Type="http://schemas.openxmlformats.org/officeDocument/2006/relationships/hyperlink" Target="https://www.istat.it/it/files/2011/07/WP5-deliverables.zip" TargetMode="External"/><Relationship Id="rId9" Type="http://schemas.openxmlformats.org/officeDocument/2006/relationships/hyperlink" Target="https://doi.org/10.55612/s-5002-019-002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44CA0A5-26AE-4FA1-9FD7-D43686A5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-1"/>
            <a:ext cx="10241280" cy="6867625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C381B5F1-C359-4BCC-8003-D2220FDBFA8A}"/>
              </a:ext>
            </a:extLst>
          </p:cNvPr>
          <p:cNvSpPr/>
          <p:nvPr/>
        </p:nvSpPr>
        <p:spPr>
          <a:xfrm>
            <a:off x="8727559" y="6463889"/>
            <a:ext cx="3366412" cy="3489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22302" y="-4687"/>
            <a:ext cx="3454249" cy="68676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  <a:gd name="connsiteX0" fmla="*/ 0 w 10000"/>
              <a:gd name="connsiteY0" fmla="*/ 10000 h 10025"/>
              <a:gd name="connsiteX1" fmla="*/ 2838 w 10000"/>
              <a:gd name="connsiteY1" fmla="*/ 61 h 10025"/>
              <a:gd name="connsiteX2" fmla="*/ 9972 w 10000"/>
              <a:gd name="connsiteY2" fmla="*/ 0 h 10025"/>
              <a:gd name="connsiteX3" fmla="*/ 10000 w 10000"/>
              <a:gd name="connsiteY3" fmla="*/ 10025 h 10025"/>
              <a:gd name="connsiteX4" fmla="*/ 0 w 10000"/>
              <a:gd name="connsiteY4" fmla="*/ 10000 h 10025"/>
              <a:gd name="connsiteX0" fmla="*/ 0 w 10038"/>
              <a:gd name="connsiteY0" fmla="*/ 10000 h 10000"/>
              <a:gd name="connsiteX1" fmla="*/ 2838 w 10038"/>
              <a:gd name="connsiteY1" fmla="*/ 61 h 10000"/>
              <a:gd name="connsiteX2" fmla="*/ 9972 w 10038"/>
              <a:gd name="connsiteY2" fmla="*/ 0 h 10000"/>
              <a:gd name="connsiteX3" fmla="*/ 10038 w 10038"/>
              <a:gd name="connsiteY3" fmla="*/ 9988 h 10000"/>
              <a:gd name="connsiteX4" fmla="*/ 0 w 10038"/>
              <a:gd name="connsiteY4" fmla="*/ 10000 h 10000"/>
              <a:gd name="connsiteX0" fmla="*/ 0 w 10038"/>
              <a:gd name="connsiteY0" fmla="*/ 10000 h 10000"/>
              <a:gd name="connsiteX1" fmla="*/ 2876 w 10038"/>
              <a:gd name="connsiteY1" fmla="*/ 6 h 10000"/>
              <a:gd name="connsiteX2" fmla="*/ 9972 w 10038"/>
              <a:gd name="connsiteY2" fmla="*/ 0 h 10000"/>
              <a:gd name="connsiteX3" fmla="*/ 10038 w 10038"/>
              <a:gd name="connsiteY3" fmla="*/ 9988 h 10000"/>
              <a:gd name="connsiteX4" fmla="*/ 0 w 10038"/>
              <a:gd name="connsiteY4" fmla="*/ 10000 h 10000"/>
              <a:gd name="connsiteX0" fmla="*/ 0 w 10459"/>
              <a:gd name="connsiteY0" fmla="*/ 10000 h 10000"/>
              <a:gd name="connsiteX1" fmla="*/ 3297 w 10459"/>
              <a:gd name="connsiteY1" fmla="*/ 6 h 10000"/>
              <a:gd name="connsiteX2" fmla="*/ 10393 w 10459"/>
              <a:gd name="connsiteY2" fmla="*/ 0 h 10000"/>
              <a:gd name="connsiteX3" fmla="*/ 10459 w 10459"/>
              <a:gd name="connsiteY3" fmla="*/ 9988 h 10000"/>
              <a:gd name="connsiteX4" fmla="*/ 0 w 10459"/>
              <a:gd name="connsiteY4" fmla="*/ 10000 h 10000"/>
              <a:gd name="connsiteX0" fmla="*/ 0 w 10459"/>
              <a:gd name="connsiteY0" fmla="*/ 10000 h 10000"/>
              <a:gd name="connsiteX1" fmla="*/ 2914 w 10459"/>
              <a:gd name="connsiteY1" fmla="*/ 6 h 10000"/>
              <a:gd name="connsiteX2" fmla="*/ 10393 w 10459"/>
              <a:gd name="connsiteY2" fmla="*/ 0 h 10000"/>
              <a:gd name="connsiteX3" fmla="*/ 10459 w 10459"/>
              <a:gd name="connsiteY3" fmla="*/ 9988 h 10000"/>
              <a:gd name="connsiteX4" fmla="*/ 0 w 10459"/>
              <a:gd name="connsiteY4" fmla="*/ 10000 h 10000"/>
              <a:gd name="connsiteX0" fmla="*/ 0 w 10421"/>
              <a:gd name="connsiteY0" fmla="*/ 10000 h 10000"/>
              <a:gd name="connsiteX1" fmla="*/ 2914 w 10421"/>
              <a:gd name="connsiteY1" fmla="*/ 6 h 10000"/>
              <a:gd name="connsiteX2" fmla="*/ 10393 w 10421"/>
              <a:gd name="connsiteY2" fmla="*/ 0 h 10000"/>
              <a:gd name="connsiteX3" fmla="*/ 10421 w 10421"/>
              <a:gd name="connsiteY3" fmla="*/ 9997 h 10000"/>
              <a:gd name="connsiteX4" fmla="*/ 0 w 1042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1" h="10000">
                <a:moveTo>
                  <a:pt x="0" y="10000"/>
                </a:moveTo>
                <a:lnTo>
                  <a:pt x="2914" y="6"/>
                </a:lnTo>
                <a:lnTo>
                  <a:pt x="10393" y="0"/>
                </a:lnTo>
                <a:cubicBezTo>
                  <a:pt x="10384" y="3113"/>
                  <a:pt x="10429" y="6884"/>
                  <a:pt x="10421" y="999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BEA4853-37D2-4F17-990D-9D39AA468E08}"/>
              </a:ext>
            </a:extLst>
          </p:cNvPr>
          <p:cNvSpPr/>
          <p:nvPr/>
        </p:nvSpPr>
        <p:spPr>
          <a:xfrm>
            <a:off x="105220" y="604948"/>
            <a:ext cx="9146730" cy="2217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646665A-6761-4EB9-8886-D27BAFE8D656}"/>
              </a:ext>
            </a:extLst>
          </p:cNvPr>
          <p:cNvSpPr/>
          <p:nvPr/>
        </p:nvSpPr>
        <p:spPr>
          <a:xfrm>
            <a:off x="-19051" y="304800"/>
            <a:ext cx="8966583" cy="231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Lucida Sans Unicode" panose="020B0602030504020204" pitchFamily="34" charset="0"/>
              </a:rPr>
              <a:t>Phone application for gamified smart fieldwork:</a:t>
            </a:r>
            <a:endParaRPr lang="hu-HU" sz="2400" b="1" dirty="0">
              <a:solidFill>
                <a:srgbClr val="002060"/>
              </a:solidFill>
              <a:latin typeface="Lucida Sans" panose="020B0602030504020204" pitchFamily="34" charset="0"/>
              <a:ea typeface="Nirmala UI" panose="020B0502040204020203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Lucida Sans Unicode" panose="020B0602030504020204" pitchFamily="34" charset="0"/>
              </a:rPr>
              <a:t>New horizons of interviewer motivation and supervision</a:t>
            </a:r>
            <a:endParaRPr lang="hu-HU" sz="2400" b="1" dirty="0">
              <a:solidFill>
                <a:srgbClr val="002060"/>
              </a:solidFill>
              <a:latin typeface="Lucida Sans" panose="020B0602030504020204" pitchFamily="34" charset="0"/>
              <a:ea typeface="Nirmala UI" panose="020B0502040204020203" pitchFamily="34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1400" b="1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Lucida Sans Unicode" panose="020B0602030504020204" pitchFamily="34" charset="0"/>
              </a:rPr>
              <a:t>Ferenc Mújdricza</a:t>
            </a:r>
            <a:r>
              <a:rPr lang="hu-HU" sz="1400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Lucida Sans Unicode" panose="020B0602030504020204" pitchFamily="34" charset="0"/>
              </a:rPr>
              <a:t>, Linda Mohay, Rozália Kalácska, Mátyás Gerencsér, Mária Zanatyné Fodor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Lucida Sans Unicode" panose="020B0602030504020204" pitchFamily="34" charset="0"/>
              </a:rPr>
              <a:t>Hungarian Central Statistical Office, Methodology Department</a:t>
            </a:r>
            <a:endParaRPr lang="hu-HU" sz="1400" dirty="0">
              <a:solidFill>
                <a:srgbClr val="002060"/>
              </a:solidFill>
              <a:latin typeface="Lucida Sans" panose="020B0602030504020204" pitchFamily="34" charset="0"/>
              <a:ea typeface="Nirmala UI" panose="020B05020402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1398451-90DF-4E3D-9444-6AF878099B33}"/>
              </a:ext>
            </a:extLst>
          </p:cNvPr>
          <p:cNvSpPr/>
          <p:nvPr/>
        </p:nvSpPr>
        <p:spPr>
          <a:xfrm>
            <a:off x="8608291" y="6382327"/>
            <a:ext cx="3366412" cy="34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Neuchâtel</a:t>
            </a:r>
            <a:r>
              <a:rPr lang="hu-HU" sz="1400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25. </a:t>
            </a:r>
            <a:r>
              <a:rPr lang="hu-HU" sz="1400" dirty="0" err="1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April</a:t>
            </a:r>
            <a:r>
              <a:rPr lang="hu-HU" sz="1400" dirty="0">
                <a:solidFill>
                  <a:srgbClr val="002060"/>
                </a:solidFill>
                <a:latin typeface="Lucida Sans" panose="020B0602030504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2024.</a:t>
            </a:r>
          </a:p>
        </p:txBody>
      </p:sp>
      <p:grpSp>
        <p:nvGrpSpPr>
          <p:cNvPr id="17" name="Ábra 2">
            <a:extLst>
              <a:ext uri="{FF2B5EF4-FFF2-40B4-BE49-F238E27FC236}">
                <a16:creationId xmlns:a16="http://schemas.microsoft.com/office/drawing/2014/main" id="{35342830-9E03-4061-AA63-BC5292EB1FE6}"/>
              </a:ext>
            </a:extLst>
          </p:cNvPr>
          <p:cNvGrpSpPr/>
          <p:nvPr/>
        </p:nvGrpSpPr>
        <p:grpSpPr>
          <a:xfrm>
            <a:off x="356425" y="5697410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3479F2D6-30A2-48B7-9525-0B889C8B6622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450AB3B9-A380-4329-921C-64AF2833A5A6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FBF41EF9-B212-443A-A70F-B63812E99E5B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546D3AED-7325-4875-A3CD-508D2842D2AC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3" name="Szabadkézi sokszög: alakzat 22">
              <a:extLst>
                <a:ext uri="{FF2B5EF4-FFF2-40B4-BE49-F238E27FC236}">
                  <a16:creationId xmlns:a16="http://schemas.microsoft.com/office/drawing/2014/main" id="{95C93606-B810-47DA-8665-233E8BF6EDE8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4" name="Szabadkézi sokszög: alakzat 23">
              <a:extLst>
                <a:ext uri="{FF2B5EF4-FFF2-40B4-BE49-F238E27FC236}">
                  <a16:creationId xmlns:a16="http://schemas.microsoft.com/office/drawing/2014/main" id="{02560508-289B-4E43-A538-083203950CC0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25" name="Téglalap 24">
            <a:extLst>
              <a:ext uri="{FF2B5EF4-FFF2-40B4-BE49-F238E27FC236}">
                <a16:creationId xmlns:a16="http://schemas.microsoft.com/office/drawing/2014/main" id="{10E6972D-2F7B-4590-B30F-D72EFE9E93E0}"/>
              </a:ext>
            </a:extLst>
          </p:cNvPr>
          <p:cNvSpPr/>
          <p:nvPr/>
        </p:nvSpPr>
        <p:spPr>
          <a:xfrm>
            <a:off x="90250" y="4462570"/>
            <a:ext cx="3665990" cy="6640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https://lfs2024.bfs.admin.ch/wp-content/uploads/2023/10/LFS-header-1-scaled.jpg">
            <a:extLst>
              <a:ext uri="{FF2B5EF4-FFF2-40B4-BE49-F238E27FC236}">
                <a16:creationId xmlns:a16="http://schemas.microsoft.com/office/drawing/2014/main" id="{65095BF1-2260-420C-BEBB-C9860EFBDE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4341407"/>
            <a:ext cx="3665991" cy="664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49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DDC72F67-F061-490C-9FF3-3800898D75D9}"/>
              </a:ext>
            </a:extLst>
          </p:cNvPr>
          <p:cNvSpPr/>
          <p:nvPr/>
        </p:nvSpPr>
        <p:spPr>
          <a:xfrm>
            <a:off x="1778001" y="0"/>
            <a:ext cx="104139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8D9E727-EBC3-4626-A24B-7A19B5C9CB0A}"/>
              </a:ext>
            </a:extLst>
          </p:cNvPr>
          <p:cNvSpPr/>
          <p:nvPr/>
        </p:nvSpPr>
        <p:spPr>
          <a:xfrm>
            <a:off x="1" y="0"/>
            <a:ext cx="177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5F0511-B319-40B5-8515-B51145A3077E}"/>
              </a:ext>
            </a:extLst>
          </p:cNvPr>
          <p:cNvSpPr txBox="1"/>
          <p:nvPr/>
        </p:nvSpPr>
        <p:spPr>
          <a:xfrm>
            <a:off x="1981200" y="2967335"/>
            <a:ext cx="688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rgbClr val="D7A840"/>
                </a:solidFill>
              </a:rPr>
              <a:t>Study</a:t>
            </a:r>
            <a:r>
              <a:rPr lang="hu-HU" sz="5400" b="1" dirty="0">
                <a:solidFill>
                  <a:srgbClr val="D7A840"/>
                </a:solidFill>
              </a:rPr>
              <a:t> design</a:t>
            </a:r>
            <a:endParaRPr lang="en-GB" sz="5400" b="1" dirty="0">
              <a:solidFill>
                <a:srgbClr val="D7A840"/>
              </a:solidFill>
            </a:endParaRPr>
          </a:p>
        </p:txBody>
      </p:sp>
      <p:grpSp>
        <p:nvGrpSpPr>
          <p:cNvPr id="13" name="Ábra 2">
            <a:extLst>
              <a:ext uri="{FF2B5EF4-FFF2-40B4-BE49-F238E27FC236}">
                <a16:creationId xmlns:a16="http://schemas.microsoft.com/office/drawing/2014/main" id="{3AC54A8F-AC0D-44C9-A94F-2D016B51988C}"/>
              </a:ext>
            </a:extLst>
          </p:cNvPr>
          <p:cNvGrpSpPr/>
          <p:nvPr/>
        </p:nvGrpSpPr>
        <p:grpSpPr>
          <a:xfrm>
            <a:off x="10413999" y="576230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122AE6D-AE51-4E24-AF65-7937F95A6156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57ABA9E-560D-4DD0-AA4D-3EEE6EEEF604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E2050110-9CC4-4710-9218-3526DD75FA69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51A022F9-FF08-47E1-87C4-461EF6EA4D99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1BC09403-C0A6-4595-B110-ED8D767C555C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92F68B0-F004-4379-BC80-4DB2000D7B1D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36450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684 </a:t>
            </a:r>
            <a:r>
              <a:rPr lang="hu-HU" dirty="0" err="1">
                <a:cs typeface="Lucida Sans Unicode" panose="020B0602030504020204" pitchFamily="34" charset="0"/>
              </a:rPr>
              <a:t>settlements</a:t>
            </a:r>
            <a:r>
              <a:rPr lang="hu-HU" dirty="0">
                <a:cs typeface="Lucida Sans Unicode" panose="020B0602030504020204" pitchFamily="34" charset="0"/>
              </a:rPr>
              <a:t>, ~12 000 </a:t>
            </a:r>
            <a:r>
              <a:rPr lang="hu-HU" dirty="0" err="1">
                <a:cs typeface="Lucida Sans Unicode" panose="020B0602030504020204" pitchFamily="34" charset="0"/>
              </a:rPr>
              <a:t>households</a:t>
            </a:r>
            <a:r>
              <a:rPr lang="hu-HU" dirty="0">
                <a:cs typeface="Lucida Sans Unicode" panose="020B0602030504020204" pitchFamily="34" charset="0"/>
              </a:rPr>
              <a:t> (</a:t>
            </a:r>
            <a:r>
              <a:rPr lang="hu-HU" dirty="0" err="1">
                <a:cs typeface="Lucida Sans Unicode" panose="020B0602030504020204" pitchFamily="34" charset="0"/>
              </a:rPr>
              <a:t>addresses</a:t>
            </a:r>
            <a:r>
              <a:rPr lang="hu-HU" dirty="0">
                <a:cs typeface="Lucida Sans Unicode" panose="020B0602030504020204" pitchFamily="34" charset="0"/>
              </a:rPr>
              <a:t>) per </a:t>
            </a:r>
            <a:r>
              <a:rPr lang="hu-HU" dirty="0" err="1">
                <a:cs typeface="Lucida Sans Unicode" panose="020B0602030504020204" pitchFamily="34" charset="0"/>
              </a:rPr>
              <a:t>month</a:t>
            </a:r>
            <a:endParaRPr lang="hu-HU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240 </a:t>
            </a:r>
            <a:r>
              <a:rPr lang="hu-HU" dirty="0" err="1">
                <a:cs typeface="Lucida Sans Unicode" panose="020B0602030504020204" pitchFamily="34" charset="0"/>
              </a:rPr>
              <a:t>interviewers</a:t>
            </a:r>
            <a:r>
              <a:rPr lang="hu-HU" dirty="0">
                <a:cs typeface="Lucida Sans Unicode" panose="020B0602030504020204" pitchFamily="34" charset="0"/>
              </a:rPr>
              <a:t> (58 </a:t>
            </a:r>
            <a:r>
              <a:rPr lang="hu-HU" dirty="0" err="1">
                <a:cs typeface="Lucida Sans Unicode" panose="020B0602030504020204" pitchFamily="34" charset="0"/>
              </a:rPr>
              <a:t>addresses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on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average</a:t>
            </a:r>
            <a:r>
              <a:rPr lang="hu-HU" dirty="0">
                <a:cs typeface="Lucida Sans Unicode" panose="020B0602030504020204" pitchFamily="34" charset="0"/>
              </a:rPr>
              <a:t>)</a:t>
            </a:r>
          </a:p>
          <a:p>
            <a:pPr marL="685800" indent="-457200"/>
            <a:r>
              <a:rPr lang="hu-HU" dirty="0" err="1">
                <a:cs typeface="Lucida Sans Unicode" panose="020B0602030504020204" pitchFamily="34" charset="0"/>
              </a:rPr>
              <a:t>Simple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rotation</a:t>
            </a:r>
            <a:r>
              <a:rPr lang="hu-HU" dirty="0">
                <a:cs typeface="Lucida Sans Unicode" panose="020B0602030504020204" pitchFamily="34" charset="0"/>
              </a:rPr>
              <a:t> panel, 6 </a:t>
            </a:r>
            <a:r>
              <a:rPr lang="hu-HU" dirty="0" err="1">
                <a:cs typeface="Lucida Sans Unicode" panose="020B0602030504020204" pitchFamily="34" charset="0"/>
              </a:rPr>
              <a:t>consecutive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Qs</a:t>
            </a:r>
            <a:endParaRPr lang="hu-HU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 err="1">
                <a:cs typeface="Lucida Sans Unicode" panose="020B0602030504020204" pitchFamily="34" charset="0"/>
              </a:rPr>
              <a:t>Declining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response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rates</a:t>
            </a:r>
            <a:endParaRPr lang="hu-HU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No </a:t>
            </a:r>
            <a:r>
              <a:rPr lang="hu-HU" dirty="0" err="1">
                <a:cs typeface="Lucida Sans Unicode" panose="020B0602030504020204" pitchFamily="34" charset="0"/>
              </a:rPr>
              <a:t>self-completion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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key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role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(CAPI &amp; CATI)</a:t>
            </a:r>
          </a:p>
          <a:p>
            <a:pPr marL="685800" indent="-457200"/>
            <a:endParaRPr lang="hu-HU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Hungarian</a:t>
            </a:r>
            <a:r>
              <a:rPr lang="hu-HU" sz="3000" dirty="0"/>
              <a:t> </a:t>
            </a:r>
            <a:r>
              <a:rPr lang="hu-HU" sz="3000" dirty="0" err="1"/>
              <a:t>Labour</a:t>
            </a:r>
            <a:r>
              <a:rPr lang="hu-HU" sz="3000" dirty="0"/>
              <a:t> </a:t>
            </a:r>
            <a:r>
              <a:rPr lang="hu-HU" sz="3000" dirty="0" err="1"/>
              <a:t>Force</a:t>
            </a:r>
            <a:r>
              <a:rPr lang="hu-HU" sz="3000" dirty="0"/>
              <a:t> Survey (HU-LFS)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01413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dirty="0"/>
              <a:t>Needs assessment: individual and group consultations with interviewers and supervisors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Detailed specification of functions and development of a beta application.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round live fieldwork test, followed by feedback consultations with interviewers and supervisors.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Application updates, bug fixes, etc.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round live fieldwork test.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Analysis of the results, reporting.</a:t>
            </a:r>
            <a:endParaRPr lang="hu-HU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M</a:t>
            </a:r>
            <a:r>
              <a:rPr lang="en-GB" dirty="0" err="1"/>
              <a:t>ulti</a:t>
            </a:r>
            <a:r>
              <a:rPr lang="en-GB" dirty="0"/>
              <a:t>-phase project</a:t>
            </a:r>
            <a:r>
              <a:rPr lang="hu-HU" dirty="0"/>
              <a:t>: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16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Needs assessment: individual and group consultations with interviewers and supervisors (currently ongoing).</a:t>
            </a:r>
            <a:endParaRPr lang="hu-HU" b="1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Detailed specification of functions and development of a beta application.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round live fieldwork test, followed by feedback consultations with interviewers and supervisors.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Application updates, bug fixes, etc.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round live fieldwork test.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Analysis of the results, reporting.</a:t>
            </a:r>
            <a:endParaRPr lang="hu-HU" dirty="0">
              <a:solidFill>
                <a:schemeClr val="accent1">
                  <a:lumMod val="75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M</a:t>
            </a:r>
            <a:r>
              <a:rPr lang="en-GB" dirty="0" err="1"/>
              <a:t>ulti</a:t>
            </a:r>
            <a:r>
              <a:rPr lang="en-GB" dirty="0"/>
              <a:t>-phase project</a:t>
            </a:r>
            <a:r>
              <a:rPr lang="hu-HU" dirty="0"/>
              <a:t>: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81028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hu-HU" sz="2400" dirty="0"/>
              <a:t>S</a:t>
            </a:r>
            <a:r>
              <a:rPr lang="en-GB" sz="2400" dirty="0" err="1"/>
              <a:t>uitable</a:t>
            </a:r>
            <a:r>
              <a:rPr lang="en-GB" sz="2400" dirty="0"/>
              <a:t> game components and motivation mechanisms</a:t>
            </a:r>
            <a:r>
              <a:rPr lang="hu-HU" sz="2400" dirty="0"/>
              <a:t>: </a:t>
            </a:r>
            <a:r>
              <a:rPr lang="en-GB" sz="2400" dirty="0"/>
              <a:t>gather information on the target population</a:t>
            </a:r>
            <a:r>
              <a:rPr lang="hu-HU" sz="2400" dirty="0"/>
              <a:t>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</a:rPr>
              <a:t>Sailer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 et al., 2013)</a:t>
            </a:r>
            <a:endParaRPr lang="hu-HU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sz="2400" dirty="0"/>
              <a:t>HU-LFS </a:t>
            </a:r>
            <a:r>
              <a:rPr lang="hu-HU" sz="2400" dirty="0" err="1"/>
              <a:t>interviewer</a:t>
            </a:r>
            <a:r>
              <a:rPr lang="hu-HU" sz="2400" dirty="0"/>
              <a:t> performance </a:t>
            </a:r>
            <a:r>
              <a:rPr lang="hu-HU" sz="2400" dirty="0" err="1"/>
              <a:t>scoring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KPIs</a:t>
            </a:r>
            <a:r>
              <a:rPr lang="hu-HU" sz="2400" dirty="0"/>
              <a:t>:</a:t>
            </a:r>
          </a:p>
          <a:p>
            <a:pPr indent="0">
              <a:buNone/>
            </a:pPr>
            <a:r>
              <a:rPr lang="hu-HU" sz="2400" dirty="0"/>
              <a:t>	- </a:t>
            </a:r>
            <a:r>
              <a:rPr lang="hu-HU" sz="2400" dirty="0" err="1"/>
              <a:t>skip</a:t>
            </a:r>
            <a:r>
              <a:rPr lang="hu-HU" sz="2400" dirty="0"/>
              <a:t> </a:t>
            </a:r>
            <a:r>
              <a:rPr lang="hu-HU" sz="2400" dirty="0" err="1"/>
              <a:t>rate</a:t>
            </a:r>
            <a:r>
              <a:rPr lang="hu-HU" sz="2400" dirty="0"/>
              <a:t>,</a:t>
            </a:r>
          </a:p>
          <a:p>
            <a:pPr indent="0">
              <a:buNone/>
            </a:pPr>
            <a:r>
              <a:rPr lang="hu-HU" sz="2400" dirty="0"/>
              <a:t>	- DK/NA </a:t>
            </a:r>
            <a:r>
              <a:rPr lang="hu-HU" sz="2400" dirty="0" err="1"/>
              <a:t>rate</a:t>
            </a:r>
            <a:r>
              <a:rPr lang="hu-HU" sz="2400" dirty="0"/>
              <a:t>, </a:t>
            </a:r>
          </a:p>
          <a:p>
            <a:pPr indent="0">
              <a:buNone/>
            </a:pPr>
            <a:r>
              <a:rPr lang="hu-HU" sz="2400" dirty="0"/>
              <a:t>	- </a:t>
            </a:r>
            <a:r>
              <a:rPr lang="hu-HU" sz="2400" dirty="0" err="1"/>
              <a:t>other</a:t>
            </a:r>
            <a:r>
              <a:rPr lang="hu-HU" sz="2400" dirty="0"/>
              <a:t> </a:t>
            </a:r>
            <a:r>
              <a:rPr lang="hu-HU" sz="2400" dirty="0" err="1"/>
              <a:t>serious</a:t>
            </a:r>
            <a:r>
              <a:rPr lang="hu-HU" sz="2400" dirty="0"/>
              <a:t> </a:t>
            </a:r>
            <a:r>
              <a:rPr lang="hu-HU" sz="2400" dirty="0" err="1"/>
              <a:t>errors</a:t>
            </a:r>
            <a:r>
              <a:rPr lang="hu-HU" sz="2400" dirty="0"/>
              <a:t>, 					</a:t>
            </a:r>
          </a:p>
          <a:p>
            <a:pPr indent="0">
              <a:buNone/>
            </a:pPr>
            <a:r>
              <a:rPr lang="hu-HU" sz="2400" dirty="0"/>
              <a:t>	- </a:t>
            </a:r>
            <a:r>
              <a:rPr lang="hu-HU" sz="2400" dirty="0" err="1"/>
              <a:t>visit</a:t>
            </a:r>
            <a:r>
              <a:rPr lang="hu-HU" sz="2400" dirty="0"/>
              <a:t> </a:t>
            </a:r>
            <a:r>
              <a:rPr lang="hu-HU" sz="2400" dirty="0" err="1"/>
              <a:t>time</a:t>
            </a:r>
            <a:r>
              <a:rPr lang="hu-HU" sz="2400" dirty="0"/>
              <a:t>,</a:t>
            </a:r>
          </a:p>
          <a:p>
            <a:pPr indent="0">
              <a:buNone/>
            </a:pPr>
            <a:r>
              <a:rPr lang="hu-HU" sz="2400" dirty="0"/>
              <a:t>	- int. </a:t>
            </a:r>
            <a:r>
              <a:rPr lang="hu-HU" sz="2400" dirty="0" err="1"/>
              <a:t>length</a:t>
            </a:r>
            <a:r>
              <a:rPr lang="hu-HU" sz="2400" dirty="0"/>
              <a:t> (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short</a:t>
            </a:r>
            <a:r>
              <a:rPr lang="hu-HU" sz="2400" dirty="0"/>
              <a:t>),</a:t>
            </a:r>
          </a:p>
          <a:p>
            <a:pPr indent="0">
              <a:buNone/>
            </a:pPr>
            <a:r>
              <a:rPr lang="hu-HU" sz="2400" dirty="0"/>
              <a:t>	- </a:t>
            </a:r>
            <a:r>
              <a:rPr lang="hu-HU" sz="2400" dirty="0" err="1"/>
              <a:t>suspicious</a:t>
            </a:r>
            <a:r>
              <a:rPr lang="hu-HU" sz="2400" dirty="0"/>
              <a:t> </a:t>
            </a:r>
            <a:r>
              <a:rPr lang="hu-HU" sz="2400" dirty="0" err="1"/>
              <a:t>rate</a:t>
            </a:r>
            <a:r>
              <a:rPr lang="hu-HU" sz="2400" dirty="0"/>
              <a:t> of </a:t>
            </a:r>
            <a:r>
              <a:rPr lang="hu-HU" sz="2400" dirty="0" err="1"/>
              <a:t>success</a:t>
            </a:r>
            <a:r>
              <a:rPr lang="hu-HU" sz="2400" dirty="0"/>
              <a:t>: 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low</a:t>
            </a:r>
            <a:r>
              <a:rPr lang="hu-HU" sz="2400" dirty="0"/>
              <a:t>/</a:t>
            </a:r>
            <a:r>
              <a:rPr lang="hu-HU" sz="2400" dirty="0" err="1"/>
              <a:t>high</a:t>
            </a:r>
            <a:r>
              <a:rPr lang="hu-HU" sz="2400" dirty="0"/>
              <a:t>.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Needs</a:t>
            </a:r>
            <a:r>
              <a:rPr lang="hu-HU" sz="3000" dirty="0"/>
              <a:t> </a:t>
            </a:r>
            <a:r>
              <a:rPr lang="hu-HU" sz="3000" dirty="0" err="1"/>
              <a:t>assessment</a:t>
            </a:r>
            <a:r>
              <a:rPr lang="hu-HU" sz="3000" dirty="0"/>
              <a:t> </a:t>
            </a:r>
            <a:r>
              <a:rPr lang="hu-HU" sz="3000" dirty="0" err="1"/>
              <a:t>study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71E90B7F-52A6-4273-814C-7AB2D032FA88}"/>
              </a:ext>
            </a:extLst>
          </p:cNvPr>
          <p:cNvSpPr txBox="1"/>
          <p:nvPr/>
        </p:nvSpPr>
        <p:spPr>
          <a:xfrm>
            <a:off x="8844388" y="4016727"/>
            <a:ext cx="255668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&amp; 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endParaRPr lang="hu-HU" dirty="0"/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C6C53E55-6555-4DD4-A073-B50895571466}"/>
              </a:ext>
            </a:extLst>
          </p:cNvPr>
          <p:cNvGrpSpPr/>
          <p:nvPr/>
        </p:nvGrpSpPr>
        <p:grpSpPr>
          <a:xfrm rot="5400000">
            <a:off x="7281708" y="4176043"/>
            <a:ext cx="2507450" cy="640485"/>
            <a:chOff x="1842311" y="3841015"/>
            <a:chExt cx="2405338" cy="544419"/>
          </a:xfrm>
        </p:grpSpPr>
        <p:sp>
          <p:nvSpPr>
            <p:cNvPr id="20" name="Google Shape;856;p40">
              <a:extLst>
                <a:ext uri="{FF2B5EF4-FFF2-40B4-BE49-F238E27FC236}">
                  <a16:creationId xmlns:a16="http://schemas.microsoft.com/office/drawing/2014/main" id="{F0AC374E-5DBC-423A-823D-A12550CEA947}"/>
                </a:ext>
              </a:extLst>
            </p:cNvPr>
            <p:cNvSpPr/>
            <p:nvPr/>
          </p:nvSpPr>
          <p:spPr>
            <a:xfrm rot="5400000">
              <a:off x="2169926" y="3513400"/>
              <a:ext cx="544419" cy="1199649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57;p40">
              <a:extLst>
                <a:ext uri="{FF2B5EF4-FFF2-40B4-BE49-F238E27FC236}">
                  <a16:creationId xmlns:a16="http://schemas.microsoft.com/office/drawing/2014/main" id="{1575820D-3F69-4E44-A739-0F6F87CC8072}"/>
                </a:ext>
              </a:extLst>
            </p:cNvPr>
            <p:cNvSpPr/>
            <p:nvPr/>
          </p:nvSpPr>
          <p:spPr>
            <a:xfrm rot="5400000">
              <a:off x="3387567" y="3511043"/>
              <a:ext cx="520516" cy="1199649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7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/>
              <a:t>M</a:t>
            </a:r>
            <a:r>
              <a:rPr lang="en-GB" sz="2400" dirty="0" err="1"/>
              <a:t>ixed</a:t>
            </a:r>
            <a:r>
              <a:rPr lang="en-GB" sz="2400" dirty="0"/>
              <a:t>-method </a:t>
            </a:r>
            <a:r>
              <a:rPr lang="hu-HU" sz="2400" dirty="0" err="1"/>
              <a:t>research</a:t>
            </a:r>
            <a:r>
              <a:rPr lang="hu-HU" sz="2400" dirty="0"/>
              <a:t>: </a:t>
            </a:r>
            <a:r>
              <a:rPr lang="hu-HU" sz="2400" dirty="0" err="1"/>
              <a:t>qualitative</a:t>
            </a:r>
            <a:r>
              <a:rPr lang="hu-HU" sz="2400" dirty="0"/>
              <a:t> &amp; </a:t>
            </a:r>
            <a:r>
              <a:rPr lang="hu-HU" sz="2400" dirty="0" err="1"/>
              <a:t>quantitative</a:t>
            </a:r>
            <a:endParaRPr lang="hu-HU" sz="2400" dirty="0"/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6 i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n-depth interviews with fieldwork supervisors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&amp; 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supervised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+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capital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city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supervisor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5 i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n-depth interviews with </a:t>
            </a:r>
            <a:r>
              <a:rPr lang="en-US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d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best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(most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reliable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),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worst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forger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),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best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protocols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mediocre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mediocre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protocols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/>
              <a:t>F</a:t>
            </a:r>
            <a:r>
              <a:rPr lang="en-GB" sz="2400" dirty="0" err="1"/>
              <a:t>ocus</a:t>
            </a:r>
            <a:r>
              <a:rPr lang="en-GB" sz="2400" dirty="0"/>
              <a:t> group interview with Household Surveys Data Collection Department experts</a:t>
            </a:r>
            <a:r>
              <a:rPr lang="hu-HU" sz="2400" dirty="0"/>
              <a:t>: 8 </a:t>
            </a:r>
            <a:r>
              <a:rPr lang="hu-HU" sz="2400" dirty="0" err="1"/>
              <a:t>participants</a:t>
            </a:r>
            <a:r>
              <a:rPr lang="hu-HU" sz="2400" dirty="0"/>
              <a:t> – </a:t>
            </a:r>
            <a:r>
              <a:rPr lang="hu-HU" sz="2400" dirty="0" err="1"/>
              <a:t>fw</a:t>
            </a:r>
            <a:r>
              <a:rPr lang="hu-HU" sz="2400" dirty="0"/>
              <a:t>. monitoring &amp; int. </a:t>
            </a:r>
            <a:r>
              <a:rPr lang="hu-HU" sz="2400" dirty="0" err="1"/>
              <a:t>training</a:t>
            </a:r>
            <a:endParaRPr lang="hu-HU" sz="2400" dirty="0"/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2 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focus group interviews with field interviewers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&amp; “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group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8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participants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each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Quantitative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needs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attitudes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survey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all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ints)</a:t>
            </a:r>
          </a:p>
          <a:p>
            <a:pPr indent="0">
              <a:buNone/>
            </a:pPr>
            <a:r>
              <a:rPr lang="hu-HU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	 </a:t>
            </a:r>
            <a:r>
              <a:rPr lang="en-US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application components finetuned </a:t>
            </a:r>
            <a:r>
              <a:rPr lang="hu-HU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&amp; </a:t>
            </a:r>
            <a:r>
              <a:rPr lang="en-US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tailored to actual needs</a:t>
            </a:r>
            <a:endParaRPr lang="hu-HU" sz="2400" b="1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Needs</a:t>
            </a:r>
            <a:r>
              <a:rPr lang="hu-HU" sz="3000" dirty="0"/>
              <a:t> </a:t>
            </a:r>
            <a:r>
              <a:rPr lang="hu-HU" sz="3000" dirty="0" err="1"/>
              <a:t>assessment</a:t>
            </a:r>
            <a:r>
              <a:rPr lang="hu-HU" sz="3000" dirty="0"/>
              <a:t> </a:t>
            </a:r>
            <a:r>
              <a:rPr lang="hu-HU" sz="3000" dirty="0" err="1"/>
              <a:t>study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047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/>
              <a:t>M</a:t>
            </a:r>
            <a:r>
              <a:rPr lang="en-GB" sz="2400" dirty="0" err="1"/>
              <a:t>ixed</a:t>
            </a:r>
            <a:r>
              <a:rPr lang="en-GB" sz="2400" dirty="0"/>
              <a:t>-method </a:t>
            </a:r>
            <a:r>
              <a:rPr lang="hu-HU" sz="2400" dirty="0" err="1"/>
              <a:t>research</a:t>
            </a:r>
            <a:r>
              <a:rPr lang="hu-HU" sz="2400" dirty="0"/>
              <a:t>: </a:t>
            </a:r>
            <a:r>
              <a:rPr lang="hu-HU" sz="2400" b="1" dirty="0" err="1"/>
              <a:t>qualitative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</a:rPr>
              <a:t>quantitative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6 i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n-depth interviews with fieldwork supervisors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“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bad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” &amp; “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”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supervised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+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capital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city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supervisor</a:t>
            </a:r>
            <a:endParaRPr lang="hu-HU" sz="2400" dirty="0">
              <a:solidFill>
                <a:schemeClr val="bg1"/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5 i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n-depth interviews with </a:t>
            </a:r>
            <a:r>
              <a:rPr lang="en-US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d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best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(most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reliable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),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worst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forger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),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best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by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protocols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mediocre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mediocre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by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protocols</a:t>
            </a:r>
            <a:endParaRPr lang="hu-HU" sz="2400" dirty="0">
              <a:solidFill>
                <a:schemeClr val="bg1"/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/>
              <a:t>F</a:t>
            </a:r>
            <a:r>
              <a:rPr lang="en-GB" sz="2400" dirty="0" err="1"/>
              <a:t>ocus</a:t>
            </a:r>
            <a:r>
              <a:rPr lang="en-GB" sz="2400" dirty="0"/>
              <a:t> group interview with Household Surveys Data Collection Department experts</a:t>
            </a:r>
            <a:r>
              <a:rPr lang="hu-HU" sz="2400" dirty="0">
                <a:solidFill>
                  <a:schemeClr val="bg1"/>
                </a:solidFill>
              </a:rPr>
              <a:t>: 8 </a:t>
            </a:r>
            <a:r>
              <a:rPr lang="hu-HU" sz="2400" dirty="0" err="1">
                <a:solidFill>
                  <a:schemeClr val="bg1"/>
                </a:solidFill>
              </a:rPr>
              <a:t>participants</a:t>
            </a:r>
            <a:r>
              <a:rPr lang="hu-HU" sz="2400" dirty="0">
                <a:solidFill>
                  <a:schemeClr val="bg1"/>
                </a:solidFill>
              </a:rPr>
              <a:t> – </a:t>
            </a:r>
            <a:r>
              <a:rPr lang="hu-HU" sz="2400" dirty="0" err="1">
                <a:solidFill>
                  <a:schemeClr val="bg1"/>
                </a:solidFill>
              </a:rPr>
              <a:t>fw</a:t>
            </a:r>
            <a:r>
              <a:rPr lang="hu-HU" sz="2400" dirty="0">
                <a:solidFill>
                  <a:schemeClr val="bg1"/>
                </a:solidFill>
              </a:rPr>
              <a:t>. monitoring &amp; int. </a:t>
            </a:r>
            <a:r>
              <a:rPr lang="hu-HU" sz="2400" dirty="0" err="1">
                <a:solidFill>
                  <a:schemeClr val="bg1"/>
                </a:solidFill>
              </a:rPr>
              <a:t>training</a:t>
            </a:r>
            <a:endParaRPr lang="hu-HU" sz="2400" dirty="0">
              <a:solidFill>
                <a:schemeClr val="bg1"/>
              </a:solidFill>
            </a:endParaRP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2 </a:t>
            </a:r>
            <a:r>
              <a:rPr lang="en-US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focus group interviews with field interviewers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“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bad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” &amp; “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”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group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8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participants</a:t>
            </a:r>
            <a:r>
              <a:rPr lang="hu-HU" sz="2400" dirty="0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bg1"/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each</a:t>
            </a:r>
            <a:endParaRPr lang="hu-HU" sz="2400" dirty="0">
              <a:solidFill>
                <a:schemeClr val="bg1"/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Quantitative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needs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attitudes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survey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all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ints)</a:t>
            </a:r>
          </a:p>
          <a:p>
            <a:pPr indent="0">
              <a:buNone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	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application components finetuned 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&amp;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tailored to actual needs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Needs</a:t>
            </a:r>
            <a:r>
              <a:rPr lang="hu-HU" sz="3000" dirty="0"/>
              <a:t> </a:t>
            </a:r>
            <a:r>
              <a:rPr lang="hu-HU" sz="3000" dirty="0" err="1"/>
              <a:t>assessment</a:t>
            </a:r>
            <a:r>
              <a:rPr lang="hu-HU" sz="3000" dirty="0"/>
              <a:t> </a:t>
            </a:r>
            <a:r>
              <a:rPr lang="hu-HU" sz="3000" dirty="0" err="1"/>
              <a:t>study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16822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DDC72F67-F061-490C-9FF3-3800898D75D9}"/>
              </a:ext>
            </a:extLst>
          </p:cNvPr>
          <p:cNvSpPr/>
          <p:nvPr/>
        </p:nvSpPr>
        <p:spPr>
          <a:xfrm>
            <a:off x="1778001" y="0"/>
            <a:ext cx="104139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8D9E727-EBC3-4626-A24B-7A19B5C9CB0A}"/>
              </a:ext>
            </a:extLst>
          </p:cNvPr>
          <p:cNvSpPr/>
          <p:nvPr/>
        </p:nvSpPr>
        <p:spPr>
          <a:xfrm>
            <a:off x="1" y="0"/>
            <a:ext cx="177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5F0511-B319-40B5-8515-B51145A3077E}"/>
              </a:ext>
            </a:extLst>
          </p:cNvPr>
          <p:cNvSpPr txBox="1"/>
          <p:nvPr/>
        </p:nvSpPr>
        <p:spPr>
          <a:xfrm>
            <a:off x="1981200" y="2967335"/>
            <a:ext cx="7780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rgbClr val="D7A840"/>
                </a:solidFill>
              </a:rPr>
              <a:t>Results</a:t>
            </a:r>
            <a:r>
              <a:rPr lang="hu-HU" sz="5400" b="1" dirty="0">
                <a:solidFill>
                  <a:srgbClr val="D7A840"/>
                </a:solidFill>
              </a:rPr>
              <a:t> –</a:t>
            </a:r>
          </a:p>
          <a:p>
            <a:r>
              <a:rPr lang="hu-HU" sz="5400" b="1" dirty="0" err="1">
                <a:solidFill>
                  <a:srgbClr val="D7A840"/>
                </a:solidFill>
              </a:rPr>
              <a:t>Interviewer</a:t>
            </a:r>
            <a:r>
              <a:rPr lang="hu-HU" sz="5400" b="1" dirty="0">
                <a:solidFill>
                  <a:srgbClr val="D7A840"/>
                </a:solidFill>
              </a:rPr>
              <a:t> </a:t>
            </a:r>
            <a:r>
              <a:rPr lang="hu-HU" sz="5400" b="1" dirty="0" err="1">
                <a:solidFill>
                  <a:srgbClr val="D7A840"/>
                </a:solidFill>
              </a:rPr>
              <a:t>motivation</a:t>
            </a:r>
            <a:endParaRPr lang="en-GB" sz="5400" b="1" dirty="0">
              <a:solidFill>
                <a:srgbClr val="D7A840"/>
              </a:solidFill>
            </a:endParaRPr>
          </a:p>
        </p:txBody>
      </p:sp>
      <p:grpSp>
        <p:nvGrpSpPr>
          <p:cNvPr id="13" name="Ábra 2">
            <a:extLst>
              <a:ext uri="{FF2B5EF4-FFF2-40B4-BE49-F238E27FC236}">
                <a16:creationId xmlns:a16="http://schemas.microsoft.com/office/drawing/2014/main" id="{3AC54A8F-AC0D-44C9-A94F-2D016B51988C}"/>
              </a:ext>
            </a:extLst>
          </p:cNvPr>
          <p:cNvGrpSpPr/>
          <p:nvPr/>
        </p:nvGrpSpPr>
        <p:grpSpPr>
          <a:xfrm>
            <a:off x="10413999" y="576230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122AE6D-AE51-4E24-AF65-7937F95A6156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57ABA9E-560D-4DD0-AA4D-3EEE6EEEF604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E2050110-9CC4-4710-9218-3526DD75FA69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51A022F9-FF08-47E1-87C4-461EF6EA4D99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1BC09403-C0A6-4595-B110-ED8D767C555C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92F68B0-F004-4379-BC80-4DB2000D7B1D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74547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 err="1">
                <a:cs typeface="Lucida Sans Unicode" panose="020B0602030504020204" pitchFamily="34" charset="0"/>
              </a:rPr>
              <a:t>Qualitative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data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are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being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analysed</a:t>
            </a:r>
            <a:endParaRPr lang="hu-HU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b="1" dirty="0" err="1">
                <a:cs typeface="Lucida Sans Unicode" panose="020B0602030504020204" pitchFamily="34" charset="0"/>
              </a:rPr>
              <a:t>Motivation</a:t>
            </a:r>
            <a:r>
              <a:rPr lang="hu-HU" dirty="0">
                <a:cs typeface="Lucida Sans Unicode" panose="020B0602030504020204" pitchFamily="34" charset="0"/>
              </a:rPr>
              <a:t>: major </a:t>
            </a:r>
            <a:r>
              <a:rPr lang="hu-HU" dirty="0" err="1">
                <a:cs typeface="Lucida Sans Unicode" panose="020B0602030504020204" pitchFamily="34" charset="0"/>
              </a:rPr>
              <a:t>aim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to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increase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by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gamification</a:t>
            </a:r>
            <a:endParaRPr lang="hu-HU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 err="1">
                <a:cs typeface="Lucida Sans Unicode" panose="020B0602030504020204" pitchFamily="34" charset="0"/>
              </a:rPr>
              <a:t>Qualitative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results</a:t>
            </a:r>
            <a:r>
              <a:rPr lang="hu-HU" dirty="0">
                <a:cs typeface="Lucida Sans Unicode" panose="020B0602030504020204" pitchFamily="34" charset="0"/>
              </a:rPr>
              <a:t>: </a:t>
            </a:r>
            <a:r>
              <a:rPr lang="hu-HU" i="1" dirty="0" err="1">
                <a:cs typeface="Lucida Sans Unicode" panose="020B0602030504020204" pitchFamily="34" charset="0"/>
              </a:rPr>
              <a:t>factual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not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i="1" dirty="0" err="1">
                <a:cs typeface="Lucida Sans Unicode" panose="020B0602030504020204" pitchFamily="34" charset="0"/>
              </a:rPr>
              <a:t>statistical</a:t>
            </a:r>
            <a:endParaRPr lang="hu-HU" i="1" dirty="0">
              <a:cs typeface="Lucida Sans Unicode" panose="020B0602030504020204" pitchFamily="34" charset="0"/>
            </a:endParaRPr>
          </a:p>
          <a:p>
            <a:pPr indent="0">
              <a:buNone/>
            </a:pPr>
            <a:r>
              <a:rPr lang="hu-HU" i="1" dirty="0">
                <a:cs typeface="Lucida Sans Unicode" panose="020B0602030504020204" pitchFamily="34" charset="0"/>
              </a:rPr>
              <a:t>			</a:t>
            </a:r>
          </a:p>
          <a:p>
            <a:pPr indent="0" algn="ctr">
              <a:buNone/>
            </a:pPr>
            <a:r>
              <a:rPr lang="hu-HU" dirty="0" err="1">
                <a:cs typeface="Lucida Sans Unicode" panose="020B0602030504020204" pitchFamily="34" charset="0"/>
              </a:rPr>
              <a:t>Not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generalisable</a:t>
            </a:r>
            <a:endParaRPr lang="hu-HU" dirty="0">
              <a:cs typeface="Lucida Sans Unicode" panose="020B0602030504020204" pitchFamily="34" charset="0"/>
            </a:endParaRPr>
          </a:p>
          <a:p>
            <a:pPr indent="0" algn="ctr">
              <a:buNone/>
            </a:pPr>
            <a:endParaRPr lang="hu-HU" dirty="0">
              <a:cs typeface="Lucida Sans Unicode" panose="020B0602030504020204" pitchFamily="34" charset="0"/>
            </a:endParaRPr>
          </a:p>
          <a:p>
            <a:pPr indent="0" algn="ctr">
              <a:buNone/>
            </a:pPr>
            <a:r>
              <a:rPr lang="hu-HU" dirty="0">
                <a:cs typeface="Lucida Sans Unicode" panose="020B0602030504020204" pitchFamily="34" charset="0"/>
              </a:rPr>
              <a:t>	</a:t>
            </a:r>
            <a:r>
              <a:rPr lang="hu-HU" b="1" dirty="0" err="1">
                <a:cs typeface="Lucida Sans Unicode" panose="020B0602030504020204" pitchFamily="34" charset="0"/>
              </a:rPr>
              <a:t>Hypotheses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for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the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interviewer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feedback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survey</a:t>
            </a:r>
            <a:endParaRPr lang="hu-HU" dirty="0">
              <a:cs typeface="Lucida Sans Unicode" panose="020B0602030504020204" pitchFamily="34" charset="0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  <a:p>
            <a:pPr indent="0">
              <a:buNone/>
            </a:pPr>
            <a:r>
              <a:rPr lang="hu-HU" dirty="0">
                <a:cs typeface="Lucida Sans Unicode" panose="020B0602030504020204" pitchFamily="34" charset="0"/>
              </a:rPr>
              <a:t>Context: HCSO-</a:t>
            </a:r>
            <a:r>
              <a:rPr lang="hu-HU" dirty="0" err="1">
                <a:cs typeface="Lucida Sans Unicode" panose="020B0602030504020204" pitchFamily="34" charset="0"/>
              </a:rPr>
              <a:t>owned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data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collection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firm</a:t>
            </a:r>
            <a:r>
              <a:rPr lang="hu-HU" dirty="0">
                <a:cs typeface="Lucida Sans Unicode" panose="020B0602030504020204" pitchFamily="34" charset="0"/>
              </a:rPr>
              <a:t> – </a:t>
            </a:r>
            <a:r>
              <a:rPr lang="hu-HU" dirty="0" err="1">
                <a:cs typeface="Lucida Sans Unicode" panose="020B0602030504020204" pitchFamily="34" charset="0"/>
              </a:rPr>
              <a:t>cooperation</a:t>
            </a:r>
            <a:r>
              <a:rPr lang="hu-HU" dirty="0">
                <a:cs typeface="Lucida Sans Unicode" panose="020B0602030504020204" pitchFamily="34" charset="0"/>
              </a:rPr>
              <a:t>?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8729135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Needs</a:t>
            </a:r>
            <a:r>
              <a:rPr lang="hu-HU" sz="3000" dirty="0"/>
              <a:t> </a:t>
            </a:r>
            <a:r>
              <a:rPr lang="hu-HU" sz="3000" dirty="0" err="1"/>
              <a:t>assessment</a:t>
            </a:r>
            <a:r>
              <a:rPr lang="hu-HU" sz="3000" dirty="0"/>
              <a:t> </a:t>
            </a:r>
            <a:r>
              <a:rPr lang="hu-HU" sz="3000" dirty="0" err="1"/>
              <a:t>study</a:t>
            </a:r>
            <a:r>
              <a:rPr lang="hu-HU" sz="3000" dirty="0"/>
              <a:t>: </a:t>
            </a:r>
            <a:r>
              <a:rPr lang="hu-HU" sz="3000" dirty="0" err="1"/>
              <a:t>First</a:t>
            </a:r>
            <a:r>
              <a:rPr lang="hu-HU" sz="3000" dirty="0"/>
              <a:t> </a:t>
            </a:r>
            <a:r>
              <a:rPr lang="hu-HU" sz="3000" dirty="0" err="1"/>
              <a:t>results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681C9961-9DB7-486C-99BD-4C43231680D7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469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B702EE26-1571-4ABC-B68E-8CE8CC0DE5B0}"/>
              </a:ext>
            </a:extLst>
          </p:cNvPr>
          <p:cNvCxnSpPr>
            <a:cxnSpLocks/>
          </p:cNvCxnSpPr>
          <p:nvPr/>
        </p:nvCxnSpPr>
        <p:spPr>
          <a:xfrm>
            <a:off x="6096000" y="4487562"/>
            <a:ext cx="0" cy="469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/>
              <a:t>(E)</a:t>
            </a:r>
            <a:r>
              <a:rPr lang="hu-HU" dirty="0" err="1"/>
              <a:t>valuation</a:t>
            </a:r>
            <a:r>
              <a:rPr lang="hu-HU" dirty="0"/>
              <a:t> </a:t>
            </a:r>
            <a:r>
              <a:rPr lang="hu-HU" dirty="0" err="1"/>
              <a:t>discrepancy</a:t>
            </a:r>
            <a:r>
              <a:rPr lang="hu-HU" dirty="0"/>
              <a:t>: </a:t>
            </a:r>
          </a:p>
          <a:p>
            <a:pPr indent="0">
              <a:buNone/>
            </a:pPr>
            <a:r>
              <a:rPr lang="hu-HU" dirty="0" err="1"/>
              <a:t>Objectively</a:t>
            </a:r>
            <a:r>
              <a:rPr lang="hu-HU" dirty="0"/>
              <a:t> </a:t>
            </a:r>
            <a:r>
              <a:rPr lang="hu-HU" dirty="0" err="1"/>
              <a:t>essential</a:t>
            </a:r>
            <a:r>
              <a:rPr lang="hu-HU" dirty="0"/>
              <a:t> </a:t>
            </a:r>
            <a:r>
              <a:rPr lang="hu-HU" dirty="0" err="1"/>
              <a:t>role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 </a:t>
            </a:r>
            <a:r>
              <a:rPr lang="hu-HU" dirty="0" err="1">
                <a:sym typeface="Wingdings" panose="05000000000000000000" pitchFamily="2" charset="2"/>
              </a:rPr>
              <a:t>sense</a:t>
            </a:r>
            <a:r>
              <a:rPr lang="hu-HU" dirty="0">
                <a:sym typeface="Wingdings" panose="05000000000000000000" pitchFamily="2" charset="2"/>
              </a:rPr>
              <a:t> of </a:t>
            </a:r>
            <a:r>
              <a:rPr lang="hu-HU" dirty="0" err="1">
                <a:sym typeface="Wingdings" panose="05000000000000000000" pitchFamily="2" charset="2"/>
              </a:rPr>
              <a:t>unappreciation</a:t>
            </a:r>
            <a:endParaRPr lang="hu-HU" dirty="0"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Perceived</a:t>
            </a:r>
            <a:r>
              <a:rPr lang="hu-HU" sz="3000" dirty="0"/>
              <a:t> </a:t>
            </a:r>
            <a:r>
              <a:rPr lang="hu-HU" sz="3000" dirty="0" err="1"/>
              <a:t>value</a:t>
            </a:r>
            <a:r>
              <a:rPr lang="hu-HU" sz="3000" dirty="0"/>
              <a:t>/</a:t>
            </a:r>
            <a:r>
              <a:rPr lang="hu-HU" sz="3000" dirty="0" err="1"/>
              <a:t>appreciation</a:t>
            </a:r>
            <a:r>
              <a:rPr lang="hu-HU" sz="3000" dirty="0"/>
              <a:t>: </a:t>
            </a:r>
            <a:r>
              <a:rPr lang="hu-HU" sz="3000" i="1" dirty="0" err="1"/>
              <a:t>left</a:t>
            </a:r>
            <a:r>
              <a:rPr lang="hu-HU" sz="3000" i="1" dirty="0"/>
              <a:t> </a:t>
            </a:r>
            <a:r>
              <a:rPr lang="hu-HU" sz="3000" i="1" dirty="0" err="1"/>
              <a:t>behind</a:t>
            </a:r>
            <a:endParaRPr lang="hu-HU" sz="3000" i="1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95054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Project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background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and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goals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Study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design</a:t>
            </a: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Results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–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motivation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Conclusions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Questions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7" y="1197004"/>
            <a:ext cx="5549900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Overview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39570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/>
              <a:t>(E)</a:t>
            </a:r>
            <a:r>
              <a:rPr lang="hu-HU" dirty="0" err="1"/>
              <a:t>valuation</a:t>
            </a:r>
            <a:r>
              <a:rPr lang="hu-HU" dirty="0"/>
              <a:t> </a:t>
            </a:r>
            <a:r>
              <a:rPr lang="hu-HU" dirty="0" err="1"/>
              <a:t>discrepancy</a:t>
            </a:r>
            <a:r>
              <a:rPr lang="hu-HU" dirty="0"/>
              <a:t>: </a:t>
            </a:r>
          </a:p>
          <a:p>
            <a:pPr indent="0">
              <a:buNone/>
            </a:pP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Objectively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essential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role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 </a:t>
            </a:r>
            <a:r>
              <a:rPr lang="hu-HU" dirty="0" err="1">
                <a:sym typeface="Wingdings" panose="05000000000000000000" pitchFamily="2" charset="2"/>
              </a:rPr>
              <a:t>sense</a:t>
            </a:r>
            <a:r>
              <a:rPr lang="hu-HU" dirty="0">
                <a:sym typeface="Wingdings" panose="05000000000000000000" pitchFamily="2" charset="2"/>
              </a:rPr>
              <a:t> of </a:t>
            </a:r>
            <a:r>
              <a:rPr lang="hu-HU" dirty="0" err="1">
                <a:sym typeface="Wingdings" panose="05000000000000000000" pitchFamily="2" charset="2"/>
              </a:rPr>
              <a:t>unappreciation</a:t>
            </a:r>
            <a:endParaRPr lang="hu-HU" dirty="0"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dirty="0" err="1"/>
              <a:t>Reasons</a:t>
            </a:r>
            <a:r>
              <a:rPr lang="hu-HU" dirty="0"/>
              <a:t>: </a:t>
            </a:r>
            <a:r>
              <a:rPr lang="hu-HU" dirty="0" err="1"/>
              <a:t>social</a:t>
            </a:r>
            <a:endParaRPr lang="hu-HU" dirty="0"/>
          </a:p>
          <a:p>
            <a:pPr marL="571500" indent="-342900"/>
            <a:r>
              <a:rPr lang="hu-HU" dirty="0"/>
              <a:t>Low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prestige</a:t>
            </a:r>
            <a:r>
              <a:rPr lang="hu-HU" dirty="0"/>
              <a:t> of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err="1"/>
              <a:t>interviewing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 „</a:t>
            </a:r>
            <a:r>
              <a:rPr lang="hu-HU" dirty="0" err="1">
                <a:sym typeface="Wingdings" panose="05000000000000000000" pitchFamily="2" charset="2"/>
              </a:rPr>
              <a:t>even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the</a:t>
            </a:r>
            <a:r>
              <a:rPr lang="hu-HU" dirty="0">
                <a:sym typeface="Wingdings" panose="05000000000000000000" pitchFamily="2" charset="2"/>
              </a:rPr>
              <a:t> postman…”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Perceived</a:t>
            </a:r>
            <a:r>
              <a:rPr lang="hu-HU" sz="3000" dirty="0"/>
              <a:t> </a:t>
            </a:r>
            <a:r>
              <a:rPr lang="hu-HU" sz="3000" dirty="0" err="1"/>
              <a:t>value</a:t>
            </a:r>
            <a:r>
              <a:rPr lang="hu-HU" sz="3000" dirty="0"/>
              <a:t>/</a:t>
            </a:r>
            <a:r>
              <a:rPr lang="hu-HU" sz="3000" dirty="0" err="1"/>
              <a:t>appreciation</a:t>
            </a:r>
            <a:r>
              <a:rPr lang="hu-HU" sz="3000" dirty="0"/>
              <a:t>:</a:t>
            </a:r>
            <a:r>
              <a:rPr lang="hu-HU" sz="3000" i="1" dirty="0"/>
              <a:t> </a:t>
            </a:r>
            <a:r>
              <a:rPr lang="hu-HU" sz="3000" i="1" dirty="0" err="1"/>
              <a:t>left</a:t>
            </a:r>
            <a:r>
              <a:rPr lang="hu-HU" sz="3000" i="1" dirty="0"/>
              <a:t> </a:t>
            </a:r>
            <a:r>
              <a:rPr lang="hu-HU" sz="3000" i="1" dirty="0" err="1"/>
              <a:t>behind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9496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/>
              <a:t>(E)</a:t>
            </a:r>
            <a:r>
              <a:rPr lang="hu-HU" dirty="0" err="1"/>
              <a:t>valuation</a:t>
            </a:r>
            <a:r>
              <a:rPr lang="hu-HU" dirty="0"/>
              <a:t> </a:t>
            </a:r>
            <a:r>
              <a:rPr lang="hu-HU" dirty="0" err="1"/>
              <a:t>discrepancy</a:t>
            </a:r>
            <a:r>
              <a:rPr lang="hu-HU" dirty="0"/>
              <a:t>: </a:t>
            </a:r>
          </a:p>
          <a:p>
            <a:pPr indent="0">
              <a:buNone/>
            </a:pP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Objectively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essential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role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 </a:t>
            </a:r>
            <a:r>
              <a:rPr lang="hu-HU" dirty="0" err="1">
                <a:sym typeface="Wingdings" panose="05000000000000000000" pitchFamily="2" charset="2"/>
              </a:rPr>
              <a:t>sense</a:t>
            </a:r>
            <a:r>
              <a:rPr lang="hu-HU" dirty="0">
                <a:sym typeface="Wingdings" panose="05000000000000000000" pitchFamily="2" charset="2"/>
              </a:rPr>
              <a:t> of </a:t>
            </a:r>
            <a:r>
              <a:rPr lang="hu-HU" dirty="0" err="1">
                <a:sym typeface="Wingdings" panose="05000000000000000000" pitchFamily="2" charset="2"/>
              </a:rPr>
              <a:t>unappreciation</a:t>
            </a:r>
            <a:endParaRPr lang="hu-HU" dirty="0"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dirty="0" err="1"/>
              <a:t>Reasons</a:t>
            </a:r>
            <a:r>
              <a:rPr lang="hu-HU" dirty="0"/>
              <a:t>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social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&amp;</a:t>
            </a:r>
            <a:r>
              <a:rPr lang="hu-HU" dirty="0"/>
              <a:t> </a:t>
            </a:r>
            <a:r>
              <a:rPr lang="hu-HU" dirty="0" err="1"/>
              <a:t>organisational</a:t>
            </a:r>
            <a:endParaRPr lang="hu-HU" dirty="0"/>
          </a:p>
          <a:p>
            <a:pPr marL="571500" indent="-3429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Low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social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prestige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survey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interviewing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 „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even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postman…”</a:t>
            </a:r>
          </a:p>
          <a:p>
            <a:pPr marL="571500" indent="-342900"/>
            <a:r>
              <a:rPr lang="hu-HU" dirty="0" err="1">
                <a:cs typeface="Lucida Sans Unicode" panose="020B0602030504020204" pitchFamily="34" charset="0"/>
              </a:rPr>
              <a:t>Piece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rate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wage</a:t>
            </a:r>
            <a:r>
              <a:rPr lang="hu-HU" dirty="0">
                <a:cs typeface="Lucida Sans Unicode" panose="020B0602030504020204" pitchFamily="34" charset="0"/>
              </a:rPr>
              <a:t> (</a:t>
            </a:r>
            <a:r>
              <a:rPr lang="hu-HU" dirty="0" err="1">
                <a:cs typeface="Lucida Sans Unicode" panose="020B0602030504020204" pitchFamily="34" charset="0"/>
              </a:rPr>
              <a:t>successful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interviews</a:t>
            </a:r>
            <a:r>
              <a:rPr lang="hu-HU" dirty="0">
                <a:cs typeface="Lucida Sans Unicode" panose="020B0602030504020204" pitchFamily="34" charset="0"/>
              </a:rPr>
              <a:t>)</a:t>
            </a:r>
          </a:p>
          <a:p>
            <a:pPr marL="571500" indent="-342900"/>
            <a:r>
              <a:rPr lang="hu-HU" dirty="0" err="1">
                <a:cs typeface="Lucida Sans Unicode" panose="020B0602030504020204" pitchFamily="34" charset="0"/>
              </a:rPr>
              <a:t>Worn</a:t>
            </a:r>
            <a:r>
              <a:rPr lang="hu-HU" dirty="0">
                <a:cs typeface="Lucida Sans Unicode" panose="020B0602030504020204" pitchFamily="34" charset="0"/>
              </a:rPr>
              <a:t>, </a:t>
            </a:r>
            <a:r>
              <a:rPr lang="hu-HU" dirty="0" err="1">
                <a:cs typeface="Lucida Sans Unicode" panose="020B0602030504020204" pitchFamily="34" charset="0"/>
              </a:rPr>
              <a:t>oudated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devices</a:t>
            </a:r>
            <a:r>
              <a:rPr lang="hu-HU" dirty="0">
                <a:cs typeface="Lucida Sans Unicode" panose="020B0602030504020204" pitchFamily="34" charset="0"/>
              </a:rPr>
              <a:t>, </a:t>
            </a:r>
            <a:r>
              <a:rPr lang="hu-HU" dirty="0" err="1">
                <a:cs typeface="Lucida Sans Unicode" panose="020B0602030504020204" pitchFamily="34" charset="0"/>
              </a:rPr>
              <a:t>malfunctioning</a:t>
            </a:r>
            <a:r>
              <a:rPr lang="hu-HU" dirty="0">
                <a:cs typeface="Lucida Sans Unicode" panose="020B0602030504020204" pitchFamily="34" charset="0"/>
              </a:rPr>
              <a:t> software</a:t>
            </a:r>
          </a:p>
          <a:p>
            <a:pPr marL="571500" indent="-342900"/>
            <a:r>
              <a:rPr lang="hu-HU" dirty="0" err="1"/>
              <a:t>Interviewer</a:t>
            </a:r>
            <a:r>
              <a:rPr lang="hu-HU" dirty="0"/>
              <a:t> </a:t>
            </a:r>
            <a:r>
              <a:rPr lang="hu-HU" dirty="0" err="1"/>
              <a:t>feedback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fw</a:t>
            </a:r>
            <a:r>
              <a:rPr lang="hu-HU" dirty="0"/>
              <a:t>. </a:t>
            </a: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neglected</a:t>
            </a:r>
            <a:endParaRPr lang="hu-HU" dirty="0"/>
          </a:p>
          <a:p>
            <a:pPr marL="571500" indent="-342900"/>
            <a:r>
              <a:rPr lang="hu-HU" dirty="0"/>
              <a:t>No </a:t>
            </a:r>
            <a:r>
              <a:rPr lang="hu-HU" dirty="0" err="1"/>
              <a:t>tech</a:t>
            </a:r>
            <a:r>
              <a:rPr lang="hu-HU" dirty="0"/>
              <a:t>. </a:t>
            </a:r>
            <a:r>
              <a:rPr lang="hu-HU" dirty="0" err="1"/>
              <a:t>support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normal</a:t>
            </a:r>
            <a:r>
              <a:rPr lang="hu-HU" dirty="0"/>
              <a:t>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hours</a:t>
            </a:r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Perceived</a:t>
            </a:r>
            <a:r>
              <a:rPr lang="hu-HU" sz="3000" dirty="0"/>
              <a:t> </a:t>
            </a:r>
            <a:r>
              <a:rPr lang="hu-HU" sz="3000" dirty="0" err="1"/>
              <a:t>value</a:t>
            </a:r>
            <a:r>
              <a:rPr lang="hu-HU" sz="3000" dirty="0"/>
              <a:t>/</a:t>
            </a:r>
            <a:r>
              <a:rPr lang="hu-HU" sz="3000" dirty="0" err="1"/>
              <a:t>appreciation</a:t>
            </a:r>
            <a:r>
              <a:rPr lang="hu-HU" sz="3000" dirty="0"/>
              <a:t>: </a:t>
            </a:r>
            <a:r>
              <a:rPr lang="hu-HU" sz="3000" i="1" dirty="0" err="1"/>
              <a:t>left</a:t>
            </a:r>
            <a:r>
              <a:rPr lang="hu-HU" sz="3000" i="1" dirty="0"/>
              <a:t> </a:t>
            </a:r>
            <a:r>
              <a:rPr lang="hu-HU" sz="3000" i="1" dirty="0" err="1"/>
              <a:t>behind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59065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 err="1"/>
              <a:t>Extrinsic</a:t>
            </a:r>
            <a:r>
              <a:rPr lang="hu-HU" dirty="0"/>
              <a:t>/</a:t>
            </a:r>
            <a:r>
              <a:rPr lang="hu-HU" dirty="0" err="1"/>
              <a:t>opportunistic</a:t>
            </a:r>
            <a:r>
              <a:rPr lang="hu-HU" dirty="0"/>
              <a:t> </a:t>
            </a:r>
            <a:r>
              <a:rPr lang="hu-HU" dirty="0" err="1"/>
              <a:t>motivators</a:t>
            </a:r>
            <a:r>
              <a:rPr lang="hu-HU" dirty="0"/>
              <a:t> </a:t>
            </a:r>
          </a:p>
          <a:p>
            <a:pPr marL="685800" indent="-457200"/>
            <a:r>
              <a:rPr lang="hu-HU" dirty="0"/>
              <a:t>Financial (</a:t>
            </a:r>
            <a:r>
              <a:rPr lang="hu-HU" dirty="0" err="1"/>
              <a:t>income</a:t>
            </a:r>
            <a:r>
              <a:rPr lang="hu-HU" dirty="0"/>
              <a:t>): main </a:t>
            </a:r>
            <a:r>
              <a:rPr lang="hu-HU" dirty="0" err="1"/>
              <a:t>source</a:t>
            </a:r>
            <a:r>
              <a:rPr lang="hu-HU" dirty="0"/>
              <a:t> of </a:t>
            </a:r>
            <a:r>
              <a:rPr lang="hu-HU" dirty="0" err="1"/>
              <a:t>income</a:t>
            </a:r>
            <a:r>
              <a:rPr lang="hu-HU" dirty="0"/>
              <a:t>; </a:t>
            </a:r>
            <a:r>
              <a:rPr lang="hu-HU" dirty="0" err="1"/>
              <a:t>auxiliary</a:t>
            </a:r>
            <a:r>
              <a:rPr lang="hu-HU" dirty="0"/>
              <a:t> </a:t>
            </a:r>
            <a:r>
              <a:rPr lang="hu-HU" dirty="0" err="1"/>
              <a:t>side</a:t>
            </a:r>
            <a:r>
              <a:rPr lang="hu-HU" dirty="0"/>
              <a:t> </a:t>
            </a:r>
            <a:r>
              <a:rPr lang="hu-HU" dirty="0" err="1"/>
              <a:t>job</a:t>
            </a:r>
            <a:endParaRPr lang="hu-HU" dirty="0"/>
          </a:p>
          <a:p>
            <a:pPr indent="0">
              <a:buNone/>
            </a:pPr>
            <a:r>
              <a:rPr lang="hu-HU" dirty="0"/>
              <a:t>	Low </a:t>
            </a:r>
            <a:r>
              <a:rPr lang="hu-HU" dirty="0" err="1"/>
              <a:t>wages</a:t>
            </a:r>
            <a:r>
              <a:rPr lang="hu-HU" dirty="0"/>
              <a:t>: </a:t>
            </a:r>
            <a:r>
              <a:rPr lang="hu-HU" dirty="0" err="1"/>
              <a:t>weak</a:t>
            </a:r>
            <a:r>
              <a:rPr lang="hu-HU" dirty="0"/>
              <a:t> </a:t>
            </a:r>
            <a:r>
              <a:rPr lang="hu-HU" dirty="0" err="1"/>
              <a:t>motivator</a:t>
            </a:r>
            <a:endParaRPr lang="hu-HU" dirty="0"/>
          </a:p>
          <a:p>
            <a:pPr marL="685800" indent="-457200"/>
            <a:r>
              <a:rPr lang="hu-HU" dirty="0" err="1"/>
              <a:t>Vulnerability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job</a:t>
            </a:r>
            <a:r>
              <a:rPr lang="hu-HU" dirty="0"/>
              <a:t> market: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cannot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</a:t>
            </a:r>
            <a:r>
              <a:rPr lang="hu-HU" dirty="0" err="1"/>
              <a:t>jobs</a:t>
            </a:r>
            <a:endParaRPr lang="hu-HU" dirty="0"/>
          </a:p>
          <a:p>
            <a:pPr marL="685800" indent="-457200"/>
            <a:r>
              <a:rPr lang="hu-HU" dirty="0" err="1"/>
              <a:t>Legal</a:t>
            </a:r>
            <a:r>
              <a:rPr lang="hu-HU" dirty="0"/>
              <a:t> </a:t>
            </a:r>
            <a:r>
              <a:rPr lang="hu-HU" dirty="0" err="1"/>
              <a:t>employment</a:t>
            </a:r>
            <a:r>
              <a:rPr lang="hu-HU" dirty="0"/>
              <a:t>: </a:t>
            </a:r>
            <a:r>
              <a:rPr lang="hu-HU" dirty="0" err="1"/>
              <a:t>older</a:t>
            </a:r>
            <a:r>
              <a:rPr lang="hu-HU" dirty="0"/>
              <a:t>, </a:t>
            </a:r>
            <a:r>
              <a:rPr lang="hu-HU" dirty="0" err="1"/>
              <a:t>till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reach</a:t>
            </a:r>
            <a:r>
              <a:rPr lang="hu-HU" dirty="0"/>
              <a:t> </a:t>
            </a:r>
            <a:r>
              <a:rPr lang="hu-HU" dirty="0" err="1"/>
              <a:t>pension</a:t>
            </a:r>
            <a:r>
              <a:rPr lang="hu-HU" dirty="0"/>
              <a:t> </a:t>
            </a:r>
            <a:r>
              <a:rPr lang="hu-HU" dirty="0" err="1"/>
              <a:t>age</a:t>
            </a:r>
            <a:endParaRPr lang="hu-HU" dirty="0"/>
          </a:p>
          <a:p>
            <a:pPr marL="685800" indent="-457200"/>
            <a:r>
              <a:rPr lang="hu-HU" dirty="0" err="1"/>
              <a:t>Secondary</a:t>
            </a:r>
            <a:r>
              <a:rPr lang="hu-HU" dirty="0"/>
              <a:t> </a:t>
            </a:r>
            <a:r>
              <a:rPr lang="hu-HU" dirty="0" err="1"/>
              <a:t>usage</a:t>
            </a:r>
            <a:r>
              <a:rPr lang="hu-HU" dirty="0"/>
              <a:t> of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capital</a:t>
            </a:r>
            <a:r>
              <a:rPr lang="hu-HU" dirty="0"/>
              <a:t>: 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GPs</a:t>
            </a:r>
            <a:r>
              <a:rPr lang="hu-HU" dirty="0"/>
              <a:t>.</a:t>
            </a:r>
          </a:p>
          <a:p>
            <a:pPr marL="685800" indent="-45720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9552919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Current</a:t>
            </a:r>
            <a:r>
              <a:rPr lang="hu-HU" sz="3000" dirty="0"/>
              <a:t> </a:t>
            </a:r>
            <a:r>
              <a:rPr lang="hu-HU" sz="3000" dirty="0" err="1"/>
              <a:t>motivators</a:t>
            </a:r>
            <a:r>
              <a:rPr lang="hu-HU" sz="3000" dirty="0"/>
              <a:t> – </a:t>
            </a:r>
            <a:r>
              <a:rPr lang="hu-HU" sz="3000" dirty="0" err="1"/>
              <a:t>Why</a:t>
            </a:r>
            <a:r>
              <a:rPr lang="hu-HU" sz="3000" dirty="0"/>
              <a:t> </a:t>
            </a:r>
            <a:r>
              <a:rPr lang="hu-HU" sz="3000" dirty="0" err="1"/>
              <a:t>interviewers</a:t>
            </a:r>
            <a:r>
              <a:rPr lang="hu-HU" sz="3000" dirty="0"/>
              <a:t> </a:t>
            </a:r>
            <a:r>
              <a:rPr lang="hu-HU" sz="3000" dirty="0" err="1"/>
              <a:t>do</a:t>
            </a:r>
            <a:r>
              <a:rPr lang="hu-HU" sz="3000" dirty="0"/>
              <a:t> </a:t>
            </a:r>
            <a:r>
              <a:rPr lang="hu-HU" sz="3000" dirty="0" err="1"/>
              <a:t>this</a:t>
            </a:r>
            <a:r>
              <a:rPr lang="hu-HU" sz="3000" dirty="0"/>
              <a:t> </a:t>
            </a:r>
            <a:r>
              <a:rPr lang="hu-HU" sz="3000" dirty="0" err="1"/>
              <a:t>job</a:t>
            </a:r>
            <a:r>
              <a:rPr lang="hu-HU" sz="3000" dirty="0"/>
              <a:t>?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067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 err="1"/>
              <a:t>Intrinsic</a:t>
            </a:r>
            <a:r>
              <a:rPr lang="hu-HU" dirty="0"/>
              <a:t> </a:t>
            </a:r>
            <a:r>
              <a:rPr lang="hu-HU" dirty="0" err="1"/>
              <a:t>motivators</a:t>
            </a:r>
            <a:r>
              <a:rPr lang="hu-HU" dirty="0"/>
              <a:t>:</a:t>
            </a:r>
          </a:p>
          <a:p>
            <a:pPr marL="685800" indent="-457200"/>
            <a:r>
              <a:rPr lang="hu-HU" dirty="0"/>
              <a:t>Human </a:t>
            </a:r>
            <a:r>
              <a:rPr lang="hu-HU" dirty="0" err="1"/>
              <a:t>connections</a:t>
            </a:r>
            <a:r>
              <a:rPr lang="hu-HU" dirty="0"/>
              <a:t>: </a:t>
            </a:r>
          </a:p>
          <a:p>
            <a:pPr marL="1143000" lvl="1" indent="-457200"/>
            <a:r>
              <a:rPr lang="hu-HU" dirty="0" err="1"/>
              <a:t>Connecting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: </a:t>
            </a:r>
            <a:r>
              <a:rPr lang="hu-HU" dirty="0" err="1"/>
              <a:t>strong</a:t>
            </a:r>
            <a:r>
              <a:rPr lang="hu-HU" dirty="0"/>
              <a:t> </a:t>
            </a:r>
            <a:r>
              <a:rPr lang="hu-HU" dirty="0" err="1"/>
              <a:t>motivator</a:t>
            </a:r>
            <a:r>
              <a:rPr lang="hu-HU" dirty="0"/>
              <a:t> – </a:t>
            </a:r>
            <a:r>
              <a:rPr lang="hu-HU" dirty="0" err="1"/>
              <a:t>resilient</a:t>
            </a:r>
            <a:r>
              <a:rPr lang="hu-HU" dirty="0"/>
              <a:t> </a:t>
            </a:r>
            <a:r>
              <a:rPr lang="hu-HU" dirty="0" err="1"/>
              <a:t>morale</a:t>
            </a:r>
            <a:endParaRPr lang="hu-HU" dirty="0"/>
          </a:p>
          <a:p>
            <a:pPr marL="1143000" lvl="1" indent="-457200"/>
            <a:r>
              <a:rPr lang="hu-HU" dirty="0"/>
              <a:t>Good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relationship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fw</a:t>
            </a:r>
            <a:r>
              <a:rPr lang="hu-HU" dirty="0"/>
              <a:t>. </a:t>
            </a:r>
            <a:r>
              <a:rPr lang="hu-HU" dirty="0" err="1"/>
              <a:t>Supervisor</a:t>
            </a:r>
            <a:endParaRPr lang="hu-HU" dirty="0"/>
          </a:p>
          <a:p>
            <a:pPr marL="1143000" lvl="1" indent="-457200"/>
            <a:r>
              <a:rPr lang="hu-HU" dirty="0" err="1"/>
              <a:t>Community</a:t>
            </a:r>
            <a:r>
              <a:rPr lang="hu-HU" dirty="0"/>
              <a:t> of </a:t>
            </a:r>
            <a:r>
              <a:rPr lang="hu-HU" dirty="0" err="1"/>
              <a:t>interviewers</a:t>
            </a:r>
            <a:endParaRPr lang="hu-HU" dirty="0"/>
          </a:p>
          <a:p>
            <a:pPr marL="685800" indent="-457200"/>
            <a:r>
              <a:rPr lang="hu-HU" dirty="0"/>
              <a:t>Fond of </a:t>
            </a:r>
            <a:r>
              <a:rPr lang="hu-HU" dirty="0" err="1"/>
              <a:t>interviewing</a:t>
            </a:r>
            <a:r>
              <a:rPr lang="hu-HU" dirty="0"/>
              <a:t>: </a:t>
            </a:r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who</a:t>
            </a:r>
            <a:r>
              <a:rPr lang="hu-HU" dirty="0"/>
              <a:t> like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job</a:t>
            </a:r>
            <a:r>
              <a:rPr lang="hu-HU" dirty="0"/>
              <a:t>.</a:t>
            </a:r>
          </a:p>
          <a:p>
            <a:pPr indent="0">
              <a:buNone/>
            </a:pPr>
            <a:r>
              <a:rPr lang="hu-HU" dirty="0"/>
              <a:t>	BUT: </a:t>
            </a:r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fieldwork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current</a:t>
            </a:r>
            <a:r>
              <a:rPr lang="hu-HU" dirty="0"/>
              <a:t>, </a:t>
            </a:r>
            <a:r>
              <a:rPr lang="hu-HU" dirty="0" err="1"/>
              <a:t>problematic</a:t>
            </a:r>
            <a:r>
              <a:rPr lang="hu-HU" dirty="0"/>
              <a:t> </a:t>
            </a:r>
            <a:r>
              <a:rPr lang="hu-HU" dirty="0" err="1"/>
              <a:t>fieldwork</a:t>
            </a:r>
            <a:r>
              <a:rPr lang="hu-HU" dirty="0"/>
              <a:t>?</a:t>
            </a:r>
          </a:p>
          <a:p>
            <a:pPr marL="685800" indent="-457200"/>
            <a:r>
              <a:rPr lang="hu-HU" dirty="0"/>
              <a:t>Non-</a:t>
            </a:r>
            <a:r>
              <a:rPr lang="hu-HU" dirty="0" err="1"/>
              <a:t>monotonous</a:t>
            </a:r>
            <a:r>
              <a:rPr lang="hu-HU" dirty="0"/>
              <a:t> </a:t>
            </a:r>
            <a:r>
              <a:rPr lang="hu-HU" dirty="0" err="1"/>
              <a:t>job</a:t>
            </a:r>
            <a:endParaRPr lang="hu-HU" dirty="0"/>
          </a:p>
          <a:p>
            <a:pPr marL="685800" indent="-457200"/>
            <a:r>
              <a:rPr lang="hu-HU" dirty="0" err="1"/>
              <a:t>Independence</a:t>
            </a:r>
            <a:r>
              <a:rPr lang="hu-HU" dirty="0"/>
              <a:t>: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self-exploitation</a:t>
            </a:r>
            <a:endParaRPr lang="hu-HU" dirty="0"/>
          </a:p>
          <a:p>
            <a:pPr marL="685800" indent="-457200"/>
            <a:r>
              <a:rPr lang="hu-HU" dirty="0" err="1"/>
              <a:t>Serving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: </a:t>
            </a:r>
            <a:r>
              <a:rPr lang="hu-HU" dirty="0" err="1"/>
              <a:t>appeared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emphasis</a:t>
            </a:r>
            <a:endParaRPr lang="hu-HU" dirty="0"/>
          </a:p>
          <a:p>
            <a:pPr marL="1143000" lvl="1" indent="-457200"/>
            <a:endParaRPr lang="hu-HU" dirty="0"/>
          </a:p>
          <a:p>
            <a:pPr marL="685800" indent="-45720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9552919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Current</a:t>
            </a:r>
            <a:r>
              <a:rPr lang="hu-HU" sz="3000" dirty="0"/>
              <a:t> </a:t>
            </a:r>
            <a:r>
              <a:rPr lang="hu-HU" sz="3000" dirty="0" err="1"/>
              <a:t>motivators</a:t>
            </a:r>
            <a:r>
              <a:rPr lang="hu-HU" sz="3000" dirty="0"/>
              <a:t> – </a:t>
            </a:r>
            <a:r>
              <a:rPr lang="hu-HU" sz="3000" dirty="0" err="1"/>
              <a:t>Why</a:t>
            </a:r>
            <a:r>
              <a:rPr lang="hu-HU" sz="3000" dirty="0"/>
              <a:t> </a:t>
            </a:r>
            <a:r>
              <a:rPr lang="hu-HU" sz="3000" dirty="0" err="1"/>
              <a:t>interviewers</a:t>
            </a:r>
            <a:r>
              <a:rPr lang="hu-HU" sz="3000" dirty="0"/>
              <a:t> </a:t>
            </a:r>
            <a:r>
              <a:rPr lang="hu-HU" sz="3000" dirty="0" err="1"/>
              <a:t>do</a:t>
            </a:r>
            <a:r>
              <a:rPr lang="hu-HU" sz="3000" dirty="0"/>
              <a:t> </a:t>
            </a:r>
            <a:r>
              <a:rPr lang="hu-HU" sz="3000" dirty="0" err="1"/>
              <a:t>this</a:t>
            </a:r>
            <a:r>
              <a:rPr lang="hu-HU" sz="3000" dirty="0"/>
              <a:t> </a:t>
            </a:r>
            <a:r>
              <a:rPr lang="hu-HU" sz="3000" dirty="0" err="1"/>
              <a:t>job</a:t>
            </a:r>
            <a:r>
              <a:rPr lang="hu-HU" sz="3000" dirty="0"/>
              <a:t>?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535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 err="1"/>
              <a:t>Intrinsic</a:t>
            </a:r>
            <a:r>
              <a:rPr lang="hu-HU" dirty="0"/>
              <a:t> </a:t>
            </a:r>
            <a:r>
              <a:rPr lang="hu-HU" dirty="0" err="1"/>
              <a:t>motivators</a:t>
            </a:r>
            <a:r>
              <a:rPr lang="hu-HU" dirty="0"/>
              <a:t>: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strong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self-validation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? Fa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ç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ade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  <a:p>
            <a:pPr marL="685800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Human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connections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 marL="1143000" lvl="1" indent="-457200"/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Connecting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people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strong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motivator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resilient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morale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1143000" lvl="1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Good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personal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relationship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fw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Supervisor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1143000" lvl="1" indent="-457200"/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Community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interviewers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Fond of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interviewing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those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who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like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this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job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indent="0">
              <a:buNone/>
            </a:pP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	BUT: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quality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fieldwork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vs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current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problematic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fieldwork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685800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Non-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monotonous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job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Independence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but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also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self-exploitation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Serving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public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good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appeared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but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little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emphasis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1143000" lvl="1" indent="-457200"/>
            <a:endParaRPr lang="hu-HU" dirty="0"/>
          </a:p>
          <a:p>
            <a:pPr marL="685800" indent="-45720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9552919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Current</a:t>
            </a:r>
            <a:r>
              <a:rPr lang="hu-HU" sz="3000" dirty="0"/>
              <a:t> </a:t>
            </a:r>
            <a:r>
              <a:rPr lang="hu-HU" sz="3000" dirty="0" err="1"/>
              <a:t>motivators</a:t>
            </a:r>
            <a:r>
              <a:rPr lang="hu-HU" sz="3000" dirty="0"/>
              <a:t> – </a:t>
            </a:r>
            <a:r>
              <a:rPr lang="hu-HU" sz="3000" dirty="0" err="1"/>
              <a:t>Why</a:t>
            </a:r>
            <a:r>
              <a:rPr lang="hu-HU" sz="3000" dirty="0"/>
              <a:t> </a:t>
            </a:r>
            <a:r>
              <a:rPr lang="hu-HU" sz="3000" dirty="0" err="1"/>
              <a:t>interviewers</a:t>
            </a:r>
            <a:r>
              <a:rPr lang="hu-HU" sz="3000" dirty="0"/>
              <a:t> </a:t>
            </a:r>
            <a:r>
              <a:rPr lang="hu-HU" sz="3000" dirty="0" err="1"/>
              <a:t>do</a:t>
            </a:r>
            <a:r>
              <a:rPr lang="hu-HU" sz="3000" dirty="0"/>
              <a:t> </a:t>
            </a:r>
            <a:r>
              <a:rPr lang="hu-HU" sz="3000" dirty="0" err="1"/>
              <a:t>this</a:t>
            </a:r>
            <a:r>
              <a:rPr lang="hu-HU" sz="3000" dirty="0"/>
              <a:t> </a:t>
            </a:r>
            <a:r>
              <a:rPr lang="hu-HU" sz="3000" dirty="0" err="1"/>
              <a:t>job</a:t>
            </a:r>
            <a:r>
              <a:rPr lang="hu-HU" sz="3000" dirty="0"/>
              <a:t>?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7004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 err="1"/>
              <a:t>Potential</a:t>
            </a:r>
            <a:r>
              <a:rPr lang="hu-HU" sz="2400" dirty="0"/>
              <a:t> </a:t>
            </a:r>
            <a:r>
              <a:rPr lang="hu-HU" sz="2400" dirty="0" err="1"/>
              <a:t>intrinsic</a:t>
            </a:r>
            <a:r>
              <a:rPr lang="hu-HU" sz="2400" dirty="0"/>
              <a:t> </a:t>
            </a:r>
            <a:r>
              <a:rPr lang="hu-HU" sz="2400" dirty="0" err="1"/>
              <a:t>motivators</a:t>
            </a:r>
            <a:endParaRPr lang="hu-HU" sz="2400" dirty="0"/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Human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appreciation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importance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belonging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the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office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Requesting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considering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presently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neglected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	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Established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channels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validation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processes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etc.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are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lacking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Positive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reinforcements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abundant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critique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no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positive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gestures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balance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critique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reinforcing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needed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Potential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extrinsic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Continuous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expert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support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Positive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respondent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attitudes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improving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HCSO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communication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trustworthiness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recruitment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training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3429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Fixing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the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whole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data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collection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process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Potential</a:t>
            </a:r>
            <a:r>
              <a:rPr lang="hu-HU" sz="3000" dirty="0"/>
              <a:t> de/</a:t>
            </a:r>
            <a:r>
              <a:rPr lang="hu-HU" sz="3000" dirty="0" err="1"/>
              <a:t>motivators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8556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Potential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extrinsic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cont’d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):</a:t>
            </a: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</a:rPr>
              <a:t>Anonymised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</a:rPr>
              <a:t>comparison</a:t>
            </a:r>
            <a:r>
              <a:rPr lang="hu-HU" sz="2400" dirty="0">
                <a:cs typeface="Lucida Sans Unicode" panose="020B0602030504020204" pitchFamily="34" charset="0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</a:rPr>
              <a:t>interviewer</a:t>
            </a:r>
            <a:r>
              <a:rPr lang="hu-HU" sz="2400" dirty="0">
                <a:cs typeface="Lucida Sans Unicode" panose="020B0602030504020204" pitchFamily="34" charset="0"/>
              </a:rPr>
              <a:t> performance</a:t>
            </a: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</a:rPr>
              <a:t>Financial </a:t>
            </a:r>
            <a:r>
              <a:rPr lang="hu-HU" sz="2400" dirty="0" err="1">
                <a:cs typeface="Lucida Sans Unicode" panose="020B0602030504020204" pitchFamily="34" charset="0"/>
              </a:rPr>
              <a:t>motivators</a:t>
            </a:r>
            <a:endParaRPr lang="hu-HU" sz="2400" dirty="0">
              <a:cs typeface="Lucida Sans Unicode" panose="020B0602030504020204" pitchFamily="34" charset="0"/>
            </a:endParaRPr>
          </a:p>
          <a:p>
            <a:pPr marL="1143000" lvl="1" indent="-457200"/>
            <a:r>
              <a:rPr lang="hu-HU" sz="2000" dirty="0" err="1">
                <a:cs typeface="Lucida Sans Unicode" panose="020B0602030504020204" pitchFamily="34" charset="0"/>
              </a:rPr>
              <a:t>Better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wages</a:t>
            </a:r>
            <a:r>
              <a:rPr lang="hu-HU" sz="2000" dirty="0">
                <a:cs typeface="Lucida Sans Unicode" panose="020B0602030504020204" pitchFamily="34" charset="0"/>
              </a:rPr>
              <a:t>: </a:t>
            </a:r>
            <a:r>
              <a:rPr lang="hu-HU" sz="2000" dirty="0" err="1">
                <a:cs typeface="Lucida Sans Unicode" panose="020B0602030504020204" pitchFamily="34" charset="0"/>
              </a:rPr>
              <a:t>obvious</a:t>
            </a:r>
            <a:r>
              <a:rPr lang="hu-HU" sz="2000" dirty="0">
                <a:cs typeface="Lucida Sans Unicode" panose="020B0602030504020204" pitchFamily="34" charset="0"/>
              </a:rPr>
              <a:t>, </a:t>
            </a:r>
            <a:r>
              <a:rPr lang="hu-HU" sz="2000" dirty="0" err="1">
                <a:cs typeface="Lucida Sans Unicode" panose="020B0602030504020204" pitchFamily="34" charset="0"/>
              </a:rPr>
              <a:t>but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appeared</a:t>
            </a:r>
            <a:r>
              <a:rPr lang="hu-HU" sz="2000" dirty="0">
                <a:cs typeface="Lucida Sans Unicode" panose="020B0602030504020204" pitchFamily="34" charset="0"/>
              </a:rPr>
              <a:t> less important.</a:t>
            </a:r>
          </a:p>
          <a:p>
            <a:pPr marL="1143000" lvl="1" indent="-457200"/>
            <a:r>
              <a:rPr lang="hu-HU" sz="2000" dirty="0" err="1">
                <a:cs typeface="Lucida Sans Unicode" panose="020B0602030504020204" pitchFamily="34" charset="0"/>
              </a:rPr>
              <a:t>Income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safety</a:t>
            </a:r>
            <a:r>
              <a:rPr lang="hu-HU" sz="2000" dirty="0">
                <a:cs typeface="Lucida Sans Unicode" panose="020B0602030504020204" pitchFamily="34" charset="0"/>
              </a:rPr>
              <a:t> and </a:t>
            </a:r>
            <a:r>
              <a:rPr lang="hu-HU" sz="2000" dirty="0" err="1">
                <a:cs typeface="Lucida Sans Unicode" panose="020B0602030504020204" pitchFamily="34" charset="0"/>
              </a:rPr>
              <a:t>social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insurance</a:t>
            </a:r>
            <a:r>
              <a:rPr lang="hu-HU" sz="2000" dirty="0">
                <a:cs typeface="Lucida Sans Unicode" panose="020B0602030504020204" pitchFamily="34" charset="0"/>
              </a:rPr>
              <a:t>.</a:t>
            </a:r>
          </a:p>
          <a:p>
            <a:pPr marL="1143000" lvl="1" indent="-457200"/>
            <a:r>
              <a:rPr lang="hu-HU" sz="2000" dirty="0">
                <a:cs typeface="Lucida Sans Unicode" panose="020B0602030504020204" pitchFamily="34" charset="0"/>
              </a:rPr>
              <a:t>Extra </a:t>
            </a:r>
            <a:r>
              <a:rPr lang="hu-HU" sz="2000" dirty="0" err="1">
                <a:cs typeface="Lucida Sans Unicode" panose="020B0602030504020204" pitchFamily="34" charset="0"/>
              </a:rPr>
              <a:t>addresses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upon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request</a:t>
            </a:r>
            <a:r>
              <a:rPr lang="hu-HU" sz="2000" dirty="0">
                <a:cs typeface="Lucida Sans Unicode" panose="020B0602030504020204" pitchFamily="34" charset="0"/>
              </a:rPr>
              <a:t> – </a:t>
            </a:r>
            <a:r>
              <a:rPr lang="hu-HU" sz="2000" dirty="0" err="1">
                <a:cs typeface="Lucida Sans Unicode" panose="020B0602030504020204" pitchFamily="34" charset="0"/>
              </a:rPr>
              <a:t>lower</a:t>
            </a:r>
            <a:r>
              <a:rPr lang="hu-HU" sz="2000" dirty="0">
                <a:cs typeface="Lucida Sans Unicode" panose="020B0602030504020204" pitchFamily="34" charset="0"/>
              </a:rPr>
              <a:t> Q performance!</a:t>
            </a:r>
          </a:p>
          <a:p>
            <a:pPr marL="1143000" lvl="1" indent="-457200"/>
            <a:r>
              <a:rPr lang="hu-HU" sz="2000" dirty="0">
                <a:cs typeface="Lucida Sans Unicode" panose="020B0602030504020204" pitchFamily="34" charset="0"/>
              </a:rPr>
              <a:t>Public </a:t>
            </a:r>
            <a:r>
              <a:rPr lang="hu-HU" sz="2000" dirty="0" err="1">
                <a:cs typeface="Lucida Sans Unicode" panose="020B0602030504020204" pitchFamily="34" charset="0"/>
              </a:rPr>
              <a:t>transport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</a:rPr>
              <a:t>pass</a:t>
            </a:r>
            <a:r>
              <a:rPr lang="hu-HU" sz="2000" dirty="0">
                <a:cs typeface="Lucida Sans Unicode" panose="020B0602030504020204" pitchFamily="34" charset="0"/>
              </a:rPr>
              <a:t> 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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trael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compensations</a:t>
            </a:r>
            <a:endParaRPr lang="hu-HU" sz="20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Nonfinancial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material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1143000" lvl="1" indent="-457200"/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Recent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benefits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: uniform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clothes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bag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good</a:t>
            </a:r>
            <a:endParaRPr lang="hu-HU" sz="20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1143000" lvl="1" indent="-457200"/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phone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mobile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data</a:t>
            </a:r>
            <a:endParaRPr lang="hu-HU" sz="2000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Potential</a:t>
            </a:r>
            <a:r>
              <a:rPr lang="hu-HU" sz="3000" dirty="0"/>
              <a:t> de/</a:t>
            </a:r>
            <a:r>
              <a:rPr lang="hu-HU" sz="3000" dirty="0" err="1"/>
              <a:t>motivators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880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Demotivating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controversial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practices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apart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from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piece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rate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wage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3429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Financial</a:t>
            </a:r>
          </a:p>
          <a:p>
            <a:pPr marL="1028700" lvl="1" indent="-342900"/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Competitions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: unfair –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ranking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successful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;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risks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forgery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Q, etc.</a:t>
            </a:r>
          </a:p>
          <a:p>
            <a:pPr marL="1028700" lvl="1" indent="-342900"/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Extra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late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incentives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potential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superficial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risks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1028700" lvl="1" indent="-342900"/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Bonus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for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reference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period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visits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demotivates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if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in ref. 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week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0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loss</a:t>
            </a:r>
            <a:r>
              <a:rPr lang="hu-HU" sz="2000" dirty="0">
                <a:cs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Material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recent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electric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scooter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controversial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countryside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useless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Pressurised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+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pressure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further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loss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consequences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violation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standards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even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apparent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long-known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forgers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are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sacked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Other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demotivating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factors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suboptimal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questionnaires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malfunctioning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devices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/software,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overburdened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pressurised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high-performers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Potential</a:t>
            </a:r>
            <a:r>
              <a:rPr lang="hu-HU" sz="3000" dirty="0"/>
              <a:t> de/</a:t>
            </a:r>
            <a:r>
              <a:rPr lang="hu-HU" sz="3000" dirty="0" err="1"/>
              <a:t>motivators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610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Demotivating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controversial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practices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apart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from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piece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rate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wage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342900"/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Financial</a:t>
            </a:r>
          </a:p>
          <a:p>
            <a:pPr marL="1028700" lvl="1" indent="-342900"/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Competitions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unfair –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ranking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successful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interviews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;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risks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forgery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Q, etc.</a:t>
            </a:r>
          </a:p>
          <a:p>
            <a:pPr marL="1028700" lvl="1" indent="-342900"/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Extra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late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incentives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potential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superficial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risks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1028700" lvl="1" indent="-342900"/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Bonus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for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reference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period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visits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demotivates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if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in ref. 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week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0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loss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3429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Material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recent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electric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scooter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controversial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countryside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useless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Pressurised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low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+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pressure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further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loss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Lack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consequences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violation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standards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–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even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apparent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long-known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forgers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are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sacked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Other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demotivating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factors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suboptimal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questionnaires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malfunctioning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devices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/software,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overburdened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pressurised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high-performers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Potential</a:t>
            </a:r>
            <a:r>
              <a:rPr lang="hu-HU" sz="3000" dirty="0"/>
              <a:t> de/</a:t>
            </a:r>
            <a:r>
              <a:rPr lang="hu-HU" sz="3000" dirty="0" err="1"/>
              <a:t>motivators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DDD2A7DB-B966-44D7-B730-975EC5F6C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47" y="2613785"/>
            <a:ext cx="2564961" cy="374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0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/>
            <a:r>
              <a:rPr lang="hu-HU" sz="2400" dirty="0" err="1"/>
              <a:t>Awards</a:t>
            </a:r>
            <a:r>
              <a:rPr lang="hu-HU" sz="2400" dirty="0"/>
              <a:t>, </a:t>
            </a:r>
            <a:r>
              <a:rPr lang="hu-HU" sz="2400" dirty="0" err="1"/>
              <a:t>badges</a:t>
            </a:r>
            <a:r>
              <a:rPr lang="hu-HU" sz="2400" dirty="0"/>
              <a:t>, </a:t>
            </a:r>
            <a:r>
              <a:rPr lang="hu-HU" sz="2400" dirty="0" err="1"/>
              <a:t>honours</a:t>
            </a:r>
            <a:r>
              <a:rPr lang="hu-HU" sz="2400" dirty="0"/>
              <a:t>: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motivate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lower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quality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fieldwork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Direct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data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Q: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lower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quality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endParaRPr lang="hu-HU" sz="2400" dirty="0">
              <a:solidFill>
                <a:schemeClr val="accent2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progress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indicator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generally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motivating</a:t>
            </a:r>
            <a:endParaRPr lang="hu-HU" sz="2400" dirty="0">
              <a:solidFill>
                <a:schemeClr val="accent2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Expected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earning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balance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indicator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higher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demotivates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								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lower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quality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endParaRPr lang="hu-HU" sz="2400" dirty="0">
              <a:solidFill>
                <a:schemeClr val="accent2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Main </a:t>
            </a:r>
            <a:r>
              <a:rPr lang="hu-HU" sz="2400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takeaways</a:t>
            </a:r>
            <a:r>
              <a:rPr lang="hu-HU" sz="2400" b="1" dirty="0">
                <a:cs typeface="Lucida Sans Unicode" panose="020B0602030504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Immaterial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intrinsic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&gt;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material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financial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just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wasted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resource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but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demotivator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!</a:t>
            </a: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Gamification</a:t>
            </a:r>
            <a:r>
              <a:rPr lang="hu-HU" sz="3000" dirty="0"/>
              <a:t> </a:t>
            </a:r>
            <a:r>
              <a:rPr lang="hu-HU" sz="3000" dirty="0" err="1"/>
              <a:t>features</a:t>
            </a:r>
            <a:r>
              <a:rPr lang="hu-HU" sz="3000" dirty="0"/>
              <a:t>, </a:t>
            </a:r>
            <a:r>
              <a:rPr lang="hu-HU" sz="3000" dirty="0" err="1"/>
              <a:t>takeaways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E6C0CC24-DCEF-4DB1-99F6-D46E78724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89" y="1901147"/>
            <a:ext cx="392558" cy="392558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1C8F2B53-45FD-4DB1-9BDD-12FB11260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89" y="2832023"/>
            <a:ext cx="392559" cy="392559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B7403B73-3325-477A-827D-6F642CFC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89" y="2366585"/>
            <a:ext cx="392558" cy="392558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44383044-76CF-450B-9721-90A3DCD77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71" y="3297461"/>
            <a:ext cx="534994" cy="5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DDC72F67-F061-490C-9FF3-3800898D75D9}"/>
              </a:ext>
            </a:extLst>
          </p:cNvPr>
          <p:cNvSpPr/>
          <p:nvPr/>
        </p:nvSpPr>
        <p:spPr>
          <a:xfrm>
            <a:off x="1778001" y="0"/>
            <a:ext cx="104139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8D9E727-EBC3-4626-A24B-7A19B5C9CB0A}"/>
              </a:ext>
            </a:extLst>
          </p:cNvPr>
          <p:cNvSpPr/>
          <p:nvPr/>
        </p:nvSpPr>
        <p:spPr>
          <a:xfrm>
            <a:off x="1" y="0"/>
            <a:ext cx="177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5F0511-B319-40B5-8515-B51145A3077E}"/>
              </a:ext>
            </a:extLst>
          </p:cNvPr>
          <p:cNvSpPr txBox="1"/>
          <p:nvPr/>
        </p:nvSpPr>
        <p:spPr>
          <a:xfrm>
            <a:off x="1981200" y="2967335"/>
            <a:ext cx="6882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D7A840"/>
                </a:solidFill>
              </a:rPr>
              <a:t>Project </a:t>
            </a:r>
            <a:r>
              <a:rPr lang="hu-HU" sz="5400" b="1" dirty="0" err="1">
                <a:solidFill>
                  <a:srgbClr val="D7A840"/>
                </a:solidFill>
              </a:rPr>
              <a:t>background</a:t>
            </a:r>
            <a:r>
              <a:rPr lang="hu-HU" sz="5400" b="1" dirty="0">
                <a:solidFill>
                  <a:srgbClr val="D7A840"/>
                </a:solidFill>
              </a:rPr>
              <a:t> and </a:t>
            </a:r>
            <a:r>
              <a:rPr lang="hu-HU" sz="5400" b="1" dirty="0" err="1">
                <a:solidFill>
                  <a:srgbClr val="D7A840"/>
                </a:solidFill>
              </a:rPr>
              <a:t>goals</a:t>
            </a:r>
            <a:endParaRPr lang="en-GB" sz="5400" b="1" dirty="0">
              <a:solidFill>
                <a:srgbClr val="D7A840"/>
              </a:solidFill>
            </a:endParaRPr>
          </a:p>
        </p:txBody>
      </p:sp>
      <p:grpSp>
        <p:nvGrpSpPr>
          <p:cNvPr id="13" name="Ábra 2">
            <a:extLst>
              <a:ext uri="{FF2B5EF4-FFF2-40B4-BE49-F238E27FC236}">
                <a16:creationId xmlns:a16="http://schemas.microsoft.com/office/drawing/2014/main" id="{3AC54A8F-AC0D-44C9-A94F-2D016B51988C}"/>
              </a:ext>
            </a:extLst>
          </p:cNvPr>
          <p:cNvGrpSpPr/>
          <p:nvPr/>
        </p:nvGrpSpPr>
        <p:grpSpPr>
          <a:xfrm>
            <a:off x="10413999" y="576230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122AE6D-AE51-4E24-AF65-7937F95A6156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57ABA9E-560D-4DD0-AA4D-3EEE6EEEF604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E2050110-9CC4-4710-9218-3526DD75FA69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51A022F9-FF08-47E1-87C4-461EF6EA4D99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1BC09403-C0A6-4595-B110-ED8D767C555C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92F68B0-F004-4379-BC80-4DB2000D7B1D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78050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DDC72F67-F061-490C-9FF3-3800898D75D9}"/>
              </a:ext>
            </a:extLst>
          </p:cNvPr>
          <p:cNvSpPr/>
          <p:nvPr/>
        </p:nvSpPr>
        <p:spPr>
          <a:xfrm>
            <a:off x="1778001" y="0"/>
            <a:ext cx="104139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8D9E727-EBC3-4626-A24B-7A19B5C9CB0A}"/>
              </a:ext>
            </a:extLst>
          </p:cNvPr>
          <p:cNvSpPr/>
          <p:nvPr/>
        </p:nvSpPr>
        <p:spPr>
          <a:xfrm>
            <a:off x="1" y="0"/>
            <a:ext cx="177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5F0511-B319-40B5-8515-B51145A3077E}"/>
              </a:ext>
            </a:extLst>
          </p:cNvPr>
          <p:cNvSpPr txBox="1"/>
          <p:nvPr/>
        </p:nvSpPr>
        <p:spPr>
          <a:xfrm>
            <a:off x="1981200" y="2967335"/>
            <a:ext cx="778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rgbClr val="D7A840"/>
                </a:solidFill>
              </a:rPr>
              <a:t>Conclusions</a:t>
            </a:r>
            <a:endParaRPr lang="en-GB" sz="5400" b="1" dirty="0">
              <a:solidFill>
                <a:srgbClr val="D7A840"/>
              </a:solidFill>
            </a:endParaRPr>
          </a:p>
        </p:txBody>
      </p:sp>
      <p:grpSp>
        <p:nvGrpSpPr>
          <p:cNvPr id="13" name="Ábra 2">
            <a:extLst>
              <a:ext uri="{FF2B5EF4-FFF2-40B4-BE49-F238E27FC236}">
                <a16:creationId xmlns:a16="http://schemas.microsoft.com/office/drawing/2014/main" id="{3AC54A8F-AC0D-44C9-A94F-2D016B51988C}"/>
              </a:ext>
            </a:extLst>
          </p:cNvPr>
          <p:cNvGrpSpPr/>
          <p:nvPr/>
        </p:nvGrpSpPr>
        <p:grpSpPr>
          <a:xfrm>
            <a:off x="10413999" y="576230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122AE6D-AE51-4E24-AF65-7937F95A6156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57ABA9E-560D-4DD0-AA4D-3EEE6EEEF604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E2050110-9CC4-4710-9218-3526DD75FA69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51A022F9-FF08-47E1-87C4-461EF6EA4D99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1BC09403-C0A6-4595-B110-ED8D767C555C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92F68B0-F004-4379-BC80-4DB2000D7B1D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36007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quality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Intrinsic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immateral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	 	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higher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quality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Extrinsic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/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material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	 	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quality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Smartphone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app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role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Personal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human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motivators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emphasised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Smartphone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app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not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enough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counter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the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deficit.</a:t>
            </a:r>
          </a:p>
          <a:p>
            <a:pPr indent="0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Gamified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components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Impersonal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in-app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feedback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appreciation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lower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 Q.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progress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financial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reward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components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higher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fw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 Q.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competition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blunder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basic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ranking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rule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342900"/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Summary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06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„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Pointsification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”: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using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a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point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system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may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be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simplifying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False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game-like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experience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while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expecting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higher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performance</a:t>
            </a:r>
          </a:p>
          <a:p>
            <a:pPr marL="571500" indent="-342900"/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with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fictions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instead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actual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incentives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(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raise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conditions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, etc.)</a:t>
            </a:r>
          </a:p>
          <a:p>
            <a:pPr marL="571500" indent="-342900"/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May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harm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the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enjoyment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of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the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activity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.</a:t>
            </a: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11134583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3200" dirty="0" err="1"/>
              <a:t>Risks</a:t>
            </a:r>
            <a:r>
              <a:rPr lang="hu-HU" sz="3200" dirty="0"/>
              <a:t> of </a:t>
            </a:r>
            <a:r>
              <a:rPr lang="hu-HU" sz="3200" dirty="0" err="1"/>
              <a:t>gamification</a:t>
            </a:r>
            <a:r>
              <a:rPr lang="hu-HU" sz="3200" dirty="0"/>
              <a:t>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Keusch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Zhang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, 2017; Juhász, 2020) 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29206571-A6AD-4E5C-99A9-E147E85A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04" y="4082043"/>
            <a:ext cx="4512791" cy="25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Substitute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proper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human and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conditions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?</a:t>
            </a: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11134583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3200" dirty="0" err="1"/>
              <a:t>Conclusion</a:t>
            </a:r>
            <a:r>
              <a:rPr lang="hu-HU" sz="3200" dirty="0"/>
              <a:t>: The </a:t>
            </a:r>
            <a:r>
              <a:rPr lang="hu-HU" sz="3200" dirty="0" err="1"/>
              <a:t>role</a:t>
            </a:r>
            <a:r>
              <a:rPr lang="hu-HU" sz="3200" dirty="0"/>
              <a:t> of </a:t>
            </a:r>
            <a:r>
              <a:rPr lang="hu-HU" sz="3200" dirty="0" err="1"/>
              <a:t>gamification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64634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Substitute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for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proper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human and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work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conditions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  <a:sym typeface="Wingdings" panose="05000000000000000000" pitchFamily="2" charset="2"/>
              </a:rPr>
              <a:t>?</a:t>
            </a: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 algn="ctr">
              <a:buNone/>
            </a:pP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Complementary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extra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feature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</a:p>
          <a:p>
            <a:pPr indent="0" algn="ctr">
              <a:buNone/>
            </a:pP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enhance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experience</a:t>
            </a:r>
            <a:endParaRPr lang="hu-HU" b="1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342900"/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5" y="1197004"/>
            <a:ext cx="11134583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sz="3200" dirty="0" err="1"/>
              <a:t>Conclusion</a:t>
            </a:r>
            <a:r>
              <a:rPr lang="hu-HU" sz="3200" dirty="0"/>
              <a:t>: The </a:t>
            </a:r>
            <a:r>
              <a:rPr lang="hu-HU" sz="3200" dirty="0" err="1"/>
              <a:t>role</a:t>
            </a:r>
            <a:r>
              <a:rPr lang="hu-HU" sz="3200" dirty="0"/>
              <a:t> of </a:t>
            </a:r>
            <a:r>
              <a:rPr lang="hu-HU" sz="3200" dirty="0" err="1"/>
              <a:t>gamification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79691C51-01AF-4EE5-8E72-136EB496A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48" y="2253893"/>
            <a:ext cx="544903" cy="54490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0FCC9E5B-E6B8-4801-A214-7DBE30FAD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48" y="4082336"/>
            <a:ext cx="544903" cy="5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DDC72F67-F061-490C-9FF3-3800898D75D9}"/>
              </a:ext>
            </a:extLst>
          </p:cNvPr>
          <p:cNvSpPr/>
          <p:nvPr/>
        </p:nvSpPr>
        <p:spPr>
          <a:xfrm>
            <a:off x="1778001" y="0"/>
            <a:ext cx="104139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28D9E727-EBC3-4626-A24B-7A19B5C9CB0A}"/>
              </a:ext>
            </a:extLst>
          </p:cNvPr>
          <p:cNvSpPr/>
          <p:nvPr/>
        </p:nvSpPr>
        <p:spPr>
          <a:xfrm>
            <a:off x="1" y="0"/>
            <a:ext cx="177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A5F0511-B319-40B5-8515-B51145A3077E}"/>
              </a:ext>
            </a:extLst>
          </p:cNvPr>
          <p:cNvSpPr txBox="1"/>
          <p:nvPr/>
        </p:nvSpPr>
        <p:spPr>
          <a:xfrm>
            <a:off x="1981200" y="2967335"/>
            <a:ext cx="778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rgbClr val="D7A840"/>
                </a:solidFill>
              </a:rPr>
              <a:t>Questions</a:t>
            </a:r>
            <a:endParaRPr lang="en-GB" sz="5400" b="1" dirty="0">
              <a:solidFill>
                <a:srgbClr val="D7A840"/>
              </a:solidFill>
            </a:endParaRPr>
          </a:p>
        </p:txBody>
      </p:sp>
      <p:grpSp>
        <p:nvGrpSpPr>
          <p:cNvPr id="13" name="Ábra 2">
            <a:extLst>
              <a:ext uri="{FF2B5EF4-FFF2-40B4-BE49-F238E27FC236}">
                <a16:creationId xmlns:a16="http://schemas.microsoft.com/office/drawing/2014/main" id="{3AC54A8F-AC0D-44C9-A94F-2D016B51988C}"/>
              </a:ext>
            </a:extLst>
          </p:cNvPr>
          <p:cNvGrpSpPr/>
          <p:nvPr/>
        </p:nvGrpSpPr>
        <p:grpSpPr>
          <a:xfrm>
            <a:off x="10413999" y="576230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4" name="Szabadkézi sokszög: alakzat 13">
              <a:extLst>
                <a:ext uri="{FF2B5EF4-FFF2-40B4-BE49-F238E27FC236}">
                  <a16:creationId xmlns:a16="http://schemas.microsoft.com/office/drawing/2014/main" id="{3122AE6D-AE51-4E24-AF65-7937F95A6156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357ABA9E-560D-4DD0-AA4D-3EEE6EEEF604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E2050110-9CC4-4710-9218-3526DD75FA69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51A022F9-FF08-47E1-87C4-461EF6EA4D99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1BC09403-C0A6-4595-B110-ED8D767C555C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92F68B0-F004-4379-BC80-4DB2000D7B1D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442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Do you use gamification in interviewer training or to improve fieldwork performance (e.g. competitions)?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en-GB" dirty="0"/>
              <a:t>Do you have any experience of adverse/controversial effects of newly introduced fieldwork standards or reward schemes?</a:t>
            </a:r>
            <a:endParaRPr lang="hu-HU" dirty="0"/>
          </a:p>
          <a:p>
            <a:endParaRPr lang="hu-HU" dirty="0"/>
          </a:p>
          <a:p>
            <a:r>
              <a:rPr lang="en-GB" dirty="0"/>
              <a:t>What motivation practices do you have in place to reduce fieldwork interviewer attrition and to prevent burnout?</a:t>
            </a: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Questions</a:t>
            </a:r>
            <a:r>
              <a:rPr lang="hu-HU" sz="3000" dirty="0"/>
              <a:t> </a:t>
            </a:r>
            <a:r>
              <a:rPr lang="hu-HU" sz="3000" dirty="0" err="1"/>
              <a:t>to</a:t>
            </a:r>
            <a:r>
              <a:rPr lang="hu-HU" sz="3000" dirty="0"/>
              <a:t> </a:t>
            </a:r>
            <a:r>
              <a:rPr lang="hu-HU" sz="3000" dirty="0" err="1"/>
              <a:t>participants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1027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EC006C62-FE91-4E05-9E4B-249348E03ADB}"/>
              </a:ext>
            </a:extLst>
          </p:cNvPr>
          <p:cNvSpPr/>
          <p:nvPr/>
        </p:nvSpPr>
        <p:spPr>
          <a:xfrm>
            <a:off x="0" y="-3878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D6390E5-503B-4A97-A31D-E205C6A4CDA5}"/>
              </a:ext>
            </a:extLst>
          </p:cNvPr>
          <p:cNvSpPr txBox="1"/>
          <p:nvPr/>
        </p:nvSpPr>
        <p:spPr>
          <a:xfrm>
            <a:off x="287102" y="2306144"/>
            <a:ext cx="1163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Thank</a:t>
            </a:r>
            <a:r>
              <a:rPr lang="hu-HU" sz="4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you</a:t>
            </a:r>
            <a:r>
              <a:rPr lang="hu-HU" sz="4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</a:t>
            </a:r>
            <a:r>
              <a:rPr lang="hu-HU" sz="4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your</a:t>
            </a:r>
            <a:r>
              <a:rPr lang="hu-HU" sz="4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40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attention</a:t>
            </a:r>
            <a:r>
              <a:rPr lang="hu-HU" sz="40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!</a:t>
            </a:r>
          </a:p>
          <a:p>
            <a:pPr algn="ctr"/>
            <a:endParaRPr lang="hu-HU" sz="24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Ferenc Mújdricza</a:t>
            </a:r>
          </a:p>
          <a:p>
            <a:pPr algn="ctr"/>
            <a:endParaRPr lang="hu-HU" sz="24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u-HU" sz="16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Hungarian</a:t>
            </a:r>
            <a:r>
              <a:rPr lang="hu-HU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Central</a:t>
            </a:r>
            <a:r>
              <a:rPr lang="hu-HU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Statistical</a:t>
            </a:r>
            <a:r>
              <a:rPr lang="hu-HU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Office, </a:t>
            </a:r>
            <a:r>
              <a:rPr lang="hu-HU" sz="16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Methodology</a:t>
            </a:r>
            <a:r>
              <a:rPr lang="hu-HU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Department</a:t>
            </a:r>
            <a:endParaRPr lang="hu-HU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u-HU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ferenc.mujdricza@ksh.hu</a:t>
            </a:r>
            <a:endParaRPr lang="hu-HU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endParaRPr lang="hu-HU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3F90A768-2988-4CFF-B03C-E9E5C1EFFB95}"/>
              </a:ext>
            </a:extLst>
          </p:cNvPr>
          <p:cNvGrpSpPr/>
          <p:nvPr/>
        </p:nvGrpSpPr>
        <p:grpSpPr>
          <a:xfrm>
            <a:off x="-438501" y="3878"/>
            <a:ext cx="2789202" cy="6873512"/>
            <a:chOff x="-19913" y="-3878"/>
            <a:chExt cx="2789202" cy="6873512"/>
          </a:xfrm>
        </p:grpSpPr>
        <p:sp>
          <p:nvSpPr>
            <p:cNvPr id="17" name="Téglalap 14">
              <a:extLst>
                <a:ext uri="{FF2B5EF4-FFF2-40B4-BE49-F238E27FC236}">
                  <a16:creationId xmlns:a16="http://schemas.microsoft.com/office/drawing/2014/main" id="{C4D1AB6C-73A3-4757-8A30-FE0B3F058421}"/>
                </a:ext>
              </a:extLst>
            </p:cNvPr>
            <p:cNvSpPr/>
            <p:nvPr/>
          </p:nvSpPr>
          <p:spPr>
            <a:xfrm>
              <a:off x="275852" y="-3878"/>
              <a:ext cx="2493437" cy="6865756"/>
            </a:xfrm>
            <a:custGeom>
              <a:avLst/>
              <a:gdLst>
                <a:gd name="connsiteX0" fmla="*/ 0 w 2493437"/>
                <a:gd name="connsiteY0" fmla="*/ 0 h 6858000"/>
                <a:gd name="connsiteX1" fmla="*/ 2493437 w 2493437"/>
                <a:gd name="connsiteY1" fmla="*/ 0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32528 w 2493437"/>
                <a:gd name="connsiteY1" fmla="*/ 19251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22903 w 2493437"/>
                <a:gd name="connsiteY1" fmla="*/ 22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437" h="6858000">
                  <a:moveTo>
                    <a:pt x="0" y="0"/>
                  </a:moveTo>
                  <a:lnTo>
                    <a:pt x="1222903" y="22"/>
                  </a:lnTo>
                  <a:lnTo>
                    <a:pt x="249343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AFDB3909-DB5B-47A7-BE55-9F689269DBF3}"/>
                </a:ext>
              </a:extLst>
            </p:cNvPr>
            <p:cNvSpPr/>
            <p:nvPr/>
          </p:nvSpPr>
          <p:spPr>
            <a:xfrm>
              <a:off x="-19913" y="3878"/>
              <a:ext cx="2493437" cy="6865756"/>
            </a:xfrm>
            <a:custGeom>
              <a:avLst/>
              <a:gdLst>
                <a:gd name="connsiteX0" fmla="*/ 0 w 2493437"/>
                <a:gd name="connsiteY0" fmla="*/ 0 h 6858000"/>
                <a:gd name="connsiteX1" fmla="*/ 2493437 w 2493437"/>
                <a:gd name="connsiteY1" fmla="*/ 0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32528 w 2493437"/>
                <a:gd name="connsiteY1" fmla="*/ 19251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22903 w 2493437"/>
                <a:gd name="connsiteY1" fmla="*/ 22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437" h="6858000">
                  <a:moveTo>
                    <a:pt x="0" y="0"/>
                  </a:moveTo>
                  <a:lnTo>
                    <a:pt x="1222903" y="22"/>
                  </a:lnTo>
                  <a:lnTo>
                    <a:pt x="249343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C6998BC5-75AE-4391-8E24-BBFB1BE2084E}"/>
              </a:ext>
            </a:extLst>
          </p:cNvPr>
          <p:cNvGrpSpPr/>
          <p:nvPr/>
        </p:nvGrpSpPr>
        <p:grpSpPr>
          <a:xfrm rot="10800000">
            <a:off x="9882285" y="-11634"/>
            <a:ext cx="2769290" cy="6865756"/>
            <a:chOff x="8834387" y="-323116"/>
            <a:chExt cx="2769290" cy="6865756"/>
          </a:xfrm>
        </p:grpSpPr>
        <p:sp>
          <p:nvSpPr>
            <p:cNvPr id="22" name="Téglalap 14">
              <a:extLst>
                <a:ext uri="{FF2B5EF4-FFF2-40B4-BE49-F238E27FC236}">
                  <a16:creationId xmlns:a16="http://schemas.microsoft.com/office/drawing/2014/main" id="{2E865E75-D734-4585-AB8C-3BF530322FA6}"/>
                </a:ext>
              </a:extLst>
            </p:cNvPr>
            <p:cNvSpPr/>
            <p:nvPr/>
          </p:nvSpPr>
          <p:spPr>
            <a:xfrm>
              <a:off x="9110240" y="-323116"/>
              <a:ext cx="2493437" cy="6865756"/>
            </a:xfrm>
            <a:custGeom>
              <a:avLst/>
              <a:gdLst>
                <a:gd name="connsiteX0" fmla="*/ 0 w 2493437"/>
                <a:gd name="connsiteY0" fmla="*/ 0 h 6858000"/>
                <a:gd name="connsiteX1" fmla="*/ 2493437 w 2493437"/>
                <a:gd name="connsiteY1" fmla="*/ 0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32528 w 2493437"/>
                <a:gd name="connsiteY1" fmla="*/ 19251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22903 w 2493437"/>
                <a:gd name="connsiteY1" fmla="*/ 22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437" h="6858000">
                  <a:moveTo>
                    <a:pt x="0" y="0"/>
                  </a:moveTo>
                  <a:lnTo>
                    <a:pt x="1222903" y="22"/>
                  </a:lnTo>
                  <a:lnTo>
                    <a:pt x="249343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Téglalap 14">
              <a:extLst>
                <a:ext uri="{FF2B5EF4-FFF2-40B4-BE49-F238E27FC236}">
                  <a16:creationId xmlns:a16="http://schemas.microsoft.com/office/drawing/2014/main" id="{6AFC38B1-72F7-435C-80E5-F30F37AA05A0}"/>
                </a:ext>
              </a:extLst>
            </p:cNvPr>
            <p:cNvSpPr/>
            <p:nvPr/>
          </p:nvSpPr>
          <p:spPr>
            <a:xfrm>
              <a:off x="8834387" y="-323116"/>
              <a:ext cx="2493437" cy="6865756"/>
            </a:xfrm>
            <a:custGeom>
              <a:avLst/>
              <a:gdLst>
                <a:gd name="connsiteX0" fmla="*/ 0 w 2493437"/>
                <a:gd name="connsiteY0" fmla="*/ 0 h 6858000"/>
                <a:gd name="connsiteX1" fmla="*/ 2493437 w 2493437"/>
                <a:gd name="connsiteY1" fmla="*/ 0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32528 w 2493437"/>
                <a:gd name="connsiteY1" fmla="*/ 19251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  <a:gd name="connsiteX0" fmla="*/ 0 w 2493437"/>
                <a:gd name="connsiteY0" fmla="*/ 0 h 6858000"/>
                <a:gd name="connsiteX1" fmla="*/ 1222903 w 2493437"/>
                <a:gd name="connsiteY1" fmla="*/ 22 h 6858000"/>
                <a:gd name="connsiteX2" fmla="*/ 2493437 w 2493437"/>
                <a:gd name="connsiteY2" fmla="*/ 6858000 h 6858000"/>
                <a:gd name="connsiteX3" fmla="*/ 0 w 2493437"/>
                <a:gd name="connsiteY3" fmla="*/ 6858000 h 6858000"/>
                <a:gd name="connsiteX4" fmla="*/ 0 w 249343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437" h="6858000">
                  <a:moveTo>
                    <a:pt x="0" y="0"/>
                  </a:moveTo>
                  <a:lnTo>
                    <a:pt x="1222903" y="22"/>
                  </a:lnTo>
                  <a:lnTo>
                    <a:pt x="249343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" name="Ábra 2">
            <a:extLst>
              <a:ext uri="{FF2B5EF4-FFF2-40B4-BE49-F238E27FC236}">
                <a16:creationId xmlns:a16="http://schemas.microsoft.com/office/drawing/2014/main" id="{4B30F65C-20F1-42B8-A1B3-3383122C88DE}"/>
              </a:ext>
            </a:extLst>
          </p:cNvPr>
          <p:cNvGrpSpPr/>
          <p:nvPr/>
        </p:nvGrpSpPr>
        <p:grpSpPr>
          <a:xfrm>
            <a:off x="5369380" y="5345717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D06FE757-76E0-4733-A886-1433965510EE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1DAD31D5-BB46-43CA-89E7-ADF88437ACE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A3CBB80E-5CA3-4029-9CE4-1733D25B6A83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36B9AA9D-31FF-498A-ACC7-AFDC878EE70D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F1B49D83-FE5E-478B-B707-CAFD63DF3508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3BCE663-9FA6-4BAB-9284-2FCF7C92142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75933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100" dirty="0" err="1"/>
              <a:t>Deterding</a:t>
            </a:r>
            <a:r>
              <a:rPr lang="en-GB" sz="1100" dirty="0"/>
              <a:t>, S., Dixon, D., Khaled, R., &amp; </a:t>
            </a:r>
            <a:r>
              <a:rPr lang="en-GB" sz="1100" dirty="0" err="1"/>
              <a:t>Nacke</a:t>
            </a:r>
            <a:r>
              <a:rPr lang="en-GB" sz="1100" dirty="0"/>
              <a:t>, L. (2011, September 28–30). From game design elements to </a:t>
            </a:r>
            <a:r>
              <a:rPr lang="en-GB" sz="1100" dirty="0" err="1"/>
              <a:t>gamefulness</a:t>
            </a:r>
            <a:r>
              <a:rPr lang="en-GB" sz="1100" dirty="0"/>
              <a:t>: Defining ‘‘gamification’’. In A. </a:t>
            </a:r>
            <a:r>
              <a:rPr lang="en-GB" sz="1100" dirty="0" err="1"/>
              <a:t>Lugmayr</a:t>
            </a:r>
            <a:r>
              <a:rPr lang="en-GB" sz="1100" dirty="0"/>
              <a:t>, H. </a:t>
            </a:r>
            <a:r>
              <a:rPr lang="en-GB" sz="1100" dirty="0" err="1"/>
              <a:t>Franssila</a:t>
            </a:r>
            <a:r>
              <a:rPr lang="en-GB" sz="1100" dirty="0"/>
              <a:t>, C. Safran, &amp; I. </a:t>
            </a:r>
            <a:r>
              <a:rPr lang="en-GB" sz="1100" dirty="0" err="1"/>
              <a:t>Hammouda</a:t>
            </a:r>
            <a:r>
              <a:rPr lang="en-GB" sz="1100" dirty="0"/>
              <a:t> (Eds.), </a:t>
            </a:r>
            <a:r>
              <a:rPr lang="en-GB" sz="1100" i="1" dirty="0"/>
              <a:t>Proceedings of the 15th International Academic </a:t>
            </a:r>
            <a:r>
              <a:rPr lang="en-GB" sz="1100" i="1" dirty="0" err="1"/>
              <a:t>MindTrek</a:t>
            </a:r>
            <a:r>
              <a:rPr lang="en-GB" sz="1100" i="1" dirty="0"/>
              <a:t> Conference: Envisioning future media environments</a:t>
            </a:r>
            <a:r>
              <a:rPr lang="en-GB" sz="1100" dirty="0"/>
              <a:t> (pp. 9–15). ACM. </a:t>
            </a:r>
            <a:r>
              <a:rPr lang="en-GB" sz="1100" u="sng" dirty="0">
                <a:hlinkClick r:id="rId3"/>
              </a:rPr>
              <a:t>https://doi.org/10.1145/2181037.2181040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Gravem</a:t>
            </a:r>
            <a:r>
              <a:rPr lang="en-GB" sz="1100" dirty="0"/>
              <a:t>, D., </a:t>
            </a:r>
            <a:r>
              <a:rPr lang="en-GB" sz="1100" dirty="0" err="1"/>
              <a:t>Meertens</a:t>
            </a:r>
            <a:r>
              <a:rPr lang="en-GB" sz="1100" dirty="0"/>
              <a:t>, V., Luiten, A., </a:t>
            </a:r>
            <a:r>
              <a:rPr lang="en-GB" sz="1100" dirty="0" err="1"/>
              <a:t>Giesen</a:t>
            </a:r>
            <a:r>
              <a:rPr lang="en-GB" sz="1100" dirty="0"/>
              <a:t>, D., Berg, N., Bakker, J., &amp; Schouten, B. (2019). </a:t>
            </a:r>
            <a:r>
              <a:rPr lang="en-GB" sz="1100" i="1" dirty="0"/>
              <a:t>Final methodological report presenting results of usability tests on selected ESS surveys and Census: Smartphone fitness of ESS surveys – case studies on the ICT survey and the LFS.</a:t>
            </a:r>
            <a:r>
              <a:rPr lang="en-GB" sz="1100" dirty="0"/>
              <a:t> Cooperation on Multi-Mode Data Collection (MMDC), Mixed Mode Designs for Social Surveys – MIMOD WP5, Deliverable 4. </a:t>
            </a:r>
            <a:r>
              <a:rPr lang="hu-HU" sz="1100" u="sng" dirty="0">
                <a:hlinkClick r:id="rId4"/>
              </a:rPr>
              <a:t>https://www.istat.it/it/files//2011/07/WP5-deliverables.zip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Juhász</a:t>
            </a:r>
            <a:r>
              <a:rPr lang="en-GB" sz="1100" dirty="0"/>
              <a:t> V. (2020). A </a:t>
            </a:r>
            <a:r>
              <a:rPr lang="en-GB" sz="1100" dirty="0" err="1"/>
              <a:t>gamifikáció</a:t>
            </a:r>
            <a:r>
              <a:rPr lang="en-GB" sz="1100" dirty="0"/>
              <a:t> mint </a:t>
            </a:r>
            <a:r>
              <a:rPr lang="en-GB" sz="1100" dirty="0" err="1"/>
              <a:t>eszközrendszer</a:t>
            </a:r>
            <a:r>
              <a:rPr lang="en-GB" sz="1100" dirty="0"/>
              <a:t> </a:t>
            </a:r>
            <a:r>
              <a:rPr lang="en-GB" sz="1100" dirty="0" err="1"/>
              <a:t>és</a:t>
            </a:r>
            <a:r>
              <a:rPr lang="en-GB" sz="1100" dirty="0"/>
              <a:t> </a:t>
            </a:r>
            <a:r>
              <a:rPr lang="en-GB" sz="1100" dirty="0" err="1"/>
              <a:t>motivációs</a:t>
            </a:r>
            <a:r>
              <a:rPr lang="en-GB" sz="1100" dirty="0"/>
              <a:t> </a:t>
            </a:r>
            <a:r>
              <a:rPr lang="en-GB" sz="1100" dirty="0" err="1"/>
              <a:t>módszer</a:t>
            </a:r>
            <a:r>
              <a:rPr lang="en-GB" sz="1100" dirty="0"/>
              <a:t> </a:t>
            </a:r>
            <a:r>
              <a:rPr lang="en-GB" sz="1100" dirty="0" err="1"/>
              <a:t>az</a:t>
            </a:r>
            <a:r>
              <a:rPr lang="en-GB" sz="1100" dirty="0"/>
              <a:t> </a:t>
            </a:r>
            <a:r>
              <a:rPr lang="en-GB" sz="1100" dirty="0" err="1"/>
              <a:t>oktatásban</a:t>
            </a:r>
            <a:r>
              <a:rPr lang="en-GB" sz="1100" dirty="0"/>
              <a:t>. </a:t>
            </a:r>
            <a:r>
              <a:rPr lang="en-GB" sz="1100" i="1" dirty="0" err="1"/>
              <a:t>Neveléstudomány</a:t>
            </a:r>
            <a:r>
              <a:rPr lang="en-GB" sz="1100" i="1" dirty="0"/>
              <a:t>: </a:t>
            </a:r>
            <a:r>
              <a:rPr lang="en-GB" sz="1100" i="1" dirty="0" err="1"/>
              <a:t>Oktatás</a:t>
            </a:r>
            <a:r>
              <a:rPr lang="en-GB" sz="1100" i="1" dirty="0"/>
              <a:t> – </a:t>
            </a:r>
            <a:r>
              <a:rPr lang="en-GB" sz="1100" i="1" dirty="0" err="1"/>
              <a:t>Kutatás</a:t>
            </a:r>
            <a:r>
              <a:rPr lang="en-GB" sz="1100" i="1" dirty="0"/>
              <a:t> – </a:t>
            </a:r>
            <a:r>
              <a:rPr lang="en-GB" sz="1100" i="1" dirty="0" err="1"/>
              <a:t>Innováció</a:t>
            </a:r>
            <a:r>
              <a:rPr lang="en-GB" sz="1100" dirty="0"/>
              <a:t>, </a:t>
            </a:r>
            <a:r>
              <a:rPr lang="en-GB" sz="1100" i="1" dirty="0"/>
              <a:t>8</a:t>
            </a:r>
            <a:r>
              <a:rPr lang="en-GB" sz="1100" dirty="0"/>
              <a:t>(2), 37–51.</a:t>
            </a:r>
            <a:r>
              <a:rPr lang="hu-HU" sz="1100" dirty="0"/>
              <a:t> </a:t>
            </a:r>
            <a:r>
              <a:rPr lang="en-GB" sz="1100" u="sng" dirty="0">
                <a:hlinkClick r:id="rId5"/>
              </a:rPr>
              <a:t>https://doi.org/10.21549/NTNY.29.2020.2.3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Muntean</a:t>
            </a:r>
            <a:r>
              <a:rPr lang="en-GB" sz="1100" dirty="0"/>
              <a:t>, C. I. (2011). Raising engagement in e-learning through gamification. In </a:t>
            </a:r>
            <a:r>
              <a:rPr lang="en-GB" sz="1100" i="1" dirty="0"/>
              <a:t>Proceedings of the 6</a:t>
            </a:r>
            <a:r>
              <a:rPr lang="en-GB" sz="1100" i="1" baseline="30000" dirty="0"/>
              <a:t>th</a:t>
            </a:r>
            <a:r>
              <a:rPr lang="en-GB" sz="1100" i="1" dirty="0"/>
              <a:t> International Conference on Virtual Learning ICVL </a:t>
            </a:r>
            <a:r>
              <a:rPr lang="en-GB" sz="1100" dirty="0"/>
              <a:t>(Vol. 1., pp. 323–329).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Keusch</a:t>
            </a:r>
            <a:r>
              <a:rPr lang="en-GB" sz="1100" dirty="0"/>
              <a:t>, F., &amp; Zhang, C. (2017). A Review of Issues in Gamified Surveys. </a:t>
            </a:r>
            <a:r>
              <a:rPr lang="en-GB" sz="1100" i="1" dirty="0"/>
              <a:t>Social Science Computer Review</a:t>
            </a:r>
            <a:r>
              <a:rPr lang="en-GB" sz="1100" dirty="0"/>
              <a:t>, </a:t>
            </a:r>
            <a:r>
              <a:rPr lang="en-GB" sz="1100" i="1" dirty="0"/>
              <a:t>35</a:t>
            </a:r>
            <a:r>
              <a:rPr lang="en-GB" sz="1100" dirty="0"/>
              <a:t>(2), 147–166</a:t>
            </a:r>
            <a:r>
              <a:rPr lang="hu-HU" sz="1100" dirty="0"/>
              <a:t>. </a:t>
            </a:r>
            <a:r>
              <a:rPr lang="en-GB" sz="1100" u="sng" dirty="0">
                <a:hlinkClick r:id="rId6"/>
              </a:rPr>
              <a:t>https://doi.org/10.1177/0894439315608451</a:t>
            </a:r>
            <a:r>
              <a:rPr lang="en-GB" sz="1100" dirty="0"/>
              <a:t> 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Mussmann</a:t>
            </a:r>
            <a:r>
              <a:rPr lang="en-GB" sz="1100" dirty="0"/>
              <a:t>, O., &amp; Schouten, B. (2019). </a:t>
            </a:r>
            <a:r>
              <a:rPr lang="en-GB" sz="1100" i="1" dirty="0"/>
              <a:t>Final methodological report discussing the use of mobile device sensors in ESS surveys: Sensor data for ESS surveys: a first inventory.</a:t>
            </a:r>
            <a:r>
              <a:rPr lang="en-GB" sz="1100" dirty="0"/>
              <a:t> Cooperation on Multi-Mode Data Collection (MMDC), Mixed Mode Designs for Social Surveys – MIMOD WP5, Deliverable 3. </a:t>
            </a:r>
            <a:r>
              <a:rPr lang="hu-HU" sz="1100" u="sng" dirty="0">
                <a:hlinkClick r:id="rId4"/>
              </a:rPr>
              <a:t>https://www.istat.it/it/files//2011/07/WP5-deliverables.zip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/>
              <a:t>Oerlemans, T., de Wolf, N., Schouten, B. (2022). </a:t>
            </a:r>
            <a:r>
              <a:rPr lang="en-GB" sz="1100" i="1" dirty="0"/>
              <a:t>@HBS2: An app-assisted approach for the Household Budget Survey: Deliverable 2.1 – HBS app</a:t>
            </a:r>
            <a:r>
              <a:rPr lang="en-GB" sz="1100" dirty="0"/>
              <a:t>. Project 2020-NL-INNOV (@HBS2). </a:t>
            </a:r>
            <a:r>
              <a:rPr lang="en-GB" sz="1100" u="sng" dirty="0">
                <a:hlinkClick r:id="rId7"/>
              </a:rPr>
              <a:t>https://ec.europa.eu/eurostat/documents/54431/16767656/2020-NL-INNOV-Report-on-the-action-%26-Deliverables.pdf/92b9f47d-d060-c58f-7463-f2df697227f3?t=1684144414464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Sabbe</a:t>
            </a:r>
            <a:r>
              <a:rPr lang="en-GB" sz="1100" dirty="0"/>
              <a:t>, K., Olsen, J., </a:t>
            </a:r>
            <a:r>
              <a:rPr lang="en-GB" sz="1100" dirty="0" err="1"/>
              <a:t>Bizter</a:t>
            </a:r>
            <a:r>
              <a:rPr lang="en-GB" sz="1100" dirty="0"/>
              <a:t>, E., Nagel, E., </a:t>
            </a:r>
            <a:r>
              <a:rPr lang="en-GB" sz="1100" dirty="0" err="1"/>
              <a:t>Lenuweit</a:t>
            </a:r>
            <a:r>
              <a:rPr lang="en-GB" sz="1100" dirty="0"/>
              <a:t>, B., Knapp, D., </a:t>
            </a:r>
            <a:r>
              <a:rPr lang="en-GB" sz="1100" dirty="0" err="1"/>
              <a:t>März</a:t>
            </a:r>
            <a:r>
              <a:rPr lang="en-GB" sz="1100" dirty="0"/>
              <a:t>, C., Sommer, A., Brecht, P., </a:t>
            </a:r>
            <a:r>
              <a:rPr lang="en-GB" sz="1100" dirty="0" err="1"/>
              <a:t>Minnen</a:t>
            </a:r>
            <a:r>
              <a:rPr lang="en-GB" sz="1100" dirty="0"/>
              <a:t>, J., </a:t>
            </a:r>
            <a:r>
              <a:rPr lang="en-GB" sz="1100" dirty="0" err="1"/>
              <a:t>Beyens</a:t>
            </a:r>
            <a:r>
              <a:rPr lang="en-GB" sz="1100" dirty="0"/>
              <a:t>, P., &amp; </a:t>
            </a:r>
            <a:r>
              <a:rPr lang="en-GB" sz="1100" dirty="0" err="1"/>
              <a:t>Cortebeeck</a:t>
            </a:r>
            <a:r>
              <a:rPr lang="en-GB" sz="1100" dirty="0"/>
              <a:t>, E. (n.d.). </a:t>
            </a:r>
            <a:r>
              <a:rPr lang="en-GB" sz="1100" i="1" dirty="0"/>
              <a:t>Innovative tools and sources for diary-based surveys: Household Budget Survey and Time Use Survey: Test and maintain. </a:t>
            </a:r>
            <a:r>
              <a:rPr lang="en-GB" sz="1100" dirty="0"/>
              <a:t>CROESS: CROSS-domain &amp; ESS (European Statistical System).</a:t>
            </a:r>
            <a:r>
              <a:rPr lang="hu-HU" sz="1100" dirty="0"/>
              <a:t> </a:t>
            </a:r>
            <a:r>
              <a:rPr lang="en-GB" sz="1100" u="sng" dirty="0">
                <a:hlinkClick r:id="rId8"/>
              </a:rPr>
              <a:t>https://ec.europa.eu/eurostat/documents/9986036/16669467/2020-BE-INNOV_FinalReport_MainDocument.pdf/d3cfa4c4-e793-0bf9-1a70-6a1c91dd363e?t=1683014951291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 err="1"/>
              <a:t>Sailer</a:t>
            </a:r>
            <a:r>
              <a:rPr lang="en-GB" sz="1100" dirty="0"/>
              <a:t>, M., </a:t>
            </a:r>
            <a:r>
              <a:rPr lang="en-GB" sz="1100" dirty="0" err="1"/>
              <a:t>Hense</a:t>
            </a:r>
            <a:r>
              <a:rPr lang="en-GB" sz="1100" dirty="0"/>
              <a:t>, J., Mandl, H., &amp; </a:t>
            </a:r>
            <a:r>
              <a:rPr lang="en-GB" sz="1100" dirty="0" err="1"/>
              <a:t>Klevers</a:t>
            </a:r>
            <a:r>
              <a:rPr lang="en-GB" sz="1100" dirty="0"/>
              <a:t>, M. (2013). Psychological perspectives on motivation through gamification. </a:t>
            </a:r>
            <a:r>
              <a:rPr lang="en-GB" sz="1100" i="1" dirty="0"/>
              <a:t>Interaction Design &amp; </a:t>
            </a:r>
            <a:r>
              <a:rPr lang="en-GB" sz="1100" i="1" dirty="0" err="1"/>
              <a:t>Acrhitecture</a:t>
            </a:r>
            <a:r>
              <a:rPr lang="en-GB" sz="1100" i="1" dirty="0"/>
              <a:t>(s) Journal</a:t>
            </a:r>
            <a:r>
              <a:rPr lang="en-GB" sz="1100" dirty="0"/>
              <a:t>, </a:t>
            </a:r>
            <a:r>
              <a:rPr lang="en-GB" sz="1100" i="1" dirty="0"/>
              <a:t>19</a:t>
            </a:r>
            <a:r>
              <a:rPr lang="en-GB" sz="1100" dirty="0"/>
              <a:t>(1), 28–37. </a:t>
            </a:r>
            <a:r>
              <a:rPr lang="hu-HU" sz="1100" u="sng" dirty="0">
                <a:hlinkClick r:id="rId9"/>
              </a:rPr>
              <a:t>https://doi.org/10.55612/s-5002-019-002</a:t>
            </a:r>
            <a:endParaRPr lang="hu-HU" sz="1100" dirty="0"/>
          </a:p>
          <a:p>
            <a:pPr>
              <a:spcBef>
                <a:spcPts val="600"/>
              </a:spcBef>
            </a:pPr>
            <a:r>
              <a:rPr lang="en-GB" sz="1100" dirty="0"/>
              <a:t>Schouten, B., </a:t>
            </a:r>
            <a:r>
              <a:rPr lang="en-GB" sz="1100" dirty="0" err="1"/>
              <a:t>Blanke</a:t>
            </a:r>
            <a:r>
              <a:rPr lang="en-GB" sz="1100" dirty="0"/>
              <a:t>, K., </a:t>
            </a:r>
            <a:r>
              <a:rPr lang="en-GB" sz="1100" dirty="0" err="1"/>
              <a:t>Gravem</a:t>
            </a:r>
            <a:r>
              <a:rPr lang="en-GB" sz="1100" dirty="0"/>
              <a:t>, D., Luiten, A., </a:t>
            </a:r>
            <a:r>
              <a:rPr lang="en-GB" sz="1100" dirty="0" err="1"/>
              <a:t>Meertens</a:t>
            </a:r>
            <a:r>
              <a:rPr lang="en-GB" sz="1100" dirty="0"/>
              <a:t>, V., Paulus, O. (2018). </a:t>
            </a:r>
            <a:r>
              <a:rPr lang="en-GB" sz="1100" i="1" dirty="0"/>
              <a:t>Assessment of fitness of ESS surveys for smartphones.</a:t>
            </a:r>
            <a:r>
              <a:rPr lang="en-GB" sz="1100" dirty="0"/>
              <a:t> Cooperation on Multi-Mode Data Collection (MMDC), Mixed Mode Designs for Social Surveys – MIMOD WP5, Deliverable 1. </a:t>
            </a:r>
            <a:r>
              <a:rPr lang="hu-HU" sz="1100" u="sng" dirty="0">
                <a:hlinkClick r:id="rId4"/>
              </a:rPr>
              <a:t>https://www.istat.it/it/files//2011/07/WP5-deliverables.zip</a:t>
            </a:r>
            <a:endParaRPr lang="hu-HU" sz="1100" dirty="0"/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Bibliography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207756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5" y="1901147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/>
              <a:t>Improved fieldwork quality, real-time monitoring and interventions.</a:t>
            </a:r>
            <a:endParaRPr lang="hu-HU" sz="2400" dirty="0"/>
          </a:p>
          <a:p>
            <a:pPr lvl="0"/>
            <a:r>
              <a:rPr lang="hu-HU" sz="2400" dirty="0" err="1"/>
              <a:t>Simpler</a:t>
            </a:r>
            <a:r>
              <a:rPr lang="hu-HU" sz="2400" dirty="0"/>
              <a:t> &amp; </a:t>
            </a:r>
            <a:r>
              <a:rPr lang="hu-HU" sz="2400" dirty="0" err="1"/>
              <a:t>beter</a:t>
            </a:r>
            <a:r>
              <a:rPr lang="hu-HU" sz="2400" dirty="0"/>
              <a:t> </a:t>
            </a:r>
            <a:r>
              <a:rPr lang="hu-HU" sz="2400" dirty="0" err="1"/>
              <a:t>recording</a:t>
            </a:r>
            <a:r>
              <a:rPr lang="hu-HU" sz="2400" dirty="0"/>
              <a:t> of </a:t>
            </a:r>
            <a:r>
              <a:rPr lang="hu-HU" sz="2400" dirty="0" err="1"/>
              <a:t>nonresponse</a:t>
            </a:r>
            <a:r>
              <a:rPr lang="hu-HU" sz="2400" dirty="0"/>
              <a:t> </a:t>
            </a:r>
            <a:r>
              <a:rPr lang="hu-HU" sz="2400" dirty="0" err="1"/>
              <a:t>details</a:t>
            </a:r>
            <a:r>
              <a:rPr lang="hu-HU" sz="2400" dirty="0"/>
              <a:t>.</a:t>
            </a:r>
          </a:p>
          <a:p>
            <a:pPr lvl="0"/>
            <a:r>
              <a:rPr lang="hu-HU" sz="2400" dirty="0"/>
              <a:t>More </a:t>
            </a:r>
            <a:r>
              <a:rPr lang="hu-HU" sz="2400" dirty="0" err="1"/>
              <a:t>efficient</a:t>
            </a:r>
            <a:r>
              <a:rPr lang="hu-HU" sz="2400" dirty="0"/>
              <a:t> monitoring and prompt </a:t>
            </a:r>
            <a:r>
              <a:rPr lang="hu-HU" sz="2400" dirty="0" err="1"/>
              <a:t>feedback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interviewers</a:t>
            </a:r>
            <a:r>
              <a:rPr lang="hu-HU" sz="2400" dirty="0"/>
              <a:t>: </a:t>
            </a:r>
            <a:r>
              <a:rPr lang="hu-HU" sz="2400" dirty="0" err="1"/>
              <a:t>better</a:t>
            </a:r>
            <a:r>
              <a:rPr lang="hu-HU" sz="2400" dirty="0"/>
              <a:t> </a:t>
            </a:r>
            <a:r>
              <a:rPr lang="hu-HU" sz="2400" dirty="0" err="1"/>
              <a:t>use</a:t>
            </a:r>
            <a:r>
              <a:rPr lang="hu-HU" sz="2400" dirty="0"/>
              <a:t> of </a:t>
            </a:r>
            <a:r>
              <a:rPr lang="hu-HU" sz="2400" dirty="0" err="1"/>
              <a:t>disposition</a:t>
            </a:r>
            <a:r>
              <a:rPr lang="hu-HU" sz="2400" dirty="0"/>
              <a:t> </a:t>
            </a:r>
            <a:r>
              <a:rPr lang="hu-HU" sz="2400" dirty="0" err="1"/>
              <a:t>codes</a:t>
            </a:r>
            <a:r>
              <a:rPr lang="hu-HU" sz="2400" dirty="0"/>
              <a:t> over </a:t>
            </a:r>
            <a:r>
              <a:rPr lang="hu-HU" sz="2400" dirty="0" err="1"/>
              <a:t>time</a:t>
            </a:r>
            <a:r>
              <a:rPr lang="hu-HU" sz="2400" dirty="0"/>
              <a:t>.</a:t>
            </a:r>
          </a:p>
          <a:p>
            <a:pPr lvl="0"/>
            <a:r>
              <a:rPr lang="hu-HU" sz="2400" dirty="0"/>
              <a:t>RR </a:t>
            </a:r>
            <a:r>
              <a:rPr lang="hu-HU" sz="2400" dirty="0" err="1"/>
              <a:t>increase</a:t>
            </a:r>
            <a:r>
              <a:rPr lang="hu-HU" sz="2400" dirty="0"/>
              <a:t> in </a:t>
            </a:r>
            <a:r>
              <a:rPr lang="hu-HU" sz="2400" dirty="0" err="1"/>
              <a:t>below</a:t>
            </a:r>
            <a:r>
              <a:rPr lang="hu-HU" sz="2400" dirty="0"/>
              <a:t> </a:t>
            </a:r>
            <a:r>
              <a:rPr lang="hu-HU" sz="2400" dirty="0" err="1"/>
              <a:t>average</a:t>
            </a:r>
            <a:r>
              <a:rPr lang="hu-HU" sz="2400" dirty="0"/>
              <a:t> RR </a:t>
            </a:r>
            <a:r>
              <a:rPr lang="hu-HU" sz="2400" dirty="0" err="1"/>
              <a:t>neighbourhoods</a:t>
            </a:r>
            <a:r>
              <a:rPr lang="hu-HU" sz="2400" dirty="0"/>
              <a:t>.</a:t>
            </a:r>
          </a:p>
          <a:p>
            <a:pPr lvl="0"/>
            <a:r>
              <a:rPr lang="hu-HU" sz="2400" dirty="0" err="1"/>
              <a:t>Direct</a:t>
            </a:r>
            <a:r>
              <a:rPr lang="hu-HU" sz="2400" dirty="0"/>
              <a:t> </a:t>
            </a:r>
            <a:r>
              <a:rPr lang="hu-HU" sz="2400" dirty="0" err="1"/>
              <a:t>feedback</a:t>
            </a:r>
            <a:r>
              <a:rPr lang="hu-HU" sz="2400" dirty="0"/>
              <a:t> &amp; </a:t>
            </a:r>
            <a:r>
              <a:rPr lang="hu-HU" sz="2400" dirty="0" err="1"/>
              <a:t>assistance</a:t>
            </a:r>
            <a:r>
              <a:rPr lang="hu-HU" sz="2400" dirty="0"/>
              <a:t> </a:t>
            </a:r>
            <a:r>
              <a:rPr lang="hu-HU" sz="2400" dirty="0" err="1"/>
              <a:t>functions</a:t>
            </a:r>
            <a:r>
              <a:rPr lang="hu-HU" sz="2400" dirty="0"/>
              <a:t>: </a:t>
            </a:r>
            <a:r>
              <a:rPr lang="hu-HU" sz="2400" dirty="0" err="1"/>
              <a:t>reduced</a:t>
            </a:r>
            <a:r>
              <a:rPr lang="hu-HU" sz="2400" dirty="0"/>
              <a:t> </a:t>
            </a:r>
            <a:r>
              <a:rPr lang="hu-HU" sz="2400" dirty="0" err="1"/>
              <a:t>interviewer</a:t>
            </a:r>
            <a:r>
              <a:rPr lang="hu-HU" sz="2400" dirty="0"/>
              <a:t> </a:t>
            </a:r>
            <a:r>
              <a:rPr lang="hu-HU" sz="2400" dirty="0" err="1"/>
              <a:t>burden</a:t>
            </a:r>
            <a:r>
              <a:rPr lang="hu-HU" sz="2400" dirty="0"/>
              <a:t>.</a:t>
            </a:r>
          </a:p>
          <a:p>
            <a:pPr lvl="0"/>
            <a:r>
              <a:rPr lang="hu-HU" sz="2400" dirty="0" err="1"/>
              <a:t>Optimal</a:t>
            </a:r>
            <a:r>
              <a:rPr lang="hu-HU" sz="2400" dirty="0"/>
              <a:t> </a:t>
            </a:r>
            <a:r>
              <a:rPr lang="hu-HU" sz="2400" dirty="0" err="1"/>
              <a:t>fieldwork</a:t>
            </a:r>
            <a:r>
              <a:rPr lang="hu-HU" sz="2400" dirty="0"/>
              <a:t> </a:t>
            </a:r>
            <a:r>
              <a:rPr lang="hu-HU" sz="2400" dirty="0" err="1"/>
              <a:t>pace</a:t>
            </a:r>
            <a:r>
              <a:rPr lang="hu-HU" sz="2400" dirty="0"/>
              <a:t> (</a:t>
            </a:r>
            <a:r>
              <a:rPr lang="hu-HU" sz="2400" dirty="0" err="1"/>
              <a:t>timing</a:t>
            </a:r>
            <a:r>
              <a:rPr lang="hu-HU" sz="2400" dirty="0"/>
              <a:t> of </a:t>
            </a:r>
            <a:r>
              <a:rPr lang="hu-HU" sz="2400" dirty="0" err="1"/>
              <a:t>visits</a:t>
            </a:r>
            <a:r>
              <a:rPr lang="hu-HU" sz="2400" dirty="0"/>
              <a:t>) </a:t>
            </a:r>
            <a:r>
              <a:rPr lang="hu-HU" sz="2400" dirty="0" err="1"/>
              <a:t>based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interim</a:t>
            </a:r>
            <a:r>
              <a:rPr lang="hu-HU" sz="2400" dirty="0"/>
              <a:t> </a:t>
            </a:r>
            <a:r>
              <a:rPr lang="hu-HU" sz="2400" dirty="0" err="1"/>
              <a:t>disposition</a:t>
            </a:r>
            <a:r>
              <a:rPr lang="hu-HU" sz="2400" dirty="0"/>
              <a:t> </a:t>
            </a:r>
            <a:r>
              <a:rPr lang="hu-HU" sz="2400" dirty="0" err="1"/>
              <a:t>codes</a:t>
            </a:r>
            <a:r>
              <a:rPr lang="hu-HU" sz="2400" dirty="0"/>
              <a:t> and paradata</a:t>
            </a:r>
          </a:p>
          <a:p>
            <a:pPr lvl="0"/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7954778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Further</a:t>
            </a:r>
            <a:r>
              <a:rPr lang="hu-HU" sz="3000" dirty="0"/>
              <a:t> </a:t>
            </a:r>
            <a:r>
              <a:rPr lang="hu-HU" sz="3000" dirty="0" err="1"/>
              <a:t>benefits</a:t>
            </a:r>
            <a:r>
              <a:rPr lang="hu-HU" sz="3000" dirty="0"/>
              <a:t> of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application</a:t>
            </a:r>
            <a:r>
              <a:rPr lang="hu-HU" sz="3000" dirty="0"/>
              <a:t>: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59939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en-GB" sz="2400" dirty="0"/>
              <a:t>“</a:t>
            </a:r>
            <a:r>
              <a:rPr lang="hu-HU" sz="2400" dirty="0"/>
              <a:t>T</a:t>
            </a:r>
            <a:r>
              <a:rPr lang="en-GB" sz="2400" dirty="0"/>
              <a:t>he use of game design elements in non-game contexts”</a:t>
            </a:r>
            <a:r>
              <a:rPr lang="hu-HU" sz="2400" dirty="0"/>
              <a:t>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</a:rPr>
              <a:t>Deterding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 et al., 2011, pp. 2)</a:t>
            </a:r>
            <a:endParaRPr lang="hu-HU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enhance</a:t>
            </a:r>
            <a:r>
              <a:rPr lang="hu-HU" sz="2400" dirty="0"/>
              <a:t> </a:t>
            </a:r>
            <a:r>
              <a:rPr lang="hu-HU" sz="2400" dirty="0" err="1"/>
              <a:t>user</a:t>
            </a:r>
            <a:r>
              <a:rPr lang="hu-HU" sz="2400" dirty="0"/>
              <a:t> </a:t>
            </a:r>
            <a:r>
              <a:rPr lang="hu-HU" sz="2400" dirty="0" err="1"/>
              <a:t>experience</a:t>
            </a:r>
            <a:r>
              <a:rPr lang="hu-HU" sz="2400" dirty="0"/>
              <a:t>, </a:t>
            </a:r>
            <a:r>
              <a:rPr lang="hu-HU" sz="2400" dirty="0" err="1"/>
              <a:t>engagement</a:t>
            </a:r>
            <a:r>
              <a:rPr lang="hu-HU" sz="2400" dirty="0"/>
              <a:t>, </a:t>
            </a:r>
            <a:r>
              <a:rPr lang="hu-HU" sz="2400" dirty="0" err="1"/>
              <a:t>loyalty</a:t>
            </a:r>
            <a:r>
              <a:rPr lang="hu-HU" sz="2400" dirty="0"/>
              <a:t>, </a:t>
            </a:r>
            <a:r>
              <a:rPr lang="hu-HU" sz="2400" dirty="0" err="1"/>
              <a:t>entertainment</a:t>
            </a:r>
            <a:r>
              <a:rPr lang="hu-HU" sz="2400" dirty="0"/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Richter et al., 2015)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sz="2400" dirty="0">
                <a:cs typeface="Lucida Sans Unicode" panose="020B0602030504020204" pitchFamily="34" charset="0"/>
              </a:rPr>
              <a:t>Instant </a:t>
            </a:r>
            <a:r>
              <a:rPr lang="hu-HU" sz="2400" dirty="0" err="1">
                <a:cs typeface="Lucida Sans Unicode" panose="020B0602030504020204" pitchFamily="34" charset="0"/>
              </a:rPr>
              <a:t>positive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</a:rPr>
              <a:t>reinforcements</a:t>
            </a:r>
            <a:endParaRPr lang="hu-HU" sz="2400" dirty="0">
              <a:cs typeface="Lucida Sans Unicode" panose="020B0602030504020204" pitchFamily="34" charset="0"/>
            </a:endParaRP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</a:rPr>
              <a:t>Reward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</a:rPr>
              <a:t>mechanisms</a:t>
            </a:r>
            <a:r>
              <a:rPr lang="hu-HU" sz="2400" dirty="0">
                <a:cs typeface="Lucida Sans Unicode" panose="020B0602030504020204" pitchFamily="34" charset="0"/>
              </a:rPr>
              <a:t>: game </a:t>
            </a:r>
            <a:r>
              <a:rPr lang="hu-HU" sz="2400" dirty="0" err="1">
                <a:cs typeface="Lucida Sans Unicode" panose="020B0602030504020204" pitchFamily="34" charset="0"/>
              </a:rPr>
              <a:t>rules</a:t>
            </a:r>
            <a:r>
              <a:rPr lang="hu-HU" sz="2400" dirty="0">
                <a:cs typeface="Lucida Sans Unicode" panose="020B0602030504020204" pitchFamily="34" charset="0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</a:rPr>
              <a:t>structures</a:t>
            </a:r>
            <a:r>
              <a:rPr lang="hu-HU" sz="2400" dirty="0">
                <a:cs typeface="Lucida Sans Unicode" panose="020B0602030504020204" pitchFamily="34" charset="0"/>
              </a:rPr>
              <a:t> + game </a:t>
            </a:r>
            <a:r>
              <a:rPr lang="hu-HU" sz="2400" dirty="0" err="1">
                <a:cs typeface="Lucida Sans Unicode" panose="020B0602030504020204" pitchFamily="34" charset="0"/>
              </a:rPr>
              <a:t>components</a:t>
            </a:r>
            <a:r>
              <a:rPr lang="hu-HU" sz="2400" dirty="0">
                <a:cs typeface="Lucida Sans Unicode" panose="020B0602030504020204" pitchFamily="34" charset="0"/>
              </a:rPr>
              <a:t>: </a:t>
            </a:r>
            <a:r>
              <a:rPr lang="hu-HU" sz="2400" dirty="0" err="1">
                <a:cs typeface="Lucida Sans Unicode" panose="020B0602030504020204" pitchFamily="34" charset="0"/>
              </a:rPr>
              <a:t>levels</a:t>
            </a:r>
            <a:r>
              <a:rPr lang="hu-HU" sz="2400" dirty="0"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</a:rPr>
              <a:t>points</a:t>
            </a:r>
            <a:r>
              <a:rPr lang="hu-HU" sz="2400" dirty="0"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</a:rPr>
              <a:t>badges</a:t>
            </a:r>
            <a:r>
              <a:rPr lang="hu-HU" sz="2400" dirty="0"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</a:rPr>
              <a:t>awards</a:t>
            </a:r>
            <a:r>
              <a:rPr lang="hu-HU" sz="2400" dirty="0">
                <a:cs typeface="Lucida Sans Unicode" panose="020B0602030504020204" pitchFamily="34" charset="0"/>
              </a:rPr>
              <a:t>, etc.</a:t>
            </a: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</a:rPr>
              <a:t>Increase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</a:rPr>
              <a:t>motivation</a:t>
            </a:r>
            <a:r>
              <a:rPr lang="hu-HU" sz="2400" dirty="0"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</a:rPr>
              <a:t>autonomy</a:t>
            </a:r>
            <a:r>
              <a:rPr lang="hu-HU" sz="2400" dirty="0"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cs typeface="Lucida Sans Unicode" panose="020B0602030504020204" pitchFamily="34" charset="0"/>
              </a:rPr>
              <a:t>competence</a:t>
            </a:r>
            <a:r>
              <a:rPr lang="hu-HU" sz="2400" dirty="0">
                <a:cs typeface="Lucida Sans Unicode" panose="020B0602030504020204" pitchFamily="34" charset="0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</a:rPr>
              <a:t>belonging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Muntean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2011)</a:t>
            </a:r>
          </a:p>
          <a:p>
            <a:pPr marL="685800" indent="-457200"/>
            <a:r>
              <a:rPr lang="hu-HU" sz="2400" dirty="0" err="1">
                <a:cs typeface="Lucida Sans Unicode" panose="020B0602030504020204" pitchFamily="34" charset="0"/>
              </a:rPr>
              <a:t>Gamified</a:t>
            </a:r>
            <a:r>
              <a:rPr lang="hu-HU" sz="2400" dirty="0"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</a:rPr>
              <a:t>surveys</a:t>
            </a:r>
            <a:r>
              <a:rPr lang="hu-HU" sz="2400" dirty="0">
                <a:cs typeface="Lucida Sans Unicode" panose="020B0602030504020204" pitchFamily="34" charset="0"/>
              </a:rPr>
              <a:t>: </a:t>
            </a:r>
            <a:r>
              <a:rPr lang="en-GB" sz="2400" dirty="0"/>
              <a:t>“</a:t>
            </a:r>
            <a:r>
              <a:rPr lang="hu-HU" sz="2400" dirty="0">
                <a:cs typeface="Lucida Sans Unicode" panose="020B0602030504020204" pitchFamily="34" charset="0"/>
              </a:rPr>
              <a:t>hot </a:t>
            </a:r>
            <a:r>
              <a:rPr lang="hu-HU" sz="2400" dirty="0" err="1">
                <a:cs typeface="Lucida Sans Unicode" panose="020B0602030504020204" pitchFamily="34" charset="0"/>
              </a:rPr>
              <a:t>topic</a:t>
            </a:r>
            <a:r>
              <a:rPr lang="hu-HU" sz="2400" dirty="0">
                <a:cs typeface="Lucida Sans Unicode" panose="020B0602030504020204" pitchFamily="34" charset="0"/>
              </a:rPr>
              <a:t>”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Keusch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&amp; 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Zhang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2017)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Gamification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7105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he use of game design elements in non-game contexts”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</a:rPr>
              <a:t>Deterding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 et al., 2011, pp. 2)</a:t>
            </a:r>
            <a:endParaRPr lang="hu-HU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enhance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user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experience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engagement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loyalty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entertainment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Richter et al., 2015)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Instant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positive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reinforcements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Reward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mechanisms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: game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rules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&amp;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structures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+ game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components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: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levels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points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badges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awards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etc.</a:t>
            </a:r>
          </a:p>
          <a:p>
            <a:pPr marL="685800" indent="-457200"/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Increase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motivation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autonomy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competence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&amp;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belonging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Muntean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2011)</a:t>
            </a:r>
          </a:p>
          <a:p>
            <a:pPr marL="685800" indent="-457200"/>
            <a:r>
              <a:rPr lang="hu-HU" sz="2400" b="1" dirty="0" err="1">
                <a:cs typeface="Lucida Sans Unicode" panose="020B0602030504020204" pitchFamily="34" charset="0"/>
              </a:rPr>
              <a:t>Gamified</a:t>
            </a:r>
            <a:r>
              <a:rPr lang="hu-HU" sz="2400" b="1" dirty="0">
                <a:cs typeface="Lucida Sans Unicode" panose="020B0602030504020204" pitchFamily="34" charset="0"/>
              </a:rPr>
              <a:t> </a:t>
            </a:r>
            <a:r>
              <a:rPr lang="hu-HU" sz="2400" b="1" dirty="0" err="1">
                <a:cs typeface="Lucida Sans Unicode" panose="020B0602030504020204" pitchFamily="34" charset="0"/>
              </a:rPr>
              <a:t>surveys</a:t>
            </a:r>
            <a:r>
              <a:rPr lang="hu-HU" sz="2400" b="1" dirty="0">
                <a:cs typeface="Lucida Sans Unicode" panose="020B0602030504020204" pitchFamily="34" charset="0"/>
              </a:rPr>
              <a:t>: </a:t>
            </a:r>
            <a:r>
              <a:rPr lang="en-GB" sz="2400" dirty="0"/>
              <a:t>“</a:t>
            </a:r>
            <a:r>
              <a:rPr lang="hu-HU" sz="2400" dirty="0">
                <a:cs typeface="Lucida Sans Unicode" panose="020B0602030504020204" pitchFamily="34" charset="0"/>
              </a:rPr>
              <a:t>hot </a:t>
            </a:r>
            <a:r>
              <a:rPr lang="hu-HU" sz="2400" dirty="0" err="1">
                <a:cs typeface="Lucida Sans Unicode" panose="020B0602030504020204" pitchFamily="34" charset="0"/>
              </a:rPr>
              <a:t>topic</a:t>
            </a:r>
            <a:r>
              <a:rPr lang="hu-HU" sz="2400" dirty="0">
                <a:cs typeface="Lucida Sans Unicode" panose="020B0602030504020204" pitchFamily="34" charset="0"/>
              </a:rPr>
              <a:t>”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Keusch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&amp; 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Zhang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2017)</a:t>
            </a:r>
            <a:endParaRPr lang="hu-HU" sz="2400" dirty="0">
              <a:solidFill>
                <a:schemeClr val="accent4">
                  <a:lumMod val="50000"/>
                </a:schemeClr>
              </a:solidFill>
              <a:cs typeface="Lucida Sans Unicode" panose="020B0602030504020204" pitchFamily="34" charset="0"/>
            </a:endParaRPr>
          </a:p>
          <a:p>
            <a:pPr indent="0">
              <a:buNone/>
            </a:pP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	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increase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CAWI </a:t>
            </a:r>
            <a:r>
              <a:rPr lang="hu-HU" sz="2400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respondent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engagement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experience</a:t>
            </a:r>
            <a:endParaRPr lang="hu-HU" sz="2400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	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To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enhance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interviewers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’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fieldwork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experience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motivation</a:t>
            </a:r>
            <a:r>
              <a:rPr lang="hu-HU" sz="2400" dirty="0">
                <a:cs typeface="Lucida Sans Unicode" panose="020B0602030504020204" pitchFamily="34" charset="0"/>
                <a:sym typeface="Wingdings" panose="05000000000000000000" pitchFamily="2" charset="2"/>
              </a:rPr>
              <a:t>?</a:t>
            </a:r>
            <a:endParaRPr lang="hu-HU" sz="2400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Gamification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DB6A48B9-A443-4EA8-BA83-6B4A0BC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90" y="5910673"/>
            <a:ext cx="392558" cy="392558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01DFBF0C-C552-4E20-AD2F-C389EE643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90" y="5475843"/>
            <a:ext cx="392559" cy="3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>
                <a:cs typeface="Lucida Sans Unicode" panose="020B0602030504020204" pitchFamily="34" charset="0"/>
              </a:rPr>
              <a:t>MIMOD WP5</a:t>
            </a:r>
          </a:p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F</a:t>
            </a:r>
            <a:r>
              <a:rPr lang="en-GB" dirty="0" err="1"/>
              <a:t>itness</a:t>
            </a:r>
            <a:r>
              <a:rPr lang="en-GB" dirty="0"/>
              <a:t> of ESS surveys for smartphones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(Schouten et al., 2018; 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Gravem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et al., 2019)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dirty="0"/>
              <a:t>M</a:t>
            </a:r>
            <a:r>
              <a:rPr lang="en-GB" dirty="0" err="1"/>
              <a:t>obile</a:t>
            </a:r>
            <a:r>
              <a:rPr lang="en-GB" dirty="0"/>
              <a:t> sensor data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Mussmann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&amp; Schouten, 2019)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  <a:p>
            <a:pPr indent="0">
              <a:buNone/>
            </a:pPr>
            <a:r>
              <a:rPr lang="hu-HU" dirty="0">
                <a:cs typeface="Lucida Sans Unicode" panose="020B0602030504020204" pitchFamily="34" charset="0"/>
              </a:rPr>
              <a:t>HBS &amp; HETUS </a:t>
            </a:r>
            <a:r>
              <a:rPr lang="hu-HU" dirty="0" err="1">
                <a:cs typeface="Lucida Sans Unicode" panose="020B0602030504020204" pitchFamily="34" charset="0"/>
              </a:rPr>
              <a:t>smartphone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diary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dirty="0" err="1">
                <a:cs typeface="Lucida Sans Unicode" panose="020B0602030504020204" pitchFamily="34" charset="0"/>
              </a:rPr>
              <a:t>applications</a:t>
            </a:r>
            <a:r>
              <a:rPr lang="hu-HU" dirty="0">
                <a:cs typeface="Lucida Sans Unicode" panose="020B0602030504020204" pitchFamily="34" charset="0"/>
              </a:rPr>
              <a:t>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Sabbe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et al., n.d.; Oerlemans et al., 2022)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  <a:p>
            <a:pPr indent="0">
              <a:buNone/>
            </a:pPr>
            <a:endParaRPr lang="hu-H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Smartphones</a:t>
            </a:r>
            <a:r>
              <a:rPr lang="hu-HU" sz="3000" dirty="0"/>
              <a:t> in ESS </a:t>
            </a:r>
            <a:r>
              <a:rPr lang="hu-HU" sz="3000" dirty="0" err="1"/>
              <a:t>surveys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4647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MIMOD WP5</a:t>
            </a:r>
          </a:p>
          <a:p>
            <a:pPr marL="685800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F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itness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of ESS surveys for smartphones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(Schouten et al., 2018; 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Gravem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et al., 2019)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pPr marL="685800" indent="-457200"/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obile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sensor data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use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Mussmann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&amp; Schouten, 2019)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  <a:p>
            <a:pPr indent="0">
              <a:buNone/>
            </a:pP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HBS &amp; HETUS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smartphone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diary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applications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sz="2000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(</a:t>
            </a:r>
            <a:r>
              <a:rPr lang="en-GB" sz="2000" dirty="0" err="1">
                <a:solidFill>
                  <a:schemeClr val="accent4">
                    <a:lumMod val="50000"/>
                  </a:schemeClr>
                </a:solidFill>
              </a:rPr>
              <a:t>Sabbe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 et al., n.d.; Oerlemans et al., 2022)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  <a:p>
            <a:pPr indent="0">
              <a:buNone/>
            </a:pPr>
            <a:endParaRPr lang="hu-H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0">
              <a:buNone/>
            </a:pP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	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Focus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on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respondents</a:t>
            </a:r>
            <a:endParaRPr lang="hu-HU" b="1" dirty="0"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	 Less/no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focus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on</a:t>
            </a:r>
            <a:r>
              <a:rPr lang="hu-HU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field</a:t>
            </a:r>
            <a:r>
              <a:rPr lang="hu-HU" b="1" dirty="0"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hu-HU" b="1" dirty="0" err="1">
                <a:cs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hu-HU" b="1" dirty="0" err="1">
                <a:cs typeface="Lucida Sans Unicode" panose="020B0602030504020204" pitchFamily="34" charset="0"/>
              </a:rPr>
              <a:t>nterviewers</a:t>
            </a:r>
            <a:endParaRPr lang="hu-H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Smartphones</a:t>
            </a:r>
            <a:r>
              <a:rPr lang="hu-HU" sz="3000" dirty="0"/>
              <a:t> in ESS </a:t>
            </a:r>
            <a:r>
              <a:rPr lang="hu-HU" sz="3000" dirty="0" err="1"/>
              <a:t>surveys</a:t>
            </a:r>
            <a:endParaRPr lang="hu-HU" sz="3000" dirty="0"/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BB79E40F-BF23-4CB7-AA20-9D13452B7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36" y="5438724"/>
            <a:ext cx="419663" cy="41966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287A5A25-2DCC-4CF7-B242-ABA2AFBCC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36" y="4935600"/>
            <a:ext cx="419664" cy="4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Eurostat </a:t>
            </a:r>
            <a:r>
              <a:rPr lang="hu-HU" dirty="0" err="1">
                <a:cs typeface="Lucida Sans Unicode" panose="020B0602030504020204" pitchFamily="34" charset="0"/>
              </a:rPr>
              <a:t>grant</a:t>
            </a:r>
            <a:r>
              <a:rPr lang="hu-HU" dirty="0">
                <a:cs typeface="Lucida Sans Unicode" panose="020B0602030504020204" pitchFamily="34" charset="0"/>
              </a:rPr>
              <a:t>: </a:t>
            </a:r>
            <a:r>
              <a:rPr lang="en-GB" dirty="0"/>
              <a:t>Labour domain - LFS statistical </a:t>
            </a:r>
            <a:br>
              <a:rPr lang="hu-HU" dirty="0"/>
            </a:br>
            <a:r>
              <a:rPr lang="en-GB" dirty="0"/>
              <a:t>infrastructure under IESS - LFS 2024 module</a:t>
            </a:r>
            <a:endParaRPr lang="hu-HU" dirty="0"/>
          </a:p>
          <a:p>
            <a:pPr indent="0">
              <a:buNone/>
            </a:pP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Goals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: </a:t>
            </a: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Reduce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burden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give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prompt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feedback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&amp;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reinforcement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increase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motivation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smartphone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application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: </a:t>
            </a:r>
          </a:p>
          <a:p>
            <a:pPr indent="0">
              <a:buNone/>
            </a:pP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	-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fieldwork-specific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functions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(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visit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planning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fieldwork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	  			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administration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live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assistance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etc.)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Early</a:t>
            </a:r>
            <a:r>
              <a:rPr lang="hu-HU" sz="3000" dirty="0"/>
              <a:t> </a:t>
            </a:r>
            <a:r>
              <a:rPr lang="hu-HU" sz="3000" dirty="0" err="1"/>
              <a:t>stage</a:t>
            </a:r>
            <a:r>
              <a:rPr lang="hu-HU" sz="3000" dirty="0"/>
              <a:t> project (1 </a:t>
            </a:r>
            <a:r>
              <a:rPr lang="hu-HU" sz="3000" dirty="0" err="1"/>
              <a:t>October</a:t>
            </a:r>
            <a:r>
              <a:rPr lang="hu-HU" sz="3000" dirty="0"/>
              <a:t> 2023)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A210D725-016B-4B04-8873-2DE19777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6508" y="5391925"/>
            <a:ext cx="2545492" cy="14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Adatok 4">
            <a:extLst>
              <a:ext uri="{FF2B5EF4-FFF2-40B4-BE49-F238E27FC236}">
                <a16:creationId xmlns:a16="http://schemas.microsoft.com/office/drawing/2014/main" id="{F406B6C7-9451-4C38-A7E4-75DDD671F253}"/>
              </a:ext>
            </a:extLst>
          </p:cNvPr>
          <p:cNvSpPr/>
          <p:nvPr/>
        </p:nvSpPr>
        <p:spPr>
          <a:xfrm>
            <a:off x="2220083" y="-9626"/>
            <a:ext cx="9971918" cy="7989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22"/>
              <a:gd name="connsiteY0" fmla="*/ 10000 h 10000"/>
              <a:gd name="connsiteX1" fmla="*/ 725 w 10022"/>
              <a:gd name="connsiteY1" fmla="*/ 0 h 10000"/>
              <a:gd name="connsiteX2" fmla="*/ 10000 w 10022"/>
              <a:gd name="connsiteY2" fmla="*/ 120 h 10000"/>
              <a:gd name="connsiteX3" fmla="*/ 10022 w 10022"/>
              <a:gd name="connsiteY3" fmla="*/ 9637 h 10000"/>
              <a:gd name="connsiteX4" fmla="*/ 0 w 10022"/>
              <a:gd name="connsiteY4" fmla="*/ 10000 h 10000"/>
              <a:gd name="connsiteX0" fmla="*/ 0 w 10000"/>
              <a:gd name="connsiteY0" fmla="*/ 10000 h 10000"/>
              <a:gd name="connsiteX1" fmla="*/ 725 w 10000"/>
              <a:gd name="connsiteY1" fmla="*/ 0 h 10000"/>
              <a:gd name="connsiteX2" fmla="*/ 10000 w 10000"/>
              <a:gd name="connsiteY2" fmla="*/ 120 h 10000"/>
              <a:gd name="connsiteX3" fmla="*/ 9928 w 10000"/>
              <a:gd name="connsiteY3" fmla="*/ 9875 h 10000"/>
              <a:gd name="connsiteX4" fmla="*/ 0 w 10000"/>
              <a:gd name="connsiteY4" fmla="*/ 10000 h 10000"/>
              <a:gd name="connsiteX0" fmla="*/ 0 w 9928"/>
              <a:gd name="connsiteY0" fmla="*/ 10000 h 10000"/>
              <a:gd name="connsiteX1" fmla="*/ 725 w 9928"/>
              <a:gd name="connsiteY1" fmla="*/ 0 h 10000"/>
              <a:gd name="connsiteX2" fmla="*/ 9925 w 9928"/>
              <a:gd name="connsiteY2" fmla="*/ 1 h 10000"/>
              <a:gd name="connsiteX3" fmla="*/ 9928 w 9928"/>
              <a:gd name="connsiteY3" fmla="*/ 9875 h 10000"/>
              <a:gd name="connsiteX4" fmla="*/ 0 w 992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8" h="10000">
                <a:moveTo>
                  <a:pt x="0" y="10000"/>
                </a:moveTo>
                <a:cubicBezTo>
                  <a:pt x="242" y="6667"/>
                  <a:pt x="483" y="3333"/>
                  <a:pt x="725" y="0"/>
                </a:cubicBezTo>
                <a:lnTo>
                  <a:pt x="9925" y="1"/>
                </a:lnTo>
                <a:cubicBezTo>
                  <a:pt x="9923" y="3134"/>
                  <a:pt x="9930" y="6742"/>
                  <a:pt x="9928" y="9875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Adatok 4">
            <a:extLst>
              <a:ext uri="{FF2B5EF4-FFF2-40B4-BE49-F238E27FC236}">
                <a16:creationId xmlns:a16="http://schemas.microsoft.com/office/drawing/2014/main" id="{25C3A8C8-3D29-49B0-9B57-65B19C3B995A}"/>
              </a:ext>
            </a:extLst>
          </p:cNvPr>
          <p:cNvSpPr/>
          <p:nvPr/>
        </p:nvSpPr>
        <p:spPr>
          <a:xfrm rot="10800000">
            <a:off x="-19050" y="-9626"/>
            <a:ext cx="2642218" cy="79890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85"/>
              <a:gd name="connsiteX1" fmla="*/ 2000 w 10000"/>
              <a:gd name="connsiteY1" fmla="*/ 0 h 10685"/>
              <a:gd name="connsiteX2" fmla="*/ 10000 w 10000"/>
              <a:gd name="connsiteY2" fmla="*/ 0 h 10685"/>
              <a:gd name="connsiteX3" fmla="*/ 9993 w 10000"/>
              <a:gd name="connsiteY3" fmla="*/ 10685 h 10685"/>
              <a:gd name="connsiteX4" fmla="*/ 0 w 10000"/>
              <a:gd name="connsiteY4" fmla="*/ 10000 h 10685"/>
              <a:gd name="connsiteX0" fmla="*/ 0 w 10000"/>
              <a:gd name="connsiteY0" fmla="*/ 10137 h 10822"/>
              <a:gd name="connsiteX1" fmla="*/ 939 w 10000"/>
              <a:gd name="connsiteY1" fmla="*/ 0 h 10822"/>
              <a:gd name="connsiteX2" fmla="*/ 10000 w 10000"/>
              <a:gd name="connsiteY2" fmla="*/ 137 h 10822"/>
              <a:gd name="connsiteX3" fmla="*/ 9993 w 10000"/>
              <a:gd name="connsiteY3" fmla="*/ 10822 h 10822"/>
              <a:gd name="connsiteX4" fmla="*/ 0 w 10000"/>
              <a:gd name="connsiteY4" fmla="*/ 10137 h 10822"/>
              <a:gd name="connsiteX0" fmla="*/ 0 w 9769"/>
              <a:gd name="connsiteY0" fmla="*/ 11370 h 11370"/>
              <a:gd name="connsiteX1" fmla="*/ 708 w 9769"/>
              <a:gd name="connsiteY1" fmla="*/ 0 h 11370"/>
              <a:gd name="connsiteX2" fmla="*/ 9769 w 9769"/>
              <a:gd name="connsiteY2" fmla="*/ 137 h 11370"/>
              <a:gd name="connsiteX3" fmla="*/ 9762 w 9769"/>
              <a:gd name="connsiteY3" fmla="*/ 10822 h 11370"/>
              <a:gd name="connsiteX4" fmla="*/ 0 w 9769"/>
              <a:gd name="connsiteY4" fmla="*/ 11370 h 11370"/>
              <a:gd name="connsiteX0" fmla="*/ 0 w 10000"/>
              <a:gd name="connsiteY0" fmla="*/ 10000 h 10241"/>
              <a:gd name="connsiteX1" fmla="*/ 725 w 10000"/>
              <a:gd name="connsiteY1" fmla="*/ 0 h 10241"/>
              <a:gd name="connsiteX2" fmla="*/ 10000 w 10000"/>
              <a:gd name="connsiteY2" fmla="*/ 120 h 10241"/>
              <a:gd name="connsiteX3" fmla="*/ 5298 w 10000"/>
              <a:gd name="connsiteY3" fmla="*/ 10241 h 10241"/>
              <a:gd name="connsiteX4" fmla="*/ 0 w 10000"/>
              <a:gd name="connsiteY4" fmla="*/ 10000 h 10241"/>
              <a:gd name="connsiteX0" fmla="*/ 0 w 5305"/>
              <a:gd name="connsiteY0" fmla="*/ 10000 h 10241"/>
              <a:gd name="connsiteX1" fmla="*/ 725 w 5305"/>
              <a:gd name="connsiteY1" fmla="*/ 0 h 10241"/>
              <a:gd name="connsiteX2" fmla="*/ 5305 w 5305"/>
              <a:gd name="connsiteY2" fmla="*/ 120 h 10241"/>
              <a:gd name="connsiteX3" fmla="*/ 5298 w 5305"/>
              <a:gd name="connsiteY3" fmla="*/ 10241 h 10241"/>
              <a:gd name="connsiteX4" fmla="*/ 0 w 5305"/>
              <a:gd name="connsiteY4" fmla="*/ 10000 h 10241"/>
              <a:gd name="connsiteX0" fmla="*/ 0 w 10000"/>
              <a:gd name="connsiteY0" fmla="*/ 9765 h 10177"/>
              <a:gd name="connsiteX1" fmla="*/ 1367 w 10000"/>
              <a:gd name="connsiteY1" fmla="*/ 0 h 10177"/>
              <a:gd name="connsiteX2" fmla="*/ 10000 w 10000"/>
              <a:gd name="connsiteY2" fmla="*/ 117 h 10177"/>
              <a:gd name="connsiteX3" fmla="*/ 4950 w 10000"/>
              <a:gd name="connsiteY3" fmla="*/ 10177 h 10177"/>
              <a:gd name="connsiteX4" fmla="*/ 0 w 10000"/>
              <a:gd name="connsiteY4" fmla="*/ 9765 h 10177"/>
              <a:gd name="connsiteX0" fmla="*/ 0 w 4963"/>
              <a:gd name="connsiteY0" fmla="*/ 9825 h 10237"/>
              <a:gd name="connsiteX1" fmla="*/ 1367 w 4963"/>
              <a:gd name="connsiteY1" fmla="*/ 60 h 10237"/>
              <a:gd name="connsiteX2" fmla="*/ 4963 w 4963"/>
              <a:gd name="connsiteY2" fmla="*/ 0 h 10237"/>
              <a:gd name="connsiteX3" fmla="*/ 4950 w 4963"/>
              <a:gd name="connsiteY3" fmla="*/ 10237 h 10237"/>
              <a:gd name="connsiteX4" fmla="*/ 0 w 4963"/>
              <a:gd name="connsiteY4" fmla="*/ 9825 h 10237"/>
              <a:gd name="connsiteX0" fmla="*/ 0 w 10135"/>
              <a:gd name="connsiteY0" fmla="*/ 9598 h 9598"/>
              <a:gd name="connsiteX1" fmla="*/ 2754 w 10135"/>
              <a:gd name="connsiteY1" fmla="*/ 59 h 9598"/>
              <a:gd name="connsiteX2" fmla="*/ 10000 w 10135"/>
              <a:gd name="connsiteY2" fmla="*/ 0 h 9598"/>
              <a:gd name="connsiteX3" fmla="*/ 10135 w 10135"/>
              <a:gd name="connsiteY3" fmla="*/ 9307 h 9598"/>
              <a:gd name="connsiteX4" fmla="*/ 0 w 10135"/>
              <a:gd name="connsiteY4" fmla="*/ 9598 h 9598"/>
              <a:gd name="connsiteX0" fmla="*/ 0 w 10000"/>
              <a:gd name="connsiteY0" fmla="*/ 10000 h 10058"/>
              <a:gd name="connsiteX1" fmla="*/ 2717 w 10000"/>
              <a:gd name="connsiteY1" fmla="*/ 61 h 10058"/>
              <a:gd name="connsiteX2" fmla="*/ 9867 w 10000"/>
              <a:gd name="connsiteY2" fmla="*/ 0 h 10058"/>
              <a:gd name="connsiteX3" fmla="*/ 10000 w 10000"/>
              <a:gd name="connsiteY3" fmla="*/ 10058 h 10058"/>
              <a:gd name="connsiteX4" fmla="*/ 0 w 10000"/>
              <a:gd name="connsiteY4" fmla="*/ 10000 h 10058"/>
              <a:gd name="connsiteX0" fmla="*/ 0 w 9867"/>
              <a:gd name="connsiteY0" fmla="*/ 10000 h 10000"/>
              <a:gd name="connsiteX1" fmla="*/ 2717 w 9867"/>
              <a:gd name="connsiteY1" fmla="*/ 61 h 10000"/>
              <a:gd name="connsiteX2" fmla="*/ 9867 w 9867"/>
              <a:gd name="connsiteY2" fmla="*/ 0 h 10000"/>
              <a:gd name="connsiteX3" fmla="*/ 9576 w 9867"/>
              <a:gd name="connsiteY3" fmla="*/ 9877 h 10000"/>
              <a:gd name="connsiteX4" fmla="*/ 0 w 9867"/>
              <a:gd name="connsiteY4" fmla="*/ 10000 h 10000"/>
              <a:gd name="connsiteX0" fmla="*/ 0 w 9705"/>
              <a:gd name="connsiteY0" fmla="*/ 10000 h 10000"/>
              <a:gd name="connsiteX1" fmla="*/ 2754 w 9705"/>
              <a:gd name="connsiteY1" fmla="*/ 61 h 10000"/>
              <a:gd name="connsiteX2" fmla="*/ 9624 w 9705"/>
              <a:gd name="connsiteY2" fmla="*/ 0 h 10000"/>
              <a:gd name="connsiteX3" fmla="*/ 9705 w 9705"/>
              <a:gd name="connsiteY3" fmla="*/ 9877 h 10000"/>
              <a:gd name="connsiteX4" fmla="*/ 0 w 9705"/>
              <a:gd name="connsiteY4" fmla="*/ 10000 h 10000"/>
              <a:gd name="connsiteX0" fmla="*/ 0 w 10000"/>
              <a:gd name="connsiteY0" fmla="*/ 10000 h 10000"/>
              <a:gd name="connsiteX1" fmla="*/ 2838 w 10000"/>
              <a:gd name="connsiteY1" fmla="*/ 61 h 10000"/>
              <a:gd name="connsiteX2" fmla="*/ 9972 w 10000"/>
              <a:gd name="connsiteY2" fmla="*/ 0 h 10000"/>
              <a:gd name="connsiteX3" fmla="*/ 10000 w 10000"/>
              <a:gd name="connsiteY3" fmla="*/ 987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38" y="61"/>
                </a:lnTo>
                <a:lnTo>
                  <a:pt x="9972" y="0"/>
                </a:lnTo>
                <a:cubicBezTo>
                  <a:pt x="9963" y="3113"/>
                  <a:pt x="10008" y="6764"/>
                  <a:pt x="10000" y="9877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D7A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DD702BD-3BAE-4F10-BFB5-354C7E13341A}"/>
              </a:ext>
            </a:extLst>
          </p:cNvPr>
          <p:cNvSpPr txBox="1">
            <a:spLocks/>
          </p:cNvSpPr>
          <p:nvPr/>
        </p:nvSpPr>
        <p:spPr>
          <a:xfrm>
            <a:off x="373676" y="1895738"/>
            <a:ext cx="11422907" cy="455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/>
            <a:r>
              <a:rPr lang="hu-HU" dirty="0">
                <a:cs typeface="Lucida Sans Unicode" panose="020B0602030504020204" pitchFamily="34" charset="0"/>
              </a:rPr>
              <a:t>Eurostat </a:t>
            </a:r>
            <a:r>
              <a:rPr lang="hu-HU" dirty="0" err="1">
                <a:cs typeface="Lucida Sans Unicode" panose="020B0602030504020204" pitchFamily="34" charset="0"/>
              </a:rPr>
              <a:t>grant</a:t>
            </a:r>
            <a:r>
              <a:rPr lang="hu-HU" dirty="0">
                <a:cs typeface="Lucida Sans Unicode" panose="020B0602030504020204" pitchFamily="34" charset="0"/>
              </a:rPr>
              <a:t>: </a:t>
            </a:r>
            <a:r>
              <a:rPr lang="en-GB" dirty="0"/>
              <a:t>Labour domain - LFS statistical </a:t>
            </a:r>
            <a:br>
              <a:rPr lang="hu-HU" dirty="0"/>
            </a:br>
            <a:r>
              <a:rPr lang="en-GB" dirty="0"/>
              <a:t>infrastructure under IESS - LFS 2024 module</a:t>
            </a:r>
            <a:endParaRPr lang="hu-HU" dirty="0"/>
          </a:p>
          <a:p>
            <a:pPr indent="0">
              <a:buNone/>
            </a:pP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Goals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: </a:t>
            </a:r>
          </a:p>
          <a:p>
            <a:pPr marL="685800" indent="-457200"/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Reduce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burden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give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prompt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feedback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&amp;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reinforcement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increase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motivation</a:t>
            </a:r>
            <a:endParaRPr lang="hu-HU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marL="685800" indent="-457200"/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Interviewer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smartphone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application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: </a:t>
            </a:r>
          </a:p>
          <a:p>
            <a:pPr indent="0">
              <a:buNone/>
            </a:pPr>
            <a:r>
              <a:rPr lang="hu-HU" dirty="0">
                <a:solidFill>
                  <a:srgbClr val="002060"/>
                </a:solidFill>
                <a:cs typeface="Lucida Sans Unicode" panose="020B0602030504020204" pitchFamily="34" charset="0"/>
              </a:rPr>
              <a:t>	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-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fieldwork-specific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functions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(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visit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planning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fieldwork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	  			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administration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live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assistance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cs typeface="Lucida Sans Unicode" panose="020B0602030504020204" pitchFamily="34" charset="0"/>
              </a:rPr>
              <a:t>, etc.)</a:t>
            </a:r>
          </a:p>
          <a:p>
            <a:pPr indent="0">
              <a:buNone/>
            </a:pP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	-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gamified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motivation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and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reward</a:t>
            </a:r>
            <a:r>
              <a:rPr lang="hu-HU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cs typeface="Lucida Sans Unicode" panose="020B0602030504020204" pitchFamily="34" charset="0"/>
              </a:rPr>
              <a:t>module</a:t>
            </a:r>
            <a:endParaRPr lang="hu-HU" b="1" dirty="0">
              <a:solidFill>
                <a:srgbClr val="002060"/>
              </a:solidFill>
              <a:cs typeface="Lucida Sans Unicode" panose="020B0602030504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hu-HU" dirty="0">
              <a:cs typeface="Lucida Sans Unicode" panose="020B0602030504020204" pitchFamily="34" charset="0"/>
            </a:endParaRP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A4760C95-CB82-410E-8BF3-8850BFF6A226}"/>
              </a:ext>
            </a:extLst>
          </p:cNvPr>
          <p:cNvSpPr txBox="1">
            <a:spLocks/>
          </p:cNvSpPr>
          <p:nvPr/>
        </p:nvSpPr>
        <p:spPr>
          <a:xfrm>
            <a:off x="373676" y="1197004"/>
            <a:ext cx="6966237" cy="5318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000" dirty="0" err="1"/>
              <a:t>Early</a:t>
            </a:r>
            <a:r>
              <a:rPr lang="hu-HU" sz="3000" dirty="0"/>
              <a:t> </a:t>
            </a:r>
            <a:r>
              <a:rPr lang="hu-HU" sz="3000" dirty="0" err="1"/>
              <a:t>stage</a:t>
            </a:r>
            <a:r>
              <a:rPr lang="hu-HU" sz="3000" dirty="0"/>
              <a:t> project (1 </a:t>
            </a:r>
            <a:r>
              <a:rPr lang="hu-HU" sz="3000" dirty="0" err="1"/>
              <a:t>October</a:t>
            </a:r>
            <a:r>
              <a:rPr lang="hu-HU" sz="3000" dirty="0"/>
              <a:t> 2023)</a:t>
            </a:r>
          </a:p>
        </p:txBody>
      </p:sp>
      <p:grpSp>
        <p:nvGrpSpPr>
          <p:cNvPr id="14" name="Ábra 2">
            <a:extLst>
              <a:ext uri="{FF2B5EF4-FFF2-40B4-BE49-F238E27FC236}">
                <a16:creationId xmlns:a16="http://schemas.microsoft.com/office/drawing/2014/main" id="{17BFA189-0C98-425D-B673-E8001D9EBFAE}"/>
              </a:ext>
            </a:extLst>
          </p:cNvPr>
          <p:cNvGrpSpPr/>
          <p:nvPr/>
        </p:nvGrpSpPr>
        <p:grpSpPr>
          <a:xfrm>
            <a:off x="373677" y="112005"/>
            <a:ext cx="1453239" cy="555642"/>
            <a:chOff x="85781" y="3868568"/>
            <a:chExt cx="2988900" cy="1181631"/>
          </a:xfrm>
          <a:solidFill>
            <a:schemeClr val="bg1"/>
          </a:solidFill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C6F09A7A-0D6D-4586-9E3C-68659BEF0DDB}"/>
                </a:ext>
              </a:extLst>
            </p:cNvPr>
            <p:cNvSpPr/>
            <p:nvPr/>
          </p:nvSpPr>
          <p:spPr>
            <a:xfrm>
              <a:off x="85781" y="3868568"/>
              <a:ext cx="1179270" cy="1181631"/>
            </a:xfrm>
            <a:custGeom>
              <a:avLst/>
              <a:gdLst>
                <a:gd name="connsiteX0" fmla="*/ 589930 w 1179269"/>
                <a:gd name="connsiteY0" fmla="*/ 885 h 1181631"/>
                <a:gd name="connsiteX1" fmla="*/ 1109328 w 1179269"/>
                <a:gd name="connsiteY1" fmla="*/ 312524 h 1181631"/>
                <a:gd name="connsiteX2" fmla="*/ 283013 w 1179269"/>
                <a:gd name="connsiteY2" fmla="*/ 312524 h 1181631"/>
                <a:gd name="connsiteX3" fmla="*/ 54006 w 1179269"/>
                <a:gd name="connsiteY3" fmla="*/ 522645 h 1181631"/>
                <a:gd name="connsiteX4" fmla="*/ 190938 w 1179269"/>
                <a:gd name="connsiteY4" fmla="*/ 733945 h 1181631"/>
                <a:gd name="connsiteX5" fmla="*/ 20953 w 1179269"/>
                <a:gd name="connsiteY5" fmla="*/ 733945 h 1181631"/>
                <a:gd name="connsiteX6" fmla="*/ 18592 w 1179269"/>
                <a:gd name="connsiteY6" fmla="*/ 733945 h 1181631"/>
                <a:gd name="connsiteX7" fmla="*/ 18592 w 1179269"/>
                <a:gd name="connsiteY7" fmla="*/ 733945 h 1181631"/>
                <a:gd name="connsiteX8" fmla="*/ 885 w 1179269"/>
                <a:gd name="connsiteY8" fmla="*/ 591111 h 1181631"/>
                <a:gd name="connsiteX9" fmla="*/ 589930 w 1179269"/>
                <a:gd name="connsiteY9" fmla="*/ 885 h 1181631"/>
                <a:gd name="connsiteX10" fmla="*/ 1169531 w 1179269"/>
                <a:gd name="connsiteY10" fmla="*/ 486051 h 1181631"/>
                <a:gd name="connsiteX11" fmla="*/ 1178975 w 1179269"/>
                <a:gd name="connsiteY11" fmla="*/ 591111 h 1181631"/>
                <a:gd name="connsiteX12" fmla="*/ 589930 w 1179269"/>
                <a:gd name="connsiteY12" fmla="*/ 1181336 h 1181631"/>
                <a:gd name="connsiteX13" fmla="*/ 94141 w 1179269"/>
                <a:gd name="connsiteY13" fmla="*/ 909833 h 1181631"/>
                <a:gd name="connsiteX14" fmla="*/ 886223 w 1179269"/>
                <a:gd name="connsiteY14" fmla="*/ 909833 h 1181631"/>
                <a:gd name="connsiteX15" fmla="*/ 1114050 w 1179269"/>
                <a:gd name="connsiteY15" fmla="*/ 698532 h 1181631"/>
                <a:gd name="connsiteX16" fmla="*/ 958231 w 1179269"/>
                <a:gd name="connsiteY16" fmla="*/ 486051 h 1181631"/>
                <a:gd name="connsiteX17" fmla="*/ 1169531 w 1179269"/>
                <a:gd name="connsiteY17" fmla="*/ 486051 h 118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9269" h="1181631">
                  <a:moveTo>
                    <a:pt x="589930" y="885"/>
                  </a:moveTo>
                  <a:cubicBezTo>
                    <a:pt x="815396" y="885"/>
                    <a:pt x="1010170" y="127194"/>
                    <a:pt x="1109328" y="312524"/>
                  </a:cubicBezTo>
                  <a:cubicBezTo>
                    <a:pt x="834283" y="312524"/>
                    <a:pt x="558058" y="312524"/>
                    <a:pt x="283013" y="312524"/>
                  </a:cubicBezTo>
                  <a:cubicBezTo>
                    <a:pt x="130735" y="312524"/>
                    <a:pt x="54006" y="425848"/>
                    <a:pt x="54006" y="522645"/>
                  </a:cubicBezTo>
                  <a:cubicBezTo>
                    <a:pt x="54006" y="659577"/>
                    <a:pt x="118930" y="710336"/>
                    <a:pt x="190938" y="733945"/>
                  </a:cubicBezTo>
                  <a:lnTo>
                    <a:pt x="20953" y="733945"/>
                  </a:lnTo>
                  <a:lnTo>
                    <a:pt x="18592" y="733945"/>
                  </a:lnTo>
                  <a:lnTo>
                    <a:pt x="18592" y="733945"/>
                  </a:lnTo>
                  <a:cubicBezTo>
                    <a:pt x="6788" y="687908"/>
                    <a:pt x="885" y="640690"/>
                    <a:pt x="885" y="591111"/>
                  </a:cubicBezTo>
                  <a:cubicBezTo>
                    <a:pt x="885" y="265306"/>
                    <a:pt x="264126" y="885"/>
                    <a:pt x="589930" y="885"/>
                  </a:cubicBezTo>
                  <a:close/>
                  <a:moveTo>
                    <a:pt x="1169531" y="486051"/>
                  </a:moveTo>
                  <a:cubicBezTo>
                    <a:pt x="1176614" y="520284"/>
                    <a:pt x="1178975" y="554517"/>
                    <a:pt x="1178975" y="591111"/>
                  </a:cubicBezTo>
                  <a:cubicBezTo>
                    <a:pt x="1178975" y="916915"/>
                    <a:pt x="915734" y="1181336"/>
                    <a:pt x="589930" y="1181336"/>
                  </a:cubicBezTo>
                  <a:cubicBezTo>
                    <a:pt x="382171" y="1181336"/>
                    <a:pt x="198021" y="1072735"/>
                    <a:pt x="94141" y="909833"/>
                  </a:cubicBezTo>
                  <a:cubicBezTo>
                    <a:pt x="357381" y="909833"/>
                    <a:pt x="621802" y="909833"/>
                    <a:pt x="886223" y="909833"/>
                  </a:cubicBezTo>
                  <a:cubicBezTo>
                    <a:pt x="1038501" y="909833"/>
                    <a:pt x="1114050" y="795329"/>
                    <a:pt x="1114050" y="698532"/>
                  </a:cubicBezTo>
                  <a:cubicBezTo>
                    <a:pt x="1114050" y="545073"/>
                    <a:pt x="1023155" y="493133"/>
                    <a:pt x="958231" y="486051"/>
                  </a:cubicBezTo>
                  <a:lnTo>
                    <a:pt x="1169531" y="486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7485050-0E4C-4161-B48B-98B8BB53AF4F}"/>
                </a:ext>
              </a:extLst>
            </p:cNvPr>
            <p:cNvSpPr/>
            <p:nvPr/>
          </p:nvSpPr>
          <p:spPr>
            <a:xfrm>
              <a:off x="332495" y="4351372"/>
              <a:ext cx="684661" cy="252617"/>
            </a:xfrm>
            <a:custGeom>
              <a:avLst/>
              <a:gdLst>
                <a:gd name="connsiteX0" fmla="*/ 452998 w 684661"/>
                <a:gd name="connsiteY0" fmla="*/ 30397 h 252616"/>
                <a:gd name="connsiteX1" fmla="*/ 481329 w 684661"/>
                <a:gd name="connsiteY1" fmla="*/ 4427 h 252616"/>
                <a:gd name="connsiteX2" fmla="*/ 509659 w 684661"/>
                <a:gd name="connsiteY2" fmla="*/ 30397 h 252616"/>
                <a:gd name="connsiteX3" fmla="*/ 509659 w 684661"/>
                <a:gd name="connsiteY3" fmla="*/ 102404 h 252616"/>
                <a:gd name="connsiteX4" fmla="*/ 627705 w 684661"/>
                <a:gd name="connsiteY4" fmla="*/ 102404 h 252616"/>
                <a:gd name="connsiteX5" fmla="*/ 627705 w 684661"/>
                <a:gd name="connsiteY5" fmla="*/ 30397 h 252616"/>
                <a:gd name="connsiteX6" fmla="*/ 656035 w 684661"/>
                <a:gd name="connsiteY6" fmla="*/ 4427 h 252616"/>
                <a:gd name="connsiteX7" fmla="*/ 684366 w 684661"/>
                <a:gd name="connsiteY7" fmla="*/ 30397 h 252616"/>
                <a:gd name="connsiteX8" fmla="*/ 684366 w 684661"/>
                <a:gd name="connsiteY8" fmla="*/ 225171 h 252616"/>
                <a:gd name="connsiteX9" fmla="*/ 656035 w 684661"/>
                <a:gd name="connsiteY9" fmla="*/ 251141 h 252616"/>
                <a:gd name="connsiteX10" fmla="*/ 627705 w 684661"/>
                <a:gd name="connsiteY10" fmla="*/ 225171 h 252616"/>
                <a:gd name="connsiteX11" fmla="*/ 627705 w 684661"/>
                <a:gd name="connsiteY11" fmla="*/ 149622 h 252616"/>
                <a:gd name="connsiteX12" fmla="*/ 509659 w 684661"/>
                <a:gd name="connsiteY12" fmla="*/ 149622 h 252616"/>
                <a:gd name="connsiteX13" fmla="*/ 509659 w 684661"/>
                <a:gd name="connsiteY13" fmla="*/ 225171 h 252616"/>
                <a:gd name="connsiteX14" fmla="*/ 481329 w 684661"/>
                <a:gd name="connsiteY14" fmla="*/ 251141 h 252616"/>
                <a:gd name="connsiteX15" fmla="*/ 452998 w 684661"/>
                <a:gd name="connsiteY15" fmla="*/ 225171 h 252616"/>
                <a:gd name="connsiteX16" fmla="*/ 452998 w 684661"/>
                <a:gd name="connsiteY16" fmla="*/ 30397 h 252616"/>
                <a:gd name="connsiteX17" fmla="*/ 885 w 684661"/>
                <a:gd name="connsiteY17" fmla="*/ 28036 h 252616"/>
                <a:gd name="connsiteX18" fmla="*/ 29216 w 684661"/>
                <a:gd name="connsiteY18" fmla="*/ 3246 h 252616"/>
                <a:gd name="connsiteX19" fmla="*/ 57547 w 684661"/>
                <a:gd name="connsiteY19" fmla="*/ 28036 h 252616"/>
                <a:gd name="connsiteX20" fmla="*/ 57547 w 684661"/>
                <a:gd name="connsiteY20" fmla="*/ 102404 h 252616"/>
                <a:gd name="connsiteX21" fmla="*/ 149622 w 684661"/>
                <a:gd name="connsiteY21" fmla="*/ 12690 h 252616"/>
                <a:gd name="connsiteX22" fmla="*/ 170870 w 684661"/>
                <a:gd name="connsiteY22" fmla="*/ 3246 h 252616"/>
                <a:gd name="connsiteX23" fmla="*/ 199201 w 684661"/>
                <a:gd name="connsiteY23" fmla="*/ 26855 h 252616"/>
                <a:gd name="connsiteX24" fmla="*/ 180314 w 684661"/>
                <a:gd name="connsiteY24" fmla="*/ 55186 h 252616"/>
                <a:gd name="connsiteX25" fmla="*/ 109487 w 684661"/>
                <a:gd name="connsiteY25" fmla="*/ 117750 h 252616"/>
                <a:gd name="connsiteX26" fmla="*/ 196840 w 684661"/>
                <a:gd name="connsiteY26" fmla="*/ 200382 h 252616"/>
                <a:gd name="connsiteX27" fmla="*/ 212186 w 684661"/>
                <a:gd name="connsiteY27" fmla="*/ 226351 h 252616"/>
                <a:gd name="connsiteX28" fmla="*/ 182675 w 684661"/>
                <a:gd name="connsiteY28" fmla="*/ 249961 h 252616"/>
                <a:gd name="connsiteX29" fmla="*/ 154344 w 684661"/>
                <a:gd name="connsiteY29" fmla="*/ 234615 h 252616"/>
                <a:gd name="connsiteX30" fmla="*/ 57547 w 684661"/>
                <a:gd name="connsiteY30" fmla="*/ 137818 h 252616"/>
                <a:gd name="connsiteX31" fmla="*/ 57547 w 684661"/>
                <a:gd name="connsiteY31" fmla="*/ 225171 h 252616"/>
                <a:gd name="connsiteX32" fmla="*/ 29216 w 684661"/>
                <a:gd name="connsiteY32" fmla="*/ 249961 h 252616"/>
                <a:gd name="connsiteX33" fmla="*/ 885 w 684661"/>
                <a:gd name="connsiteY33" fmla="*/ 225171 h 252616"/>
                <a:gd name="connsiteX34" fmla="*/ 885 w 684661"/>
                <a:gd name="connsiteY34" fmla="*/ 28036 h 252616"/>
                <a:gd name="connsiteX35" fmla="*/ 404599 w 684661"/>
                <a:gd name="connsiteY35" fmla="*/ 35118 h 252616"/>
                <a:gd name="connsiteX36" fmla="*/ 379810 w 684661"/>
                <a:gd name="connsiteY36" fmla="*/ 59908 h 252616"/>
                <a:gd name="connsiteX37" fmla="*/ 329051 w 684661"/>
                <a:gd name="connsiteY37" fmla="*/ 50464 h 252616"/>
                <a:gd name="connsiteX38" fmla="*/ 298359 w 684661"/>
                <a:gd name="connsiteY38" fmla="*/ 71712 h 252616"/>
                <a:gd name="connsiteX39" fmla="*/ 423487 w 684661"/>
                <a:gd name="connsiteY39" fmla="*/ 173231 h 252616"/>
                <a:gd name="connsiteX40" fmla="*/ 327870 w 684661"/>
                <a:gd name="connsiteY40" fmla="*/ 252321 h 252616"/>
                <a:gd name="connsiteX41" fmla="*/ 236975 w 684661"/>
                <a:gd name="connsiteY41" fmla="*/ 213367 h 252616"/>
                <a:gd name="connsiteX42" fmla="*/ 261765 w 684661"/>
                <a:gd name="connsiteY42" fmla="*/ 189758 h 252616"/>
                <a:gd name="connsiteX43" fmla="*/ 325509 w 684661"/>
                <a:gd name="connsiteY43" fmla="*/ 202742 h 252616"/>
                <a:gd name="connsiteX44" fmla="*/ 363284 w 684661"/>
                <a:gd name="connsiteY44" fmla="*/ 173231 h 252616"/>
                <a:gd name="connsiteX45" fmla="*/ 238156 w 684661"/>
                <a:gd name="connsiteY45" fmla="*/ 78795 h 252616"/>
                <a:gd name="connsiteX46" fmla="*/ 331411 w 684661"/>
                <a:gd name="connsiteY46" fmla="*/ 885 h 252616"/>
                <a:gd name="connsiteX47" fmla="*/ 404599 w 684661"/>
                <a:gd name="connsiteY47" fmla="*/ 35118 h 2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4661" h="252616">
                  <a:moveTo>
                    <a:pt x="452998" y="30397"/>
                  </a:moveTo>
                  <a:cubicBezTo>
                    <a:pt x="452998" y="13870"/>
                    <a:pt x="464802" y="4427"/>
                    <a:pt x="481329" y="4427"/>
                  </a:cubicBezTo>
                  <a:cubicBezTo>
                    <a:pt x="497855" y="4427"/>
                    <a:pt x="509659" y="13870"/>
                    <a:pt x="509659" y="30397"/>
                  </a:cubicBezTo>
                  <a:lnTo>
                    <a:pt x="509659" y="102404"/>
                  </a:lnTo>
                  <a:lnTo>
                    <a:pt x="627705" y="102404"/>
                  </a:lnTo>
                  <a:lnTo>
                    <a:pt x="627705" y="30397"/>
                  </a:lnTo>
                  <a:cubicBezTo>
                    <a:pt x="627705" y="13870"/>
                    <a:pt x="639509" y="4427"/>
                    <a:pt x="656035" y="4427"/>
                  </a:cubicBezTo>
                  <a:cubicBezTo>
                    <a:pt x="671381" y="4427"/>
                    <a:pt x="684366" y="13870"/>
                    <a:pt x="684366" y="30397"/>
                  </a:cubicBezTo>
                  <a:lnTo>
                    <a:pt x="684366" y="225171"/>
                  </a:lnTo>
                  <a:cubicBezTo>
                    <a:pt x="684366" y="241697"/>
                    <a:pt x="671381" y="251141"/>
                    <a:pt x="656035" y="251141"/>
                  </a:cubicBezTo>
                  <a:cubicBezTo>
                    <a:pt x="639509" y="251141"/>
                    <a:pt x="627705" y="241697"/>
                    <a:pt x="627705" y="225171"/>
                  </a:cubicBezTo>
                  <a:lnTo>
                    <a:pt x="627705" y="149622"/>
                  </a:lnTo>
                  <a:lnTo>
                    <a:pt x="509659" y="149622"/>
                  </a:lnTo>
                  <a:lnTo>
                    <a:pt x="509659" y="225171"/>
                  </a:lnTo>
                  <a:cubicBezTo>
                    <a:pt x="509659" y="241697"/>
                    <a:pt x="497855" y="251141"/>
                    <a:pt x="481329" y="251141"/>
                  </a:cubicBezTo>
                  <a:cubicBezTo>
                    <a:pt x="464802" y="251141"/>
                    <a:pt x="452998" y="241697"/>
                    <a:pt x="452998" y="225171"/>
                  </a:cubicBezTo>
                  <a:lnTo>
                    <a:pt x="452998" y="30397"/>
                  </a:lnTo>
                  <a:close/>
                  <a:moveTo>
                    <a:pt x="885" y="28036"/>
                  </a:moveTo>
                  <a:cubicBezTo>
                    <a:pt x="885" y="13870"/>
                    <a:pt x="12690" y="3246"/>
                    <a:pt x="29216" y="3246"/>
                  </a:cubicBezTo>
                  <a:cubicBezTo>
                    <a:pt x="45742" y="3246"/>
                    <a:pt x="57547" y="12690"/>
                    <a:pt x="57547" y="28036"/>
                  </a:cubicBezTo>
                  <a:lnTo>
                    <a:pt x="57547" y="102404"/>
                  </a:lnTo>
                  <a:lnTo>
                    <a:pt x="149622" y="12690"/>
                  </a:lnTo>
                  <a:cubicBezTo>
                    <a:pt x="154344" y="7968"/>
                    <a:pt x="161427" y="3246"/>
                    <a:pt x="170870" y="3246"/>
                  </a:cubicBezTo>
                  <a:cubicBezTo>
                    <a:pt x="186216" y="3246"/>
                    <a:pt x="199201" y="12690"/>
                    <a:pt x="199201" y="26855"/>
                  </a:cubicBezTo>
                  <a:cubicBezTo>
                    <a:pt x="199201" y="36299"/>
                    <a:pt x="193299" y="43382"/>
                    <a:pt x="180314" y="55186"/>
                  </a:cubicBezTo>
                  <a:lnTo>
                    <a:pt x="109487" y="117750"/>
                  </a:lnTo>
                  <a:lnTo>
                    <a:pt x="196840" y="200382"/>
                  </a:lnTo>
                  <a:cubicBezTo>
                    <a:pt x="205103" y="208645"/>
                    <a:pt x="212186" y="215727"/>
                    <a:pt x="212186" y="226351"/>
                  </a:cubicBezTo>
                  <a:cubicBezTo>
                    <a:pt x="212186" y="242878"/>
                    <a:pt x="198021" y="249961"/>
                    <a:pt x="182675" y="249961"/>
                  </a:cubicBezTo>
                  <a:cubicBezTo>
                    <a:pt x="172051" y="249961"/>
                    <a:pt x="164968" y="244058"/>
                    <a:pt x="154344" y="234615"/>
                  </a:cubicBezTo>
                  <a:lnTo>
                    <a:pt x="57547" y="137818"/>
                  </a:lnTo>
                  <a:lnTo>
                    <a:pt x="57547" y="225171"/>
                  </a:lnTo>
                  <a:cubicBezTo>
                    <a:pt x="57547" y="239336"/>
                    <a:pt x="45742" y="249961"/>
                    <a:pt x="29216" y="249961"/>
                  </a:cubicBezTo>
                  <a:cubicBezTo>
                    <a:pt x="12690" y="249961"/>
                    <a:pt x="885" y="240517"/>
                    <a:pt x="885" y="225171"/>
                  </a:cubicBezTo>
                  <a:lnTo>
                    <a:pt x="885" y="28036"/>
                  </a:lnTo>
                  <a:close/>
                  <a:moveTo>
                    <a:pt x="404599" y="35118"/>
                  </a:moveTo>
                  <a:cubicBezTo>
                    <a:pt x="404599" y="48103"/>
                    <a:pt x="395156" y="59908"/>
                    <a:pt x="379810" y="59908"/>
                  </a:cubicBezTo>
                  <a:cubicBezTo>
                    <a:pt x="364464" y="59908"/>
                    <a:pt x="351479" y="50464"/>
                    <a:pt x="329051" y="50464"/>
                  </a:cubicBezTo>
                  <a:cubicBezTo>
                    <a:pt x="313705" y="50464"/>
                    <a:pt x="298359" y="57547"/>
                    <a:pt x="298359" y="71712"/>
                  </a:cubicBezTo>
                  <a:cubicBezTo>
                    <a:pt x="298359" y="107126"/>
                    <a:pt x="423487" y="84697"/>
                    <a:pt x="423487" y="173231"/>
                  </a:cubicBezTo>
                  <a:cubicBezTo>
                    <a:pt x="423487" y="221630"/>
                    <a:pt x="379810" y="252321"/>
                    <a:pt x="327870" y="252321"/>
                  </a:cubicBezTo>
                  <a:cubicBezTo>
                    <a:pt x="299539" y="252321"/>
                    <a:pt x="236975" y="246419"/>
                    <a:pt x="236975" y="213367"/>
                  </a:cubicBezTo>
                  <a:cubicBezTo>
                    <a:pt x="236975" y="200382"/>
                    <a:pt x="246419" y="189758"/>
                    <a:pt x="261765" y="189758"/>
                  </a:cubicBezTo>
                  <a:cubicBezTo>
                    <a:pt x="279472" y="189758"/>
                    <a:pt x="300720" y="202742"/>
                    <a:pt x="325509" y="202742"/>
                  </a:cubicBezTo>
                  <a:cubicBezTo>
                    <a:pt x="350299" y="202742"/>
                    <a:pt x="363284" y="190938"/>
                    <a:pt x="363284" y="173231"/>
                  </a:cubicBezTo>
                  <a:cubicBezTo>
                    <a:pt x="363284" y="133096"/>
                    <a:pt x="238156" y="157885"/>
                    <a:pt x="238156" y="78795"/>
                  </a:cubicBezTo>
                  <a:cubicBezTo>
                    <a:pt x="238156" y="30397"/>
                    <a:pt x="280652" y="885"/>
                    <a:pt x="331411" y="885"/>
                  </a:cubicBezTo>
                  <a:cubicBezTo>
                    <a:pt x="351479" y="885"/>
                    <a:pt x="404599" y="7968"/>
                    <a:pt x="404599" y="35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D29C1B31-403A-4D90-BECB-CC14E83E9918}"/>
                </a:ext>
              </a:extLst>
            </p:cNvPr>
            <p:cNvSpPr/>
            <p:nvPr/>
          </p:nvSpPr>
          <p:spPr>
            <a:xfrm>
              <a:off x="1427953" y="3945297"/>
              <a:ext cx="1646728" cy="224286"/>
            </a:xfrm>
            <a:custGeom>
              <a:avLst/>
              <a:gdLst>
                <a:gd name="connsiteX0" fmla="*/ 885 w 1646728"/>
                <a:gd name="connsiteY0" fmla="*/ 26855 h 224285"/>
                <a:gd name="connsiteX1" fmla="*/ 23314 w 1646728"/>
                <a:gd name="connsiteY1" fmla="*/ 3246 h 224285"/>
                <a:gd name="connsiteX2" fmla="*/ 45742 w 1646728"/>
                <a:gd name="connsiteY2" fmla="*/ 26855 h 224285"/>
                <a:gd name="connsiteX3" fmla="*/ 45742 w 1646728"/>
                <a:gd name="connsiteY3" fmla="*/ 90600 h 224285"/>
                <a:gd name="connsiteX4" fmla="*/ 141359 w 1646728"/>
                <a:gd name="connsiteY4" fmla="*/ 90600 h 224285"/>
                <a:gd name="connsiteX5" fmla="*/ 141359 w 1646728"/>
                <a:gd name="connsiteY5" fmla="*/ 26855 h 224285"/>
                <a:gd name="connsiteX6" fmla="*/ 163788 w 1646728"/>
                <a:gd name="connsiteY6" fmla="*/ 3246 h 224285"/>
                <a:gd name="connsiteX7" fmla="*/ 186216 w 1646728"/>
                <a:gd name="connsiteY7" fmla="*/ 26855 h 224285"/>
                <a:gd name="connsiteX8" fmla="*/ 186216 w 1646728"/>
                <a:gd name="connsiteY8" fmla="*/ 199201 h 224285"/>
                <a:gd name="connsiteX9" fmla="*/ 163788 w 1646728"/>
                <a:gd name="connsiteY9" fmla="*/ 222810 h 224285"/>
                <a:gd name="connsiteX10" fmla="*/ 141359 w 1646728"/>
                <a:gd name="connsiteY10" fmla="*/ 199201 h 224285"/>
                <a:gd name="connsiteX11" fmla="*/ 141359 w 1646728"/>
                <a:gd name="connsiteY11" fmla="*/ 133096 h 224285"/>
                <a:gd name="connsiteX12" fmla="*/ 45742 w 1646728"/>
                <a:gd name="connsiteY12" fmla="*/ 133096 h 224285"/>
                <a:gd name="connsiteX13" fmla="*/ 45742 w 1646728"/>
                <a:gd name="connsiteY13" fmla="*/ 199201 h 224285"/>
                <a:gd name="connsiteX14" fmla="*/ 23314 w 1646728"/>
                <a:gd name="connsiteY14" fmla="*/ 222810 h 224285"/>
                <a:gd name="connsiteX15" fmla="*/ 885 w 1646728"/>
                <a:gd name="connsiteY15" fmla="*/ 199201 h 224285"/>
                <a:gd name="connsiteX16" fmla="*/ 885 w 1646728"/>
                <a:gd name="connsiteY16" fmla="*/ 26855 h 224285"/>
                <a:gd name="connsiteX17" fmla="*/ 1462283 w 1646728"/>
                <a:gd name="connsiteY17" fmla="*/ 26855 h 224285"/>
                <a:gd name="connsiteX18" fmla="*/ 1485892 w 1646728"/>
                <a:gd name="connsiteY18" fmla="*/ 3246 h 224285"/>
                <a:gd name="connsiteX19" fmla="*/ 1504779 w 1646728"/>
                <a:gd name="connsiteY19" fmla="*/ 12690 h 224285"/>
                <a:gd name="connsiteX20" fmla="*/ 1600396 w 1646728"/>
                <a:gd name="connsiteY20" fmla="*/ 141359 h 224285"/>
                <a:gd name="connsiteX21" fmla="*/ 1601576 w 1646728"/>
                <a:gd name="connsiteY21" fmla="*/ 141359 h 224285"/>
                <a:gd name="connsiteX22" fmla="*/ 1601576 w 1646728"/>
                <a:gd name="connsiteY22" fmla="*/ 26855 h 224285"/>
                <a:gd name="connsiteX23" fmla="*/ 1624005 w 1646728"/>
                <a:gd name="connsiteY23" fmla="*/ 3246 h 224285"/>
                <a:gd name="connsiteX24" fmla="*/ 1646433 w 1646728"/>
                <a:gd name="connsiteY24" fmla="*/ 25675 h 224285"/>
                <a:gd name="connsiteX25" fmla="*/ 1646433 w 1646728"/>
                <a:gd name="connsiteY25" fmla="*/ 200382 h 224285"/>
                <a:gd name="connsiteX26" fmla="*/ 1624005 w 1646728"/>
                <a:gd name="connsiteY26" fmla="*/ 222810 h 224285"/>
                <a:gd name="connsiteX27" fmla="*/ 1605118 w 1646728"/>
                <a:gd name="connsiteY27" fmla="*/ 212186 h 224285"/>
                <a:gd name="connsiteX28" fmla="*/ 1508321 w 1646728"/>
                <a:gd name="connsiteY28" fmla="*/ 85878 h 224285"/>
                <a:gd name="connsiteX29" fmla="*/ 1508321 w 1646728"/>
                <a:gd name="connsiteY29" fmla="*/ 85878 h 224285"/>
                <a:gd name="connsiteX30" fmla="*/ 1508321 w 1646728"/>
                <a:gd name="connsiteY30" fmla="*/ 199201 h 224285"/>
                <a:gd name="connsiteX31" fmla="*/ 1485892 w 1646728"/>
                <a:gd name="connsiteY31" fmla="*/ 222810 h 224285"/>
                <a:gd name="connsiteX32" fmla="*/ 1462283 w 1646728"/>
                <a:gd name="connsiteY32" fmla="*/ 199201 h 224285"/>
                <a:gd name="connsiteX33" fmla="*/ 1462283 w 1646728"/>
                <a:gd name="connsiteY33" fmla="*/ 26855 h 224285"/>
                <a:gd name="connsiteX34" fmla="*/ 1327712 w 1646728"/>
                <a:gd name="connsiteY34" fmla="*/ 136637 h 224285"/>
                <a:gd name="connsiteX35" fmla="*/ 1384373 w 1646728"/>
                <a:gd name="connsiteY35" fmla="*/ 136637 h 224285"/>
                <a:gd name="connsiteX36" fmla="*/ 1356042 w 1646728"/>
                <a:gd name="connsiteY36" fmla="*/ 48103 h 224285"/>
                <a:gd name="connsiteX37" fmla="*/ 1356042 w 1646728"/>
                <a:gd name="connsiteY37" fmla="*/ 48103 h 224285"/>
                <a:gd name="connsiteX38" fmla="*/ 1327712 w 1646728"/>
                <a:gd name="connsiteY38" fmla="*/ 136637 h 224285"/>
                <a:gd name="connsiteX39" fmla="*/ 1324170 w 1646728"/>
                <a:gd name="connsiteY39" fmla="*/ 26855 h 224285"/>
                <a:gd name="connsiteX40" fmla="*/ 1356042 w 1646728"/>
                <a:gd name="connsiteY40" fmla="*/ 885 h 224285"/>
                <a:gd name="connsiteX41" fmla="*/ 1389095 w 1646728"/>
                <a:gd name="connsiteY41" fmla="*/ 26855 h 224285"/>
                <a:gd name="connsiteX42" fmla="*/ 1448118 w 1646728"/>
                <a:gd name="connsiteY42" fmla="*/ 190938 h 224285"/>
                <a:gd name="connsiteX43" fmla="*/ 1450479 w 1646728"/>
                <a:gd name="connsiteY43" fmla="*/ 202742 h 224285"/>
                <a:gd name="connsiteX44" fmla="*/ 1429230 w 1646728"/>
                <a:gd name="connsiteY44" fmla="*/ 222810 h 224285"/>
                <a:gd name="connsiteX45" fmla="*/ 1407982 w 1646728"/>
                <a:gd name="connsiteY45" fmla="*/ 206284 h 224285"/>
                <a:gd name="connsiteX46" fmla="*/ 1398539 w 1646728"/>
                <a:gd name="connsiteY46" fmla="*/ 177953 h 224285"/>
                <a:gd name="connsiteX47" fmla="*/ 1314727 w 1646728"/>
                <a:gd name="connsiteY47" fmla="*/ 177953 h 224285"/>
                <a:gd name="connsiteX48" fmla="*/ 1305283 w 1646728"/>
                <a:gd name="connsiteY48" fmla="*/ 206284 h 224285"/>
                <a:gd name="connsiteX49" fmla="*/ 1282855 w 1646728"/>
                <a:gd name="connsiteY49" fmla="*/ 222810 h 224285"/>
                <a:gd name="connsiteX50" fmla="*/ 1260426 w 1646728"/>
                <a:gd name="connsiteY50" fmla="*/ 201562 h 224285"/>
                <a:gd name="connsiteX51" fmla="*/ 1262787 w 1646728"/>
                <a:gd name="connsiteY51" fmla="*/ 190938 h 224285"/>
                <a:gd name="connsiteX52" fmla="*/ 1324170 w 1646728"/>
                <a:gd name="connsiteY52" fmla="*/ 26855 h 224285"/>
                <a:gd name="connsiteX53" fmla="*/ 1201403 w 1646728"/>
                <a:gd name="connsiteY53" fmla="*/ 26855 h 224285"/>
                <a:gd name="connsiteX54" fmla="*/ 1223832 w 1646728"/>
                <a:gd name="connsiteY54" fmla="*/ 3246 h 224285"/>
                <a:gd name="connsiteX55" fmla="*/ 1246261 w 1646728"/>
                <a:gd name="connsiteY55" fmla="*/ 26855 h 224285"/>
                <a:gd name="connsiteX56" fmla="*/ 1246261 w 1646728"/>
                <a:gd name="connsiteY56" fmla="*/ 199201 h 224285"/>
                <a:gd name="connsiteX57" fmla="*/ 1223832 w 1646728"/>
                <a:gd name="connsiteY57" fmla="*/ 222810 h 224285"/>
                <a:gd name="connsiteX58" fmla="*/ 1201403 w 1646728"/>
                <a:gd name="connsiteY58" fmla="*/ 199201 h 224285"/>
                <a:gd name="connsiteX59" fmla="*/ 1201403 w 1646728"/>
                <a:gd name="connsiteY59" fmla="*/ 26855 h 224285"/>
                <a:gd name="connsiteX60" fmla="*/ 1078637 w 1646728"/>
                <a:gd name="connsiteY60" fmla="*/ 100043 h 224285"/>
                <a:gd name="connsiteX61" fmla="*/ 1109328 w 1646728"/>
                <a:gd name="connsiteY61" fmla="*/ 100043 h 224285"/>
                <a:gd name="connsiteX62" fmla="*/ 1137659 w 1646728"/>
                <a:gd name="connsiteY62" fmla="*/ 72893 h 224285"/>
                <a:gd name="connsiteX63" fmla="*/ 1109328 w 1646728"/>
                <a:gd name="connsiteY63" fmla="*/ 46923 h 224285"/>
                <a:gd name="connsiteX64" fmla="*/ 1078637 w 1646728"/>
                <a:gd name="connsiteY64" fmla="*/ 46923 h 224285"/>
                <a:gd name="connsiteX65" fmla="*/ 1078637 w 1646728"/>
                <a:gd name="connsiteY65" fmla="*/ 100043 h 224285"/>
                <a:gd name="connsiteX66" fmla="*/ 1032599 w 1646728"/>
                <a:gd name="connsiteY66" fmla="*/ 28036 h 224285"/>
                <a:gd name="connsiteX67" fmla="*/ 1056208 w 1646728"/>
                <a:gd name="connsiteY67" fmla="*/ 4427 h 224285"/>
                <a:gd name="connsiteX68" fmla="*/ 1109328 w 1646728"/>
                <a:gd name="connsiteY68" fmla="*/ 4427 h 224285"/>
                <a:gd name="connsiteX69" fmla="*/ 1184877 w 1646728"/>
                <a:gd name="connsiteY69" fmla="*/ 72893 h 224285"/>
                <a:gd name="connsiteX70" fmla="*/ 1128216 w 1646728"/>
                <a:gd name="connsiteY70" fmla="*/ 130735 h 224285"/>
                <a:gd name="connsiteX71" fmla="*/ 1180155 w 1646728"/>
                <a:gd name="connsiteY71" fmla="*/ 186216 h 224285"/>
                <a:gd name="connsiteX72" fmla="*/ 1186058 w 1646728"/>
                <a:gd name="connsiteY72" fmla="*/ 199201 h 224285"/>
                <a:gd name="connsiteX73" fmla="*/ 1163629 w 1646728"/>
                <a:gd name="connsiteY73" fmla="*/ 222810 h 224285"/>
                <a:gd name="connsiteX74" fmla="*/ 1145922 w 1646728"/>
                <a:gd name="connsiteY74" fmla="*/ 214547 h 224285"/>
                <a:gd name="connsiteX75" fmla="*/ 1078637 w 1646728"/>
                <a:gd name="connsiteY75" fmla="*/ 133096 h 224285"/>
                <a:gd name="connsiteX76" fmla="*/ 1078637 w 1646728"/>
                <a:gd name="connsiteY76" fmla="*/ 133096 h 224285"/>
                <a:gd name="connsiteX77" fmla="*/ 1078637 w 1646728"/>
                <a:gd name="connsiteY77" fmla="*/ 199201 h 224285"/>
                <a:gd name="connsiteX78" fmla="*/ 1055028 w 1646728"/>
                <a:gd name="connsiteY78" fmla="*/ 222810 h 224285"/>
                <a:gd name="connsiteX79" fmla="*/ 1032599 w 1646728"/>
                <a:gd name="connsiteY79" fmla="*/ 199201 h 224285"/>
                <a:gd name="connsiteX80" fmla="*/ 1032599 w 1646728"/>
                <a:gd name="connsiteY80" fmla="*/ 28036 h 224285"/>
                <a:gd name="connsiteX81" fmla="*/ 895667 w 1646728"/>
                <a:gd name="connsiteY81" fmla="*/ 136637 h 224285"/>
                <a:gd name="connsiteX82" fmla="*/ 952328 w 1646728"/>
                <a:gd name="connsiteY82" fmla="*/ 136637 h 224285"/>
                <a:gd name="connsiteX83" fmla="*/ 925178 w 1646728"/>
                <a:gd name="connsiteY83" fmla="*/ 48103 h 224285"/>
                <a:gd name="connsiteX84" fmla="*/ 923998 w 1646728"/>
                <a:gd name="connsiteY84" fmla="*/ 48103 h 224285"/>
                <a:gd name="connsiteX85" fmla="*/ 895667 w 1646728"/>
                <a:gd name="connsiteY85" fmla="*/ 136637 h 224285"/>
                <a:gd name="connsiteX86" fmla="*/ 892125 w 1646728"/>
                <a:gd name="connsiteY86" fmla="*/ 26855 h 224285"/>
                <a:gd name="connsiteX87" fmla="*/ 923998 w 1646728"/>
                <a:gd name="connsiteY87" fmla="*/ 885 h 224285"/>
                <a:gd name="connsiteX88" fmla="*/ 957050 w 1646728"/>
                <a:gd name="connsiteY88" fmla="*/ 26855 h 224285"/>
                <a:gd name="connsiteX89" fmla="*/ 1016073 w 1646728"/>
                <a:gd name="connsiteY89" fmla="*/ 190938 h 224285"/>
                <a:gd name="connsiteX90" fmla="*/ 1018434 w 1646728"/>
                <a:gd name="connsiteY90" fmla="*/ 202742 h 224285"/>
                <a:gd name="connsiteX91" fmla="*/ 997186 w 1646728"/>
                <a:gd name="connsiteY91" fmla="*/ 222810 h 224285"/>
                <a:gd name="connsiteX92" fmla="*/ 975937 w 1646728"/>
                <a:gd name="connsiteY92" fmla="*/ 206284 h 224285"/>
                <a:gd name="connsiteX93" fmla="*/ 966494 w 1646728"/>
                <a:gd name="connsiteY93" fmla="*/ 177953 h 224285"/>
                <a:gd name="connsiteX94" fmla="*/ 882682 w 1646728"/>
                <a:gd name="connsiteY94" fmla="*/ 177953 h 224285"/>
                <a:gd name="connsiteX95" fmla="*/ 873238 w 1646728"/>
                <a:gd name="connsiteY95" fmla="*/ 206284 h 224285"/>
                <a:gd name="connsiteX96" fmla="*/ 850810 w 1646728"/>
                <a:gd name="connsiteY96" fmla="*/ 222810 h 224285"/>
                <a:gd name="connsiteX97" fmla="*/ 828381 w 1646728"/>
                <a:gd name="connsiteY97" fmla="*/ 201562 h 224285"/>
                <a:gd name="connsiteX98" fmla="*/ 830742 w 1646728"/>
                <a:gd name="connsiteY98" fmla="*/ 190938 h 224285"/>
                <a:gd name="connsiteX99" fmla="*/ 892125 w 1646728"/>
                <a:gd name="connsiteY99" fmla="*/ 26855 h 224285"/>
                <a:gd name="connsiteX100" fmla="*/ 796509 w 1646728"/>
                <a:gd name="connsiteY100" fmla="*/ 92961 h 224285"/>
                <a:gd name="connsiteX101" fmla="*/ 823659 w 1646728"/>
                <a:gd name="connsiteY101" fmla="*/ 121291 h 224285"/>
                <a:gd name="connsiteX102" fmla="*/ 724501 w 1646728"/>
                <a:gd name="connsiteY102" fmla="*/ 223991 h 224285"/>
                <a:gd name="connsiteX103" fmla="*/ 620622 w 1646728"/>
                <a:gd name="connsiteY103" fmla="*/ 113028 h 224285"/>
                <a:gd name="connsiteX104" fmla="*/ 724501 w 1646728"/>
                <a:gd name="connsiteY104" fmla="*/ 885 h 224285"/>
                <a:gd name="connsiteX105" fmla="*/ 807133 w 1646728"/>
                <a:gd name="connsiteY105" fmla="*/ 44562 h 224285"/>
                <a:gd name="connsiteX106" fmla="*/ 789426 w 1646728"/>
                <a:gd name="connsiteY106" fmla="*/ 64630 h 224285"/>
                <a:gd name="connsiteX107" fmla="*/ 724501 w 1646728"/>
                <a:gd name="connsiteY107" fmla="*/ 43382 h 224285"/>
                <a:gd name="connsiteX108" fmla="*/ 667840 w 1646728"/>
                <a:gd name="connsiteY108" fmla="*/ 113028 h 224285"/>
                <a:gd name="connsiteX109" fmla="*/ 724501 w 1646728"/>
                <a:gd name="connsiteY109" fmla="*/ 182675 h 224285"/>
                <a:gd name="connsiteX110" fmla="*/ 776441 w 1646728"/>
                <a:gd name="connsiteY110" fmla="*/ 134276 h 224285"/>
                <a:gd name="connsiteX111" fmla="*/ 744569 w 1646728"/>
                <a:gd name="connsiteY111" fmla="*/ 134276 h 224285"/>
                <a:gd name="connsiteX112" fmla="*/ 723321 w 1646728"/>
                <a:gd name="connsiteY112" fmla="*/ 113028 h 224285"/>
                <a:gd name="connsiteX113" fmla="*/ 744569 w 1646728"/>
                <a:gd name="connsiteY113" fmla="*/ 92961 h 224285"/>
                <a:gd name="connsiteX114" fmla="*/ 796509 w 1646728"/>
                <a:gd name="connsiteY114" fmla="*/ 92961 h 224285"/>
                <a:gd name="connsiteX115" fmla="*/ 419945 w 1646728"/>
                <a:gd name="connsiteY115" fmla="*/ 26855 h 224285"/>
                <a:gd name="connsiteX116" fmla="*/ 442374 w 1646728"/>
                <a:gd name="connsiteY116" fmla="*/ 3246 h 224285"/>
                <a:gd name="connsiteX117" fmla="*/ 461261 w 1646728"/>
                <a:gd name="connsiteY117" fmla="*/ 12690 h 224285"/>
                <a:gd name="connsiteX118" fmla="*/ 556878 w 1646728"/>
                <a:gd name="connsiteY118" fmla="*/ 141359 h 224285"/>
                <a:gd name="connsiteX119" fmla="*/ 558058 w 1646728"/>
                <a:gd name="connsiteY119" fmla="*/ 141359 h 224285"/>
                <a:gd name="connsiteX120" fmla="*/ 558058 w 1646728"/>
                <a:gd name="connsiteY120" fmla="*/ 26855 h 224285"/>
                <a:gd name="connsiteX121" fmla="*/ 580487 w 1646728"/>
                <a:gd name="connsiteY121" fmla="*/ 3246 h 224285"/>
                <a:gd name="connsiteX122" fmla="*/ 602915 w 1646728"/>
                <a:gd name="connsiteY122" fmla="*/ 26855 h 224285"/>
                <a:gd name="connsiteX123" fmla="*/ 602915 w 1646728"/>
                <a:gd name="connsiteY123" fmla="*/ 199201 h 224285"/>
                <a:gd name="connsiteX124" fmla="*/ 580487 w 1646728"/>
                <a:gd name="connsiteY124" fmla="*/ 222810 h 224285"/>
                <a:gd name="connsiteX125" fmla="*/ 561599 w 1646728"/>
                <a:gd name="connsiteY125" fmla="*/ 212186 h 224285"/>
                <a:gd name="connsiteX126" fmla="*/ 465983 w 1646728"/>
                <a:gd name="connsiteY126" fmla="*/ 85878 h 224285"/>
                <a:gd name="connsiteX127" fmla="*/ 464802 w 1646728"/>
                <a:gd name="connsiteY127" fmla="*/ 85878 h 224285"/>
                <a:gd name="connsiteX128" fmla="*/ 464802 w 1646728"/>
                <a:gd name="connsiteY128" fmla="*/ 199201 h 224285"/>
                <a:gd name="connsiteX129" fmla="*/ 442374 w 1646728"/>
                <a:gd name="connsiteY129" fmla="*/ 222810 h 224285"/>
                <a:gd name="connsiteX130" fmla="*/ 419945 w 1646728"/>
                <a:gd name="connsiteY130" fmla="*/ 199201 h 224285"/>
                <a:gd name="connsiteX131" fmla="*/ 419945 w 1646728"/>
                <a:gd name="connsiteY131" fmla="*/ 26855 h 224285"/>
                <a:gd name="connsiteX132" fmla="*/ 212186 w 1646728"/>
                <a:gd name="connsiteY132" fmla="*/ 26855 h 224285"/>
                <a:gd name="connsiteX133" fmla="*/ 234615 w 1646728"/>
                <a:gd name="connsiteY133" fmla="*/ 3246 h 224285"/>
                <a:gd name="connsiteX134" fmla="*/ 257043 w 1646728"/>
                <a:gd name="connsiteY134" fmla="*/ 26855 h 224285"/>
                <a:gd name="connsiteX135" fmla="*/ 257043 w 1646728"/>
                <a:gd name="connsiteY135" fmla="*/ 131915 h 224285"/>
                <a:gd name="connsiteX136" fmla="*/ 304261 w 1646728"/>
                <a:gd name="connsiteY136" fmla="*/ 182675 h 224285"/>
                <a:gd name="connsiteX137" fmla="*/ 350299 w 1646728"/>
                <a:gd name="connsiteY137" fmla="*/ 131915 h 224285"/>
                <a:gd name="connsiteX138" fmla="*/ 350299 w 1646728"/>
                <a:gd name="connsiteY138" fmla="*/ 26855 h 224285"/>
                <a:gd name="connsiteX139" fmla="*/ 372727 w 1646728"/>
                <a:gd name="connsiteY139" fmla="*/ 3246 h 224285"/>
                <a:gd name="connsiteX140" fmla="*/ 396336 w 1646728"/>
                <a:gd name="connsiteY140" fmla="*/ 26855 h 224285"/>
                <a:gd name="connsiteX141" fmla="*/ 396336 w 1646728"/>
                <a:gd name="connsiteY141" fmla="*/ 134276 h 224285"/>
                <a:gd name="connsiteX142" fmla="*/ 304261 w 1646728"/>
                <a:gd name="connsiteY142" fmla="*/ 223991 h 224285"/>
                <a:gd name="connsiteX143" fmla="*/ 212186 w 1646728"/>
                <a:gd name="connsiteY143" fmla="*/ 134276 h 224285"/>
                <a:gd name="connsiteX144" fmla="*/ 212186 w 1646728"/>
                <a:gd name="connsiteY144" fmla="*/ 26855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46728" h="224285">
                  <a:moveTo>
                    <a:pt x="885" y="26855"/>
                  </a:moveTo>
                  <a:cubicBezTo>
                    <a:pt x="885" y="11509"/>
                    <a:pt x="10329" y="3246"/>
                    <a:pt x="23314" y="3246"/>
                  </a:cubicBezTo>
                  <a:cubicBezTo>
                    <a:pt x="36299" y="3246"/>
                    <a:pt x="45742" y="11509"/>
                    <a:pt x="45742" y="26855"/>
                  </a:cubicBezTo>
                  <a:lnTo>
                    <a:pt x="45742" y="90600"/>
                  </a:lnTo>
                  <a:lnTo>
                    <a:pt x="141359" y="90600"/>
                  </a:lnTo>
                  <a:lnTo>
                    <a:pt x="141359" y="26855"/>
                  </a:lnTo>
                  <a:cubicBezTo>
                    <a:pt x="141359" y="11509"/>
                    <a:pt x="150803" y="3246"/>
                    <a:pt x="163788" y="3246"/>
                  </a:cubicBezTo>
                  <a:cubicBezTo>
                    <a:pt x="176772" y="3246"/>
                    <a:pt x="186216" y="11509"/>
                    <a:pt x="186216" y="26855"/>
                  </a:cubicBezTo>
                  <a:lnTo>
                    <a:pt x="186216" y="199201"/>
                  </a:lnTo>
                  <a:cubicBezTo>
                    <a:pt x="186216" y="213367"/>
                    <a:pt x="176772" y="222810"/>
                    <a:pt x="163788" y="222810"/>
                  </a:cubicBezTo>
                  <a:cubicBezTo>
                    <a:pt x="150803" y="222810"/>
                    <a:pt x="141359" y="213367"/>
                    <a:pt x="141359" y="199201"/>
                  </a:cubicBezTo>
                  <a:lnTo>
                    <a:pt x="141359" y="133096"/>
                  </a:lnTo>
                  <a:lnTo>
                    <a:pt x="45742" y="133096"/>
                  </a:lnTo>
                  <a:lnTo>
                    <a:pt x="45742" y="199201"/>
                  </a:lnTo>
                  <a:cubicBezTo>
                    <a:pt x="45742" y="213367"/>
                    <a:pt x="36299" y="222810"/>
                    <a:pt x="23314" y="222810"/>
                  </a:cubicBezTo>
                  <a:cubicBezTo>
                    <a:pt x="10329" y="222810"/>
                    <a:pt x="885" y="213367"/>
                    <a:pt x="885" y="199201"/>
                  </a:cubicBezTo>
                  <a:lnTo>
                    <a:pt x="885" y="26855"/>
                  </a:lnTo>
                  <a:close/>
                  <a:moveTo>
                    <a:pt x="1462283" y="26855"/>
                  </a:moveTo>
                  <a:cubicBezTo>
                    <a:pt x="1462283" y="11509"/>
                    <a:pt x="1472907" y="3246"/>
                    <a:pt x="1485892" y="3246"/>
                  </a:cubicBezTo>
                  <a:cubicBezTo>
                    <a:pt x="1491794" y="3246"/>
                    <a:pt x="1501238" y="7968"/>
                    <a:pt x="1504779" y="12690"/>
                  </a:cubicBezTo>
                  <a:lnTo>
                    <a:pt x="1600396" y="141359"/>
                  </a:lnTo>
                  <a:lnTo>
                    <a:pt x="1601576" y="141359"/>
                  </a:lnTo>
                  <a:lnTo>
                    <a:pt x="1601576" y="26855"/>
                  </a:lnTo>
                  <a:cubicBezTo>
                    <a:pt x="1601576" y="11509"/>
                    <a:pt x="1611020" y="3246"/>
                    <a:pt x="1624005" y="3246"/>
                  </a:cubicBezTo>
                  <a:cubicBezTo>
                    <a:pt x="1636990" y="3246"/>
                    <a:pt x="1646433" y="11509"/>
                    <a:pt x="1646433" y="25675"/>
                  </a:cubicBezTo>
                  <a:lnTo>
                    <a:pt x="1646433" y="200382"/>
                  </a:lnTo>
                  <a:cubicBezTo>
                    <a:pt x="1646433" y="214547"/>
                    <a:pt x="1636990" y="222810"/>
                    <a:pt x="1624005" y="222810"/>
                  </a:cubicBezTo>
                  <a:cubicBezTo>
                    <a:pt x="1618102" y="222810"/>
                    <a:pt x="1608659" y="218088"/>
                    <a:pt x="1605118" y="212186"/>
                  </a:cubicBezTo>
                  <a:lnTo>
                    <a:pt x="1508321" y="85878"/>
                  </a:lnTo>
                  <a:lnTo>
                    <a:pt x="1508321" y="85878"/>
                  </a:lnTo>
                  <a:lnTo>
                    <a:pt x="1508321" y="199201"/>
                  </a:lnTo>
                  <a:cubicBezTo>
                    <a:pt x="1508321" y="213367"/>
                    <a:pt x="1498877" y="222810"/>
                    <a:pt x="1485892" y="222810"/>
                  </a:cubicBezTo>
                  <a:cubicBezTo>
                    <a:pt x="1472907" y="222810"/>
                    <a:pt x="1462283" y="213367"/>
                    <a:pt x="1462283" y="199201"/>
                  </a:cubicBezTo>
                  <a:lnTo>
                    <a:pt x="1462283" y="26855"/>
                  </a:lnTo>
                  <a:close/>
                  <a:moveTo>
                    <a:pt x="1327712" y="136637"/>
                  </a:moveTo>
                  <a:lnTo>
                    <a:pt x="1384373" y="136637"/>
                  </a:lnTo>
                  <a:lnTo>
                    <a:pt x="1356042" y="48103"/>
                  </a:lnTo>
                  <a:lnTo>
                    <a:pt x="1356042" y="48103"/>
                  </a:lnTo>
                  <a:lnTo>
                    <a:pt x="1327712" y="136637"/>
                  </a:lnTo>
                  <a:close/>
                  <a:moveTo>
                    <a:pt x="1324170" y="26855"/>
                  </a:moveTo>
                  <a:cubicBezTo>
                    <a:pt x="1328892" y="12690"/>
                    <a:pt x="1340697" y="885"/>
                    <a:pt x="1356042" y="885"/>
                  </a:cubicBezTo>
                  <a:cubicBezTo>
                    <a:pt x="1372569" y="885"/>
                    <a:pt x="1383193" y="11509"/>
                    <a:pt x="1389095" y="26855"/>
                  </a:cubicBezTo>
                  <a:lnTo>
                    <a:pt x="1448118" y="190938"/>
                  </a:lnTo>
                  <a:cubicBezTo>
                    <a:pt x="1449298" y="195660"/>
                    <a:pt x="1450479" y="200382"/>
                    <a:pt x="1450479" y="202742"/>
                  </a:cubicBezTo>
                  <a:cubicBezTo>
                    <a:pt x="1450479" y="214547"/>
                    <a:pt x="1441035" y="222810"/>
                    <a:pt x="1429230" y="222810"/>
                  </a:cubicBezTo>
                  <a:cubicBezTo>
                    <a:pt x="1416245" y="222810"/>
                    <a:pt x="1410343" y="215727"/>
                    <a:pt x="1407982" y="206284"/>
                  </a:cubicBezTo>
                  <a:lnTo>
                    <a:pt x="1398539" y="177953"/>
                  </a:lnTo>
                  <a:lnTo>
                    <a:pt x="1314727" y="177953"/>
                  </a:lnTo>
                  <a:lnTo>
                    <a:pt x="1305283" y="206284"/>
                  </a:lnTo>
                  <a:cubicBezTo>
                    <a:pt x="1301742" y="215727"/>
                    <a:pt x="1295840" y="222810"/>
                    <a:pt x="1282855" y="222810"/>
                  </a:cubicBezTo>
                  <a:cubicBezTo>
                    <a:pt x="1271050" y="222810"/>
                    <a:pt x="1260426" y="213367"/>
                    <a:pt x="1260426" y="201562"/>
                  </a:cubicBezTo>
                  <a:cubicBezTo>
                    <a:pt x="1260426" y="196840"/>
                    <a:pt x="1262787" y="192118"/>
                    <a:pt x="1262787" y="190938"/>
                  </a:cubicBezTo>
                  <a:lnTo>
                    <a:pt x="1324170" y="26855"/>
                  </a:lnTo>
                  <a:close/>
                  <a:moveTo>
                    <a:pt x="1201403" y="26855"/>
                  </a:moveTo>
                  <a:cubicBezTo>
                    <a:pt x="1201403" y="11509"/>
                    <a:pt x="1210847" y="3246"/>
                    <a:pt x="1223832" y="3246"/>
                  </a:cubicBezTo>
                  <a:cubicBezTo>
                    <a:pt x="1236817" y="3246"/>
                    <a:pt x="1246261" y="11509"/>
                    <a:pt x="1246261" y="26855"/>
                  </a:cubicBezTo>
                  <a:lnTo>
                    <a:pt x="1246261" y="199201"/>
                  </a:lnTo>
                  <a:cubicBezTo>
                    <a:pt x="1246261" y="213367"/>
                    <a:pt x="1236817" y="222810"/>
                    <a:pt x="1223832" y="222810"/>
                  </a:cubicBezTo>
                  <a:cubicBezTo>
                    <a:pt x="1210847" y="222810"/>
                    <a:pt x="1201403" y="213367"/>
                    <a:pt x="1201403" y="199201"/>
                  </a:cubicBezTo>
                  <a:lnTo>
                    <a:pt x="1201403" y="26855"/>
                  </a:lnTo>
                  <a:close/>
                  <a:moveTo>
                    <a:pt x="1078637" y="100043"/>
                  </a:moveTo>
                  <a:lnTo>
                    <a:pt x="1109328" y="100043"/>
                  </a:lnTo>
                  <a:cubicBezTo>
                    <a:pt x="1125855" y="100043"/>
                    <a:pt x="1137659" y="90600"/>
                    <a:pt x="1137659" y="72893"/>
                  </a:cubicBezTo>
                  <a:cubicBezTo>
                    <a:pt x="1137659" y="56367"/>
                    <a:pt x="1125855" y="46923"/>
                    <a:pt x="1109328" y="46923"/>
                  </a:cubicBezTo>
                  <a:lnTo>
                    <a:pt x="1078637" y="46923"/>
                  </a:lnTo>
                  <a:lnTo>
                    <a:pt x="1078637" y="100043"/>
                  </a:lnTo>
                  <a:close/>
                  <a:moveTo>
                    <a:pt x="1032599" y="28036"/>
                  </a:moveTo>
                  <a:cubicBezTo>
                    <a:pt x="1032599" y="13870"/>
                    <a:pt x="1040862" y="4427"/>
                    <a:pt x="1056208" y="4427"/>
                  </a:cubicBezTo>
                  <a:lnTo>
                    <a:pt x="1109328" y="4427"/>
                  </a:lnTo>
                  <a:cubicBezTo>
                    <a:pt x="1156546" y="4427"/>
                    <a:pt x="1184877" y="25675"/>
                    <a:pt x="1184877" y="72893"/>
                  </a:cubicBezTo>
                  <a:cubicBezTo>
                    <a:pt x="1184877" y="107126"/>
                    <a:pt x="1160088" y="126013"/>
                    <a:pt x="1128216" y="130735"/>
                  </a:cubicBezTo>
                  <a:lnTo>
                    <a:pt x="1180155" y="186216"/>
                  </a:lnTo>
                  <a:cubicBezTo>
                    <a:pt x="1184877" y="189758"/>
                    <a:pt x="1186058" y="194479"/>
                    <a:pt x="1186058" y="199201"/>
                  </a:cubicBezTo>
                  <a:cubicBezTo>
                    <a:pt x="1186058" y="211006"/>
                    <a:pt x="1176614" y="222810"/>
                    <a:pt x="1163629" y="222810"/>
                  </a:cubicBezTo>
                  <a:cubicBezTo>
                    <a:pt x="1157727" y="222810"/>
                    <a:pt x="1150644" y="220449"/>
                    <a:pt x="1145922" y="214547"/>
                  </a:cubicBezTo>
                  <a:lnTo>
                    <a:pt x="1078637" y="133096"/>
                  </a:lnTo>
                  <a:lnTo>
                    <a:pt x="1078637" y="133096"/>
                  </a:lnTo>
                  <a:lnTo>
                    <a:pt x="1078637" y="199201"/>
                  </a:lnTo>
                  <a:cubicBezTo>
                    <a:pt x="1078637" y="213367"/>
                    <a:pt x="1068013" y="222810"/>
                    <a:pt x="1055028" y="222810"/>
                  </a:cubicBezTo>
                  <a:cubicBezTo>
                    <a:pt x="1042043" y="222810"/>
                    <a:pt x="1032599" y="213367"/>
                    <a:pt x="1032599" y="199201"/>
                  </a:cubicBezTo>
                  <a:lnTo>
                    <a:pt x="1032599" y="28036"/>
                  </a:lnTo>
                  <a:close/>
                  <a:moveTo>
                    <a:pt x="895667" y="136637"/>
                  </a:moveTo>
                  <a:lnTo>
                    <a:pt x="952328" y="136637"/>
                  </a:lnTo>
                  <a:lnTo>
                    <a:pt x="925178" y="48103"/>
                  </a:lnTo>
                  <a:lnTo>
                    <a:pt x="923998" y="48103"/>
                  </a:lnTo>
                  <a:lnTo>
                    <a:pt x="895667" y="136637"/>
                  </a:lnTo>
                  <a:close/>
                  <a:moveTo>
                    <a:pt x="892125" y="26855"/>
                  </a:moveTo>
                  <a:cubicBezTo>
                    <a:pt x="896847" y="12690"/>
                    <a:pt x="908652" y="885"/>
                    <a:pt x="923998" y="885"/>
                  </a:cubicBezTo>
                  <a:cubicBezTo>
                    <a:pt x="940524" y="885"/>
                    <a:pt x="951148" y="11509"/>
                    <a:pt x="957050" y="26855"/>
                  </a:cubicBezTo>
                  <a:lnTo>
                    <a:pt x="1016073" y="190938"/>
                  </a:lnTo>
                  <a:cubicBezTo>
                    <a:pt x="1018434" y="195660"/>
                    <a:pt x="1018434" y="200382"/>
                    <a:pt x="1018434" y="202742"/>
                  </a:cubicBezTo>
                  <a:cubicBezTo>
                    <a:pt x="1018434" y="214547"/>
                    <a:pt x="1008990" y="222810"/>
                    <a:pt x="997186" y="222810"/>
                  </a:cubicBezTo>
                  <a:cubicBezTo>
                    <a:pt x="985381" y="222810"/>
                    <a:pt x="978298" y="215727"/>
                    <a:pt x="975937" y="206284"/>
                  </a:cubicBezTo>
                  <a:lnTo>
                    <a:pt x="966494" y="177953"/>
                  </a:lnTo>
                  <a:lnTo>
                    <a:pt x="882682" y="177953"/>
                  </a:lnTo>
                  <a:lnTo>
                    <a:pt x="873238" y="206284"/>
                  </a:lnTo>
                  <a:cubicBezTo>
                    <a:pt x="869697" y="215727"/>
                    <a:pt x="863795" y="222810"/>
                    <a:pt x="850810" y="222810"/>
                  </a:cubicBezTo>
                  <a:cubicBezTo>
                    <a:pt x="839005" y="222810"/>
                    <a:pt x="828381" y="213367"/>
                    <a:pt x="828381" y="201562"/>
                  </a:cubicBezTo>
                  <a:cubicBezTo>
                    <a:pt x="828381" y="196840"/>
                    <a:pt x="830742" y="192118"/>
                    <a:pt x="830742" y="190938"/>
                  </a:cubicBezTo>
                  <a:lnTo>
                    <a:pt x="892125" y="26855"/>
                  </a:lnTo>
                  <a:close/>
                  <a:moveTo>
                    <a:pt x="796509" y="92961"/>
                  </a:moveTo>
                  <a:cubicBezTo>
                    <a:pt x="815396" y="92961"/>
                    <a:pt x="823659" y="102404"/>
                    <a:pt x="823659" y="121291"/>
                  </a:cubicBezTo>
                  <a:cubicBezTo>
                    <a:pt x="823659" y="180314"/>
                    <a:pt x="784704" y="223991"/>
                    <a:pt x="724501" y="223991"/>
                  </a:cubicBezTo>
                  <a:cubicBezTo>
                    <a:pt x="663118" y="223991"/>
                    <a:pt x="620622" y="175592"/>
                    <a:pt x="620622" y="113028"/>
                  </a:cubicBezTo>
                  <a:cubicBezTo>
                    <a:pt x="620622" y="49284"/>
                    <a:pt x="663118" y="885"/>
                    <a:pt x="724501" y="885"/>
                  </a:cubicBezTo>
                  <a:cubicBezTo>
                    <a:pt x="770539" y="885"/>
                    <a:pt x="807133" y="23314"/>
                    <a:pt x="807133" y="44562"/>
                  </a:cubicBezTo>
                  <a:cubicBezTo>
                    <a:pt x="807133" y="57547"/>
                    <a:pt x="800050" y="64630"/>
                    <a:pt x="789426" y="64630"/>
                  </a:cubicBezTo>
                  <a:cubicBezTo>
                    <a:pt x="768178" y="64630"/>
                    <a:pt x="764637" y="43382"/>
                    <a:pt x="724501" y="43382"/>
                  </a:cubicBezTo>
                  <a:cubicBezTo>
                    <a:pt x="686727" y="43382"/>
                    <a:pt x="667840" y="76434"/>
                    <a:pt x="667840" y="113028"/>
                  </a:cubicBezTo>
                  <a:cubicBezTo>
                    <a:pt x="667840" y="149622"/>
                    <a:pt x="685547" y="182675"/>
                    <a:pt x="724501" y="182675"/>
                  </a:cubicBezTo>
                  <a:cubicBezTo>
                    <a:pt x="748110" y="182675"/>
                    <a:pt x="776441" y="168509"/>
                    <a:pt x="776441" y="134276"/>
                  </a:cubicBezTo>
                  <a:lnTo>
                    <a:pt x="744569" y="134276"/>
                  </a:lnTo>
                  <a:cubicBezTo>
                    <a:pt x="732765" y="134276"/>
                    <a:pt x="723321" y="126013"/>
                    <a:pt x="723321" y="113028"/>
                  </a:cubicBezTo>
                  <a:cubicBezTo>
                    <a:pt x="723321" y="101224"/>
                    <a:pt x="733945" y="92961"/>
                    <a:pt x="744569" y="92961"/>
                  </a:cubicBezTo>
                  <a:lnTo>
                    <a:pt x="796509" y="92961"/>
                  </a:lnTo>
                  <a:close/>
                  <a:moveTo>
                    <a:pt x="419945" y="26855"/>
                  </a:moveTo>
                  <a:cubicBezTo>
                    <a:pt x="419945" y="11509"/>
                    <a:pt x="429389" y="3246"/>
                    <a:pt x="442374" y="3246"/>
                  </a:cubicBezTo>
                  <a:cubicBezTo>
                    <a:pt x="448276" y="3246"/>
                    <a:pt x="457720" y="7968"/>
                    <a:pt x="461261" y="12690"/>
                  </a:cubicBezTo>
                  <a:lnTo>
                    <a:pt x="556878" y="141359"/>
                  </a:lnTo>
                  <a:lnTo>
                    <a:pt x="558058" y="141359"/>
                  </a:lnTo>
                  <a:lnTo>
                    <a:pt x="558058" y="26855"/>
                  </a:lnTo>
                  <a:cubicBezTo>
                    <a:pt x="558058" y="11509"/>
                    <a:pt x="567502" y="3246"/>
                    <a:pt x="580487" y="3246"/>
                  </a:cubicBezTo>
                  <a:cubicBezTo>
                    <a:pt x="593471" y="3246"/>
                    <a:pt x="602915" y="11509"/>
                    <a:pt x="602915" y="26855"/>
                  </a:cubicBezTo>
                  <a:lnTo>
                    <a:pt x="602915" y="199201"/>
                  </a:lnTo>
                  <a:cubicBezTo>
                    <a:pt x="602915" y="213367"/>
                    <a:pt x="593471" y="222810"/>
                    <a:pt x="580487" y="222810"/>
                  </a:cubicBezTo>
                  <a:cubicBezTo>
                    <a:pt x="574584" y="222810"/>
                    <a:pt x="566321" y="218088"/>
                    <a:pt x="561599" y="212186"/>
                  </a:cubicBezTo>
                  <a:lnTo>
                    <a:pt x="465983" y="85878"/>
                  </a:lnTo>
                  <a:lnTo>
                    <a:pt x="464802" y="85878"/>
                  </a:lnTo>
                  <a:lnTo>
                    <a:pt x="464802" y="199201"/>
                  </a:lnTo>
                  <a:cubicBezTo>
                    <a:pt x="464802" y="213367"/>
                    <a:pt x="455359" y="222810"/>
                    <a:pt x="442374" y="222810"/>
                  </a:cubicBezTo>
                  <a:cubicBezTo>
                    <a:pt x="429389" y="222810"/>
                    <a:pt x="419945" y="213367"/>
                    <a:pt x="419945" y="199201"/>
                  </a:cubicBezTo>
                  <a:lnTo>
                    <a:pt x="419945" y="26855"/>
                  </a:lnTo>
                  <a:close/>
                  <a:moveTo>
                    <a:pt x="212186" y="26855"/>
                  </a:moveTo>
                  <a:cubicBezTo>
                    <a:pt x="212186" y="11509"/>
                    <a:pt x="221630" y="3246"/>
                    <a:pt x="234615" y="3246"/>
                  </a:cubicBezTo>
                  <a:cubicBezTo>
                    <a:pt x="247599" y="3246"/>
                    <a:pt x="257043" y="11509"/>
                    <a:pt x="257043" y="26855"/>
                  </a:cubicBezTo>
                  <a:lnTo>
                    <a:pt x="257043" y="131915"/>
                  </a:lnTo>
                  <a:cubicBezTo>
                    <a:pt x="257043" y="160246"/>
                    <a:pt x="274750" y="182675"/>
                    <a:pt x="304261" y="182675"/>
                  </a:cubicBezTo>
                  <a:cubicBezTo>
                    <a:pt x="331411" y="182675"/>
                    <a:pt x="350299" y="159066"/>
                    <a:pt x="350299" y="131915"/>
                  </a:cubicBezTo>
                  <a:lnTo>
                    <a:pt x="350299" y="26855"/>
                  </a:lnTo>
                  <a:cubicBezTo>
                    <a:pt x="350299" y="11509"/>
                    <a:pt x="359742" y="3246"/>
                    <a:pt x="372727" y="3246"/>
                  </a:cubicBezTo>
                  <a:cubicBezTo>
                    <a:pt x="385712" y="3246"/>
                    <a:pt x="396336" y="11509"/>
                    <a:pt x="396336" y="26855"/>
                  </a:cubicBezTo>
                  <a:lnTo>
                    <a:pt x="396336" y="134276"/>
                  </a:lnTo>
                  <a:cubicBezTo>
                    <a:pt x="396336" y="186216"/>
                    <a:pt x="353840" y="223991"/>
                    <a:pt x="304261" y="223991"/>
                  </a:cubicBezTo>
                  <a:cubicBezTo>
                    <a:pt x="253502" y="223991"/>
                    <a:pt x="212186" y="186216"/>
                    <a:pt x="212186" y="134276"/>
                  </a:cubicBezTo>
                  <a:lnTo>
                    <a:pt x="212186" y="26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0147891F-3373-45DD-9C9C-68886D7D0387}"/>
                </a:ext>
              </a:extLst>
            </p:cNvPr>
            <p:cNvSpPr/>
            <p:nvPr/>
          </p:nvSpPr>
          <p:spPr>
            <a:xfrm>
              <a:off x="1419690" y="4215620"/>
              <a:ext cx="1178090" cy="224286"/>
            </a:xfrm>
            <a:custGeom>
              <a:avLst/>
              <a:gdLst>
                <a:gd name="connsiteX0" fmla="*/ 104765 w 1178089"/>
                <a:gd name="connsiteY0" fmla="*/ 885 h 224285"/>
                <a:gd name="connsiteX1" fmla="*/ 169690 w 1178089"/>
                <a:gd name="connsiteY1" fmla="*/ 35118 h 224285"/>
                <a:gd name="connsiteX2" fmla="*/ 150803 w 1178089"/>
                <a:gd name="connsiteY2" fmla="*/ 55186 h 224285"/>
                <a:gd name="connsiteX3" fmla="*/ 104765 w 1178089"/>
                <a:gd name="connsiteY3" fmla="*/ 44562 h 224285"/>
                <a:gd name="connsiteX4" fmla="*/ 48103 w 1178089"/>
                <a:gd name="connsiteY4" fmla="*/ 113028 h 224285"/>
                <a:gd name="connsiteX5" fmla="*/ 104765 w 1178089"/>
                <a:gd name="connsiteY5" fmla="*/ 180314 h 224285"/>
                <a:gd name="connsiteX6" fmla="*/ 153163 w 1178089"/>
                <a:gd name="connsiteY6" fmla="*/ 167329 h 224285"/>
                <a:gd name="connsiteX7" fmla="*/ 173231 w 1178089"/>
                <a:gd name="connsiteY7" fmla="*/ 187397 h 224285"/>
                <a:gd name="connsiteX8" fmla="*/ 104765 w 1178089"/>
                <a:gd name="connsiteY8" fmla="*/ 223991 h 224285"/>
                <a:gd name="connsiteX9" fmla="*/ 885 w 1178089"/>
                <a:gd name="connsiteY9" fmla="*/ 111848 h 224285"/>
                <a:gd name="connsiteX10" fmla="*/ 104765 w 1178089"/>
                <a:gd name="connsiteY10" fmla="*/ 885 h 224285"/>
                <a:gd name="connsiteX11" fmla="*/ 1056208 w 1178089"/>
                <a:gd name="connsiteY11" fmla="*/ 25675 h 224285"/>
                <a:gd name="connsiteX12" fmla="*/ 1079817 w 1178089"/>
                <a:gd name="connsiteY12" fmla="*/ 2066 h 224285"/>
                <a:gd name="connsiteX13" fmla="*/ 1102246 w 1178089"/>
                <a:gd name="connsiteY13" fmla="*/ 25675 h 224285"/>
                <a:gd name="connsiteX14" fmla="*/ 1102246 w 1178089"/>
                <a:gd name="connsiteY14" fmla="*/ 177953 h 224285"/>
                <a:gd name="connsiteX15" fmla="*/ 1155366 w 1178089"/>
                <a:gd name="connsiteY15" fmla="*/ 177953 h 224285"/>
                <a:gd name="connsiteX16" fmla="*/ 1177794 w 1178089"/>
                <a:gd name="connsiteY16" fmla="*/ 200382 h 224285"/>
                <a:gd name="connsiteX17" fmla="*/ 1155366 w 1178089"/>
                <a:gd name="connsiteY17" fmla="*/ 220449 h 224285"/>
                <a:gd name="connsiteX18" fmla="*/ 1079817 w 1178089"/>
                <a:gd name="connsiteY18" fmla="*/ 220449 h 224285"/>
                <a:gd name="connsiteX19" fmla="*/ 1056208 w 1178089"/>
                <a:gd name="connsiteY19" fmla="*/ 195660 h 224285"/>
                <a:gd name="connsiteX20" fmla="*/ 1056208 w 1178089"/>
                <a:gd name="connsiteY20" fmla="*/ 25675 h 224285"/>
                <a:gd name="connsiteX21" fmla="*/ 919276 w 1178089"/>
                <a:gd name="connsiteY21" fmla="*/ 135457 h 224285"/>
                <a:gd name="connsiteX22" fmla="*/ 977118 w 1178089"/>
                <a:gd name="connsiteY22" fmla="*/ 135457 h 224285"/>
                <a:gd name="connsiteX23" fmla="*/ 948787 w 1178089"/>
                <a:gd name="connsiteY23" fmla="*/ 48103 h 224285"/>
                <a:gd name="connsiteX24" fmla="*/ 947607 w 1178089"/>
                <a:gd name="connsiteY24" fmla="*/ 48103 h 224285"/>
                <a:gd name="connsiteX25" fmla="*/ 919276 w 1178089"/>
                <a:gd name="connsiteY25" fmla="*/ 135457 h 224285"/>
                <a:gd name="connsiteX26" fmla="*/ 915734 w 1178089"/>
                <a:gd name="connsiteY26" fmla="*/ 25675 h 224285"/>
                <a:gd name="connsiteX27" fmla="*/ 947607 w 1178089"/>
                <a:gd name="connsiteY27" fmla="*/ 885 h 224285"/>
                <a:gd name="connsiteX28" fmla="*/ 980659 w 1178089"/>
                <a:gd name="connsiteY28" fmla="*/ 25675 h 224285"/>
                <a:gd name="connsiteX29" fmla="*/ 1039682 w 1178089"/>
                <a:gd name="connsiteY29" fmla="*/ 190938 h 224285"/>
                <a:gd name="connsiteX30" fmla="*/ 1042043 w 1178089"/>
                <a:gd name="connsiteY30" fmla="*/ 201562 h 224285"/>
                <a:gd name="connsiteX31" fmla="*/ 1021975 w 1178089"/>
                <a:gd name="connsiteY31" fmla="*/ 221630 h 224285"/>
                <a:gd name="connsiteX32" fmla="*/ 999546 w 1178089"/>
                <a:gd name="connsiteY32" fmla="*/ 206284 h 224285"/>
                <a:gd name="connsiteX33" fmla="*/ 990103 w 1178089"/>
                <a:gd name="connsiteY33" fmla="*/ 177953 h 224285"/>
                <a:gd name="connsiteX34" fmla="*/ 906291 w 1178089"/>
                <a:gd name="connsiteY34" fmla="*/ 177953 h 224285"/>
                <a:gd name="connsiteX35" fmla="*/ 896847 w 1178089"/>
                <a:gd name="connsiteY35" fmla="*/ 206284 h 224285"/>
                <a:gd name="connsiteX36" fmla="*/ 875599 w 1178089"/>
                <a:gd name="connsiteY36" fmla="*/ 221630 h 224285"/>
                <a:gd name="connsiteX37" fmla="*/ 853171 w 1178089"/>
                <a:gd name="connsiteY37" fmla="*/ 200382 h 224285"/>
                <a:gd name="connsiteX38" fmla="*/ 854351 w 1178089"/>
                <a:gd name="connsiteY38" fmla="*/ 190938 h 224285"/>
                <a:gd name="connsiteX39" fmla="*/ 915734 w 1178089"/>
                <a:gd name="connsiteY39" fmla="*/ 25675 h 224285"/>
                <a:gd name="connsiteX40" fmla="*/ 732765 w 1178089"/>
                <a:gd name="connsiteY40" fmla="*/ 100043 h 224285"/>
                <a:gd name="connsiteX41" fmla="*/ 763456 w 1178089"/>
                <a:gd name="connsiteY41" fmla="*/ 100043 h 224285"/>
                <a:gd name="connsiteX42" fmla="*/ 791787 w 1178089"/>
                <a:gd name="connsiteY42" fmla="*/ 72893 h 224285"/>
                <a:gd name="connsiteX43" fmla="*/ 763456 w 1178089"/>
                <a:gd name="connsiteY43" fmla="*/ 45742 h 224285"/>
                <a:gd name="connsiteX44" fmla="*/ 732765 w 1178089"/>
                <a:gd name="connsiteY44" fmla="*/ 45742 h 224285"/>
                <a:gd name="connsiteX45" fmla="*/ 732765 w 1178089"/>
                <a:gd name="connsiteY45" fmla="*/ 100043 h 224285"/>
                <a:gd name="connsiteX46" fmla="*/ 686727 w 1178089"/>
                <a:gd name="connsiteY46" fmla="*/ 28036 h 224285"/>
                <a:gd name="connsiteX47" fmla="*/ 710336 w 1178089"/>
                <a:gd name="connsiteY47" fmla="*/ 4427 h 224285"/>
                <a:gd name="connsiteX48" fmla="*/ 763456 w 1178089"/>
                <a:gd name="connsiteY48" fmla="*/ 4427 h 224285"/>
                <a:gd name="connsiteX49" fmla="*/ 839005 w 1178089"/>
                <a:gd name="connsiteY49" fmla="*/ 72893 h 224285"/>
                <a:gd name="connsiteX50" fmla="*/ 783524 w 1178089"/>
                <a:gd name="connsiteY50" fmla="*/ 129555 h 224285"/>
                <a:gd name="connsiteX51" fmla="*/ 834283 w 1178089"/>
                <a:gd name="connsiteY51" fmla="*/ 185036 h 224285"/>
                <a:gd name="connsiteX52" fmla="*/ 840186 w 1178089"/>
                <a:gd name="connsiteY52" fmla="*/ 198021 h 224285"/>
                <a:gd name="connsiteX53" fmla="*/ 817757 w 1178089"/>
                <a:gd name="connsiteY53" fmla="*/ 221630 h 224285"/>
                <a:gd name="connsiteX54" fmla="*/ 800050 w 1178089"/>
                <a:gd name="connsiteY54" fmla="*/ 214547 h 224285"/>
                <a:gd name="connsiteX55" fmla="*/ 732765 w 1178089"/>
                <a:gd name="connsiteY55" fmla="*/ 133096 h 224285"/>
                <a:gd name="connsiteX56" fmla="*/ 732765 w 1178089"/>
                <a:gd name="connsiteY56" fmla="*/ 133096 h 224285"/>
                <a:gd name="connsiteX57" fmla="*/ 732765 w 1178089"/>
                <a:gd name="connsiteY57" fmla="*/ 198021 h 224285"/>
                <a:gd name="connsiteX58" fmla="*/ 709156 w 1178089"/>
                <a:gd name="connsiteY58" fmla="*/ 221630 h 224285"/>
                <a:gd name="connsiteX59" fmla="*/ 686727 w 1178089"/>
                <a:gd name="connsiteY59" fmla="*/ 198021 h 224285"/>
                <a:gd name="connsiteX60" fmla="*/ 686727 w 1178089"/>
                <a:gd name="connsiteY60" fmla="*/ 28036 h 224285"/>
                <a:gd name="connsiteX61" fmla="*/ 578126 w 1178089"/>
                <a:gd name="connsiteY61" fmla="*/ 45742 h 224285"/>
                <a:gd name="connsiteX62" fmla="*/ 545073 w 1178089"/>
                <a:gd name="connsiteY62" fmla="*/ 45742 h 224285"/>
                <a:gd name="connsiteX63" fmla="*/ 523825 w 1178089"/>
                <a:gd name="connsiteY63" fmla="*/ 25675 h 224285"/>
                <a:gd name="connsiteX64" fmla="*/ 545073 w 1178089"/>
                <a:gd name="connsiteY64" fmla="*/ 4427 h 224285"/>
                <a:gd name="connsiteX65" fmla="*/ 656035 w 1178089"/>
                <a:gd name="connsiteY65" fmla="*/ 4427 h 224285"/>
                <a:gd name="connsiteX66" fmla="*/ 677283 w 1178089"/>
                <a:gd name="connsiteY66" fmla="*/ 25675 h 224285"/>
                <a:gd name="connsiteX67" fmla="*/ 656035 w 1178089"/>
                <a:gd name="connsiteY67" fmla="*/ 45742 h 224285"/>
                <a:gd name="connsiteX68" fmla="*/ 622983 w 1178089"/>
                <a:gd name="connsiteY68" fmla="*/ 45742 h 224285"/>
                <a:gd name="connsiteX69" fmla="*/ 622983 w 1178089"/>
                <a:gd name="connsiteY69" fmla="*/ 198021 h 224285"/>
                <a:gd name="connsiteX70" fmla="*/ 600554 w 1178089"/>
                <a:gd name="connsiteY70" fmla="*/ 221630 h 224285"/>
                <a:gd name="connsiteX71" fmla="*/ 578126 w 1178089"/>
                <a:gd name="connsiteY71" fmla="*/ 198021 h 224285"/>
                <a:gd name="connsiteX72" fmla="*/ 578126 w 1178089"/>
                <a:gd name="connsiteY72" fmla="*/ 45742 h 224285"/>
                <a:gd name="connsiteX73" fmla="*/ 332592 w 1178089"/>
                <a:gd name="connsiteY73" fmla="*/ 25675 h 224285"/>
                <a:gd name="connsiteX74" fmla="*/ 355020 w 1178089"/>
                <a:gd name="connsiteY74" fmla="*/ 2066 h 224285"/>
                <a:gd name="connsiteX75" fmla="*/ 373908 w 1178089"/>
                <a:gd name="connsiteY75" fmla="*/ 12690 h 224285"/>
                <a:gd name="connsiteX76" fmla="*/ 469524 w 1178089"/>
                <a:gd name="connsiteY76" fmla="*/ 140179 h 224285"/>
                <a:gd name="connsiteX77" fmla="*/ 470705 w 1178089"/>
                <a:gd name="connsiteY77" fmla="*/ 140179 h 224285"/>
                <a:gd name="connsiteX78" fmla="*/ 470705 w 1178089"/>
                <a:gd name="connsiteY78" fmla="*/ 25675 h 224285"/>
                <a:gd name="connsiteX79" fmla="*/ 493133 w 1178089"/>
                <a:gd name="connsiteY79" fmla="*/ 2066 h 224285"/>
                <a:gd name="connsiteX80" fmla="*/ 515562 w 1178089"/>
                <a:gd name="connsiteY80" fmla="*/ 25675 h 224285"/>
                <a:gd name="connsiteX81" fmla="*/ 515562 w 1178089"/>
                <a:gd name="connsiteY81" fmla="*/ 198021 h 224285"/>
                <a:gd name="connsiteX82" fmla="*/ 493133 w 1178089"/>
                <a:gd name="connsiteY82" fmla="*/ 221630 h 224285"/>
                <a:gd name="connsiteX83" fmla="*/ 474246 w 1178089"/>
                <a:gd name="connsiteY83" fmla="*/ 212186 h 224285"/>
                <a:gd name="connsiteX84" fmla="*/ 378629 w 1178089"/>
                <a:gd name="connsiteY84" fmla="*/ 85878 h 224285"/>
                <a:gd name="connsiteX85" fmla="*/ 377449 w 1178089"/>
                <a:gd name="connsiteY85" fmla="*/ 85878 h 224285"/>
                <a:gd name="connsiteX86" fmla="*/ 377449 w 1178089"/>
                <a:gd name="connsiteY86" fmla="*/ 198021 h 224285"/>
                <a:gd name="connsiteX87" fmla="*/ 355020 w 1178089"/>
                <a:gd name="connsiteY87" fmla="*/ 221630 h 224285"/>
                <a:gd name="connsiteX88" fmla="*/ 332592 w 1178089"/>
                <a:gd name="connsiteY88" fmla="*/ 198021 h 224285"/>
                <a:gd name="connsiteX89" fmla="*/ 332592 w 1178089"/>
                <a:gd name="connsiteY89" fmla="*/ 25675 h 224285"/>
                <a:gd name="connsiteX90" fmla="*/ 194479 w 1178089"/>
                <a:gd name="connsiteY90" fmla="*/ 30397 h 224285"/>
                <a:gd name="connsiteX91" fmla="*/ 218088 w 1178089"/>
                <a:gd name="connsiteY91" fmla="*/ 4427 h 224285"/>
                <a:gd name="connsiteX92" fmla="*/ 292457 w 1178089"/>
                <a:gd name="connsiteY92" fmla="*/ 4427 h 224285"/>
                <a:gd name="connsiteX93" fmla="*/ 313705 w 1178089"/>
                <a:gd name="connsiteY93" fmla="*/ 25675 h 224285"/>
                <a:gd name="connsiteX94" fmla="*/ 292457 w 1178089"/>
                <a:gd name="connsiteY94" fmla="*/ 45742 h 224285"/>
                <a:gd name="connsiteX95" fmla="*/ 239336 w 1178089"/>
                <a:gd name="connsiteY95" fmla="*/ 45742 h 224285"/>
                <a:gd name="connsiteX96" fmla="*/ 239336 w 1178089"/>
                <a:gd name="connsiteY96" fmla="*/ 90600 h 224285"/>
                <a:gd name="connsiteX97" fmla="*/ 288915 w 1178089"/>
                <a:gd name="connsiteY97" fmla="*/ 90600 h 224285"/>
                <a:gd name="connsiteX98" fmla="*/ 311344 w 1178089"/>
                <a:gd name="connsiteY98" fmla="*/ 111848 h 224285"/>
                <a:gd name="connsiteX99" fmla="*/ 288915 w 1178089"/>
                <a:gd name="connsiteY99" fmla="*/ 131915 h 224285"/>
                <a:gd name="connsiteX100" fmla="*/ 239336 w 1178089"/>
                <a:gd name="connsiteY100" fmla="*/ 131915 h 224285"/>
                <a:gd name="connsiteX101" fmla="*/ 239336 w 1178089"/>
                <a:gd name="connsiteY101" fmla="*/ 177953 h 224285"/>
                <a:gd name="connsiteX102" fmla="*/ 294818 w 1178089"/>
                <a:gd name="connsiteY102" fmla="*/ 177953 h 224285"/>
                <a:gd name="connsiteX103" fmla="*/ 317246 w 1178089"/>
                <a:gd name="connsiteY103" fmla="*/ 199201 h 224285"/>
                <a:gd name="connsiteX104" fmla="*/ 294818 w 1178089"/>
                <a:gd name="connsiteY104" fmla="*/ 220449 h 224285"/>
                <a:gd name="connsiteX105" fmla="*/ 216908 w 1178089"/>
                <a:gd name="connsiteY105" fmla="*/ 220449 h 224285"/>
                <a:gd name="connsiteX106" fmla="*/ 194479 w 1178089"/>
                <a:gd name="connsiteY106" fmla="*/ 196840 h 224285"/>
                <a:gd name="connsiteX107" fmla="*/ 194479 w 1178089"/>
                <a:gd name="connsiteY107" fmla="*/ 30397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78089" h="224285">
                  <a:moveTo>
                    <a:pt x="104765" y="885"/>
                  </a:moveTo>
                  <a:cubicBezTo>
                    <a:pt x="127194" y="885"/>
                    <a:pt x="169690" y="7968"/>
                    <a:pt x="169690" y="35118"/>
                  </a:cubicBezTo>
                  <a:cubicBezTo>
                    <a:pt x="169690" y="45742"/>
                    <a:pt x="162607" y="55186"/>
                    <a:pt x="150803" y="55186"/>
                  </a:cubicBezTo>
                  <a:cubicBezTo>
                    <a:pt x="138998" y="55186"/>
                    <a:pt x="129554" y="44562"/>
                    <a:pt x="104765" y="44562"/>
                  </a:cubicBezTo>
                  <a:cubicBezTo>
                    <a:pt x="66991" y="44562"/>
                    <a:pt x="48103" y="76434"/>
                    <a:pt x="48103" y="113028"/>
                  </a:cubicBezTo>
                  <a:cubicBezTo>
                    <a:pt x="48103" y="149622"/>
                    <a:pt x="66991" y="180314"/>
                    <a:pt x="104765" y="180314"/>
                  </a:cubicBezTo>
                  <a:cubicBezTo>
                    <a:pt x="129554" y="180314"/>
                    <a:pt x="140178" y="167329"/>
                    <a:pt x="153163" y="167329"/>
                  </a:cubicBezTo>
                  <a:cubicBezTo>
                    <a:pt x="166148" y="167329"/>
                    <a:pt x="173231" y="181494"/>
                    <a:pt x="173231" y="187397"/>
                  </a:cubicBezTo>
                  <a:cubicBezTo>
                    <a:pt x="173231" y="216908"/>
                    <a:pt x="127194" y="223991"/>
                    <a:pt x="104765" y="223991"/>
                  </a:cubicBezTo>
                  <a:cubicBezTo>
                    <a:pt x="43382" y="223991"/>
                    <a:pt x="885" y="174412"/>
                    <a:pt x="885" y="111848"/>
                  </a:cubicBezTo>
                  <a:cubicBezTo>
                    <a:pt x="885" y="49284"/>
                    <a:pt x="42201" y="885"/>
                    <a:pt x="104765" y="885"/>
                  </a:cubicBezTo>
                  <a:close/>
                  <a:moveTo>
                    <a:pt x="1056208" y="25675"/>
                  </a:moveTo>
                  <a:cubicBezTo>
                    <a:pt x="1056208" y="11509"/>
                    <a:pt x="1066832" y="2066"/>
                    <a:pt x="1079817" y="2066"/>
                  </a:cubicBezTo>
                  <a:cubicBezTo>
                    <a:pt x="1092802" y="2066"/>
                    <a:pt x="1102246" y="11509"/>
                    <a:pt x="1102246" y="25675"/>
                  </a:cubicBezTo>
                  <a:lnTo>
                    <a:pt x="1102246" y="177953"/>
                  </a:lnTo>
                  <a:lnTo>
                    <a:pt x="1155366" y="177953"/>
                  </a:lnTo>
                  <a:cubicBezTo>
                    <a:pt x="1171892" y="177953"/>
                    <a:pt x="1177794" y="189758"/>
                    <a:pt x="1177794" y="200382"/>
                  </a:cubicBezTo>
                  <a:cubicBezTo>
                    <a:pt x="1176614" y="209825"/>
                    <a:pt x="1169531" y="220449"/>
                    <a:pt x="1155366" y="220449"/>
                  </a:cubicBezTo>
                  <a:lnTo>
                    <a:pt x="1079817" y="220449"/>
                  </a:lnTo>
                  <a:cubicBezTo>
                    <a:pt x="1065652" y="220449"/>
                    <a:pt x="1056208" y="209825"/>
                    <a:pt x="1056208" y="195660"/>
                  </a:cubicBezTo>
                  <a:lnTo>
                    <a:pt x="1056208" y="25675"/>
                  </a:lnTo>
                  <a:close/>
                  <a:moveTo>
                    <a:pt x="919276" y="135457"/>
                  </a:moveTo>
                  <a:lnTo>
                    <a:pt x="977118" y="135457"/>
                  </a:lnTo>
                  <a:lnTo>
                    <a:pt x="948787" y="48103"/>
                  </a:lnTo>
                  <a:lnTo>
                    <a:pt x="947607" y="48103"/>
                  </a:lnTo>
                  <a:lnTo>
                    <a:pt x="919276" y="135457"/>
                  </a:lnTo>
                  <a:close/>
                  <a:moveTo>
                    <a:pt x="915734" y="25675"/>
                  </a:moveTo>
                  <a:cubicBezTo>
                    <a:pt x="920456" y="11509"/>
                    <a:pt x="932261" y="885"/>
                    <a:pt x="947607" y="885"/>
                  </a:cubicBezTo>
                  <a:cubicBezTo>
                    <a:pt x="964133" y="885"/>
                    <a:pt x="975937" y="11509"/>
                    <a:pt x="980659" y="25675"/>
                  </a:cubicBezTo>
                  <a:lnTo>
                    <a:pt x="1039682" y="190938"/>
                  </a:lnTo>
                  <a:cubicBezTo>
                    <a:pt x="1042043" y="195660"/>
                    <a:pt x="1042043" y="199201"/>
                    <a:pt x="1042043" y="201562"/>
                  </a:cubicBezTo>
                  <a:cubicBezTo>
                    <a:pt x="1042043" y="213367"/>
                    <a:pt x="1032599" y="221630"/>
                    <a:pt x="1021975" y="221630"/>
                  </a:cubicBezTo>
                  <a:cubicBezTo>
                    <a:pt x="1008990" y="221630"/>
                    <a:pt x="1001907" y="215727"/>
                    <a:pt x="999546" y="206284"/>
                  </a:cubicBezTo>
                  <a:lnTo>
                    <a:pt x="990103" y="177953"/>
                  </a:lnTo>
                  <a:lnTo>
                    <a:pt x="906291" y="177953"/>
                  </a:lnTo>
                  <a:lnTo>
                    <a:pt x="896847" y="206284"/>
                  </a:lnTo>
                  <a:cubicBezTo>
                    <a:pt x="894486" y="215727"/>
                    <a:pt x="887404" y="221630"/>
                    <a:pt x="875599" y="221630"/>
                  </a:cubicBezTo>
                  <a:cubicBezTo>
                    <a:pt x="862614" y="221630"/>
                    <a:pt x="853171" y="213367"/>
                    <a:pt x="853171" y="200382"/>
                  </a:cubicBezTo>
                  <a:cubicBezTo>
                    <a:pt x="853171" y="195660"/>
                    <a:pt x="854351" y="192118"/>
                    <a:pt x="854351" y="190938"/>
                  </a:cubicBezTo>
                  <a:lnTo>
                    <a:pt x="915734" y="25675"/>
                  </a:lnTo>
                  <a:close/>
                  <a:moveTo>
                    <a:pt x="732765" y="100043"/>
                  </a:moveTo>
                  <a:lnTo>
                    <a:pt x="763456" y="100043"/>
                  </a:lnTo>
                  <a:cubicBezTo>
                    <a:pt x="779983" y="100043"/>
                    <a:pt x="791787" y="89419"/>
                    <a:pt x="791787" y="72893"/>
                  </a:cubicBezTo>
                  <a:cubicBezTo>
                    <a:pt x="791787" y="55186"/>
                    <a:pt x="779983" y="45742"/>
                    <a:pt x="763456" y="45742"/>
                  </a:cubicBezTo>
                  <a:lnTo>
                    <a:pt x="732765" y="45742"/>
                  </a:lnTo>
                  <a:lnTo>
                    <a:pt x="732765" y="100043"/>
                  </a:lnTo>
                  <a:close/>
                  <a:moveTo>
                    <a:pt x="686727" y="28036"/>
                  </a:moveTo>
                  <a:cubicBezTo>
                    <a:pt x="686727" y="13870"/>
                    <a:pt x="694990" y="4427"/>
                    <a:pt x="710336" y="4427"/>
                  </a:cubicBezTo>
                  <a:lnTo>
                    <a:pt x="763456" y="4427"/>
                  </a:lnTo>
                  <a:cubicBezTo>
                    <a:pt x="810674" y="4427"/>
                    <a:pt x="839005" y="25675"/>
                    <a:pt x="839005" y="72893"/>
                  </a:cubicBezTo>
                  <a:cubicBezTo>
                    <a:pt x="839005" y="105945"/>
                    <a:pt x="814216" y="124833"/>
                    <a:pt x="783524" y="129555"/>
                  </a:cubicBezTo>
                  <a:lnTo>
                    <a:pt x="834283" y="185036"/>
                  </a:lnTo>
                  <a:cubicBezTo>
                    <a:pt x="839005" y="189758"/>
                    <a:pt x="840186" y="194479"/>
                    <a:pt x="840186" y="198021"/>
                  </a:cubicBezTo>
                  <a:cubicBezTo>
                    <a:pt x="840186" y="209825"/>
                    <a:pt x="830742" y="221630"/>
                    <a:pt x="817757" y="221630"/>
                  </a:cubicBezTo>
                  <a:cubicBezTo>
                    <a:pt x="811855" y="221630"/>
                    <a:pt x="804772" y="219269"/>
                    <a:pt x="800050" y="214547"/>
                  </a:cubicBezTo>
                  <a:lnTo>
                    <a:pt x="732765" y="133096"/>
                  </a:lnTo>
                  <a:lnTo>
                    <a:pt x="732765" y="133096"/>
                  </a:lnTo>
                  <a:lnTo>
                    <a:pt x="732765" y="198021"/>
                  </a:lnTo>
                  <a:cubicBezTo>
                    <a:pt x="732765" y="213367"/>
                    <a:pt x="722141" y="221630"/>
                    <a:pt x="709156" y="221630"/>
                  </a:cubicBezTo>
                  <a:cubicBezTo>
                    <a:pt x="696171" y="221630"/>
                    <a:pt x="686727" y="213367"/>
                    <a:pt x="686727" y="198021"/>
                  </a:cubicBezTo>
                  <a:lnTo>
                    <a:pt x="686727" y="28036"/>
                  </a:lnTo>
                  <a:close/>
                  <a:moveTo>
                    <a:pt x="578126" y="45742"/>
                  </a:moveTo>
                  <a:lnTo>
                    <a:pt x="545073" y="45742"/>
                  </a:lnTo>
                  <a:cubicBezTo>
                    <a:pt x="530908" y="45742"/>
                    <a:pt x="523825" y="35118"/>
                    <a:pt x="523825" y="25675"/>
                  </a:cubicBezTo>
                  <a:cubicBezTo>
                    <a:pt x="523825" y="15051"/>
                    <a:pt x="532088" y="4427"/>
                    <a:pt x="545073" y="4427"/>
                  </a:cubicBezTo>
                  <a:lnTo>
                    <a:pt x="656035" y="4427"/>
                  </a:lnTo>
                  <a:cubicBezTo>
                    <a:pt x="669020" y="4427"/>
                    <a:pt x="677283" y="15051"/>
                    <a:pt x="677283" y="25675"/>
                  </a:cubicBezTo>
                  <a:cubicBezTo>
                    <a:pt x="677283" y="35118"/>
                    <a:pt x="671381" y="45742"/>
                    <a:pt x="656035" y="45742"/>
                  </a:cubicBezTo>
                  <a:lnTo>
                    <a:pt x="622983" y="45742"/>
                  </a:lnTo>
                  <a:lnTo>
                    <a:pt x="622983" y="198021"/>
                  </a:lnTo>
                  <a:cubicBezTo>
                    <a:pt x="622983" y="213367"/>
                    <a:pt x="613539" y="221630"/>
                    <a:pt x="600554" y="221630"/>
                  </a:cubicBezTo>
                  <a:cubicBezTo>
                    <a:pt x="587569" y="221630"/>
                    <a:pt x="578126" y="213367"/>
                    <a:pt x="578126" y="198021"/>
                  </a:cubicBezTo>
                  <a:lnTo>
                    <a:pt x="578126" y="45742"/>
                  </a:lnTo>
                  <a:close/>
                  <a:moveTo>
                    <a:pt x="332592" y="25675"/>
                  </a:moveTo>
                  <a:cubicBezTo>
                    <a:pt x="332592" y="11509"/>
                    <a:pt x="342036" y="2066"/>
                    <a:pt x="355020" y="2066"/>
                  </a:cubicBezTo>
                  <a:cubicBezTo>
                    <a:pt x="360923" y="2066"/>
                    <a:pt x="370366" y="6788"/>
                    <a:pt x="373908" y="12690"/>
                  </a:cubicBezTo>
                  <a:lnTo>
                    <a:pt x="469524" y="140179"/>
                  </a:lnTo>
                  <a:lnTo>
                    <a:pt x="470705" y="140179"/>
                  </a:lnTo>
                  <a:lnTo>
                    <a:pt x="470705" y="25675"/>
                  </a:lnTo>
                  <a:cubicBezTo>
                    <a:pt x="470705" y="11509"/>
                    <a:pt x="480148" y="2066"/>
                    <a:pt x="493133" y="2066"/>
                  </a:cubicBezTo>
                  <a:cubicBezTo>
                    <a:pt x="506118" y="2066"/>
                    <a:pt x="515562" y="11509"/>
                    <a:pt x="515562" y="25675"/>
                  </a:cubicBezTo>
                  <a:lnTo>
                    <a:pt x="515562" y="198021"/>
                  </a:lnTo>
                  <a:cubicBezTo>
                    <a:pt x="515562" y="213367"/>
                    <a:pt x="506118" y="221630"/>
                    <a:pt x="493133" y="221630"/>
                  </a:cubicBezTo>
                  <a:cubicBezTo>
                    <a:pt x="487231" y="221630"/>
                    <a:pt x="478968" y="216908"/>
                    <a:pt x="474246" y="212186"/>
                  </a:cubicBezTo>
                  <a:lnTo>
                    <a:pt x="378629" y="85878"/>
                  </a:lnTo>
                  <a:lnTo>
                    <a:pt x="377449" y="85878"/>
                  </a:lnTo>
                  <a:lnTo>
                    <a:pt x="377449" y="198021"/>
                  </a:lnTo>
                  <a:cubicBezTo>
                    <a:pt x="377449" y="213367"/>
                    <a:pt x="368005" y="221630"/>
                    <a:pt x="355020" y="221630"/>
                  </a:cubicBezTo>
                  <a:cubicBezTo>
                    <a:pt x="342036" y="221630"/>
                    <a:pt x="332592" y="213367"/>
                    <a:pt x="332592" y="198021"/>
                  </a:cubicBezTo>
                  <a:lnTo>
                    <a:pt x="332592" y="25675"/>
                  </a:lnTo>
                  <a:close/>
                  <a:moveTo>
                    <a:pt x="194479" y="30397"/>
                  </a:moveTo>
                  <a:cubicBezTo>
                    <a:pt x="194479" y="15051"/>
                    <a:pt x="201562" y="4427"/>
                    <a:pt x="218088" y="4427"/>
                  </a:cubicBezTo>
                  <a:lnTo>
                    <a:pt x="292457" y="4427"/>
                  </a:lnTo>
                  <a:cubicBezTo>
                    <a:pt x="306622" y="4427"/>
                    <a:pt x="313705" y="15051"/>
                    <a:pt x="313705" y="25675"/>
                  </a:cubicBezTo>
                  <a:cubicBezTo>
                    <a:pt x="313705" y="35118"/>
                    <a:pt x="306622" y="45742"/>
                    <a:pt x="292457" y="45742"/>
                  </a:cubicBezTo>
                  <a:lnTo>
                    <a:pt x="239336" y="45742"/>
                  </a:lnTo>
                  <a:lnTo>
                    <a:pt x="239336" y="90600"/>
                  </a:lnTo>
                  <a:lnTo>
                    <a:pt x="288915" y="90600"/>
                  </a:lnTo>
                  <a:cubicBezTo>
                    <a:pt x="304261" y="90600"/>
                    <a:pt x="311344" y="101224"/>
                    <a:pt x="311344" y="111848"/>
                  </a:cubicBezTo>
                  <a:cubicBezTo>
                    <a:pt x="311344" y="121291"/>
                    <a:pt x="303081" y="131915"/>
                    <a:pt x="288915" y="131915"/>
                  </a:cubicBezTo>
                  <a:lnTo>
                    <a:pt x="239336" y="131915"/>
                  </a:lnTo>
                  <a:lnTo>
                    <a:pt x="239336" y="177953"/>
                  </a:lnTo>
                  <a:lnTo>
                    <a:pt x="294818" y="177953"/>
                  </a:lnTo>
                  <a:cubicBezTo>
                    <a:pt x="310163" y="177953"/>
                    <a:pt x="317246" y="188577"/>
                    <a:pt x="317246" y="199201"/>
                  </a:cubicBezTo>
                  <a:cubicBezTo>
                    <a:pt x="317246" y="209825"/>
                    <a:pt x="310163" y="220449"/>
                    <a:pt x="294818" y="220449"/>
                  </a:cubicBezTo>
                  <a:lnTo>
                    <a:pt x="216908" y="220449"/>
                  </a:lnTo>
                  <a:cubicBezTo>
                    <a:pt x="203923" y="220449"/>
                    <a:pt x="194479" y="211006"/>
                    <a:pt x="194479" y="196840"/>
                  </a:cubicBezTo>
                  <a:lnTo>
                    <a:pt x="194479" y="303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7A2B391E-415D-4E62-B322-E16E51BEFE33}"/>
                </a:ext>
              </a:extLst>
            </p:cNvPr>
            <p:cNvSpPr/>
            <p:nvPr/>
          </p:nvSpPr>
          <p:spPr>
            <a:xfrm>
              <a:off x="1419690" y="4485944"/>
              <a:ext cx="1581804" cy="223105"/>
            </a:xfrm>
            <a:custGeom>
              <a:avLst/>
              <a:gdLst>
                <a:gd name="connsiteX0" fmla="*/ 136637 w 1581803"/>
                <a:gd name="connsiteY0" fmla="*/ 30397 h 223105"/>
                <a:gd name="connsiteX1" fmla="*/ 116569 w 1581803"/>
                <a:gd name="connsiteY1" fmla="*/ 52825 h 223105"/>
                <a:gd name="connsiteX2" fmla="*/ 75254 w 1581803"/>
                <a:gd name="connsiteY2" fmla="*/ 43382 h 223105"/>
                <a:gd name="connsiteX3" fmla="*/ 50464 w 1581803"/>
                <a:gd name="connsiteY3" fmla="*/ 63449 h 223105"/>
                <a:gd name="connsiteX4" fmla="*/ 151983 w 1581803"/>
                <a:gd name="connsiteY4" fmla="*/ 153164 h 223105"/>
                <a:gd name="connsiteX5" fmla="*/ 74073 w 1581803"/>
                <a:gd name="connsiteY5" fmla="*/ 222810 h 223105"/>
                <a:gd name="connsiteX6" fmla="*/ 885 w 1581803"/>
                <a:gd name="connsiteY6" fmla="*/ 189758 h 223105"/>
                <a:gd name="connsiteX7" fmla="*/ 20953 w 1581803"/>
                <a:gd name="connsiteY7" fmla="*/ 167329 h 223105"/>
                <a:gd name="connsiteX8" fmla="*/ 71712 w 1581803"/>
                <a:gd name="connsiteY8" fmla="*/ 179133 h 223105"/>
                <a:gd name="connsiteX9" fmla="*/ 103585 w 1581803"/>
                <a:gd name="connsiteY9" fmla="*/ 153164 h 223105"/>
                <a:gd name="connsiteX10" fmla="*/ 2066 w 1581803"/>
                <a:gd name="connsiteY10" fmla="*/ 69352 h 223105"/>
                <a:gd name="connsiteX11" fmla="*/ 76434 w 1581803"/>
                <a:gd name="connsiteY11" fmla="*/ 885 h 223105"/>
                <a:gd name="connsiteX12" fmla="*/ 136637 w 1581803"/>
                <a:gd name="connsiteY12" fmla="*/ 30397 h 223105"/>
                <a:gd name="connsiteX13" fmla="*/ 1459922 w 1581803"/>
                <a:gd name="connsiteY13" fmla="*/ 25675 h 223105"/>
                <a:gd name="connsiteX14" fmla="*/ 1483531 w 1581803"/>
                <a:gd name="connsiteY14" fmla="*/ 2066 h 223105"/>
                <a:gd name="connsiteX15" fmla="*/ 1505960 w 1581803"/>
                <a:gd name="connsiteY15" fmla="*/ 25675 h 223105"/>
                <a:gd name="connsiteX16" fmla="*/ 1505960 w 1581803"/>
                <a:gd name="connsiteY16" fmla="*/ 177953 h 223105"/>
                <a:gd name="connsiteX17" fmla="*/ 1559080 w 1581803"/>
                <a:gd name="connsiteY17" fmla="*/ 177953 h 223105"/>
                <a:gd name="connsiteX18" fmla="*/ 1581509 w 1581803"/>
                <a:gd name="connsiteY18" fmla="*/ 199201 h 223105"/>
                <a:gd name="connsiteX19" fmla="*/ 1559080 w 1581803"/>
                <a:gd name="connsiteY19" fmla="*/ 219269 h 223105"/>
                <a:gd name="connsiteX20" fmla="*/ 1483531 w 1581803"/>
                <a:gd name="connsiteY20" fmla="*/ 219269 h 223105"/>
                <a:gd name="connsiteX21" fmla="*/ 1459922 w 1581803"/>
                <a:gd name="connsiteY21" fmla="*/ 194479 h 223105"/>
                <a:gd name="connsiteX22" fmla="*/ 1459922 w 1581803"/>
                <a:gd name="connsiteY22" fmla="*/ 25675 h 223105"/>
                <a:gd name="connsiteX23" fmla="*/ 1322990 w 1581803"/>
                <a:gd name="connsiteY23" fmla="*/ 135457 h 223105"/>
                <a:gd name="connsiteX24" fmla="*/ 1380832 w 1581803"/>
                <a:gd name="connsiteY24" fmla="*/ 135457 h 223105"/>
                <a:gd name="connsiteX25" fmla="*/ 1352501 w 1581803"/>
                <a:gd name="connsiteY25" fmla="*/ 48103 h 223105"/>
                <a:gd name="connsiteX26" fmla="*/ 1351321 w 1581803"/>
                <a:gd name="connsiteY26" fmla="*/ 48103 h 223105"/>
                <a:gd name="connsiteX27" fmla="*/ 1322990 w 1581803"/>
                <a:gd name="connsiteY27" fmla="*/ 135457 h 223105"/>
                <a:gd name="connsiteX28" fmla="*/ 1319449 w 1581803"/>
                <a:gd name="connsiteY28" fmla="*/ 25675 h 223105"/>
                <a:gd name="connsiteX29" fmla="*/ 1352501 w 1581803"/>
                <a:gd name="connsiteY29" fmla="*/ 885 h 223105"/>
                <a:gd name="connsiteX30" fmla="*/ 1384373 w 1581803"/>
                <a:gd name="connsiteY30" fmla="*/ 25675 h 223105"/>
                <a:gd name="connsiteX31" fmla="*/ 1443396 w 1581803"/>
                <a:gd name="connsiteY31" fmla="*/ 189758 h 223105"/>
                <a:gd name="connsiteX32" fmla="*/ 1445757 w 1581803"/>
                <a:gd name="connsiteY32" fmla="*/ 201562 h 223105"/>
                <a:gd name="connsiteX33" fmla="*/ 1425689 w 1581803"/>
                <a:gd name="connsiteY33" fmla="*/ 221630 h 223105"/>
                <a:gd name="connsiteX34" fmla="*/ 1403260 w 1581803"/>
                <a:gd name="connsiteY34" fmla="*/ 205103 h 223105"/>
                <a:gd name="connsiteX35" fmla="*/ 1393817 w 1581803"/>
                <a:gd name="connsiteY35" fmla="*/ 176773 h 223105"/>
                <a:gd name="connsiteX36" fmla="*/ 1310005 w 1581803"/>
                <a:gd name="connsiteY36" fmla="*/ 176773 h 223105"/>
                <a:gd name="connsiteX37" fmla="*/ 1300561 w 1581803"/>
                <a:gd name="connsiteY37" fmla="*/ 205103 h 223105"/>
                <a:gd name="connsiteX38" fmla="*/ 1279313 w 1581803"/>
                <a:gd name="connsiteY38" fmla="*/ 221630 h 223105"/>
                <a:gd name="connsiteX39" fmla="*/ 1256885 w 1581803"/>
                <a:gd name="connsiteY39" fmla="*/ 200382 h 223105"/>
                <a:gd name="connsiteX40" fmla="*/ 1258065 w 1581803"/>
                <a:gd name="connsiteY40" fmla="*/ 189758 h 223105"/>
                <a:gd name="connsiteX41" fmla="*/ 1319449 w 1581803"/>
                <a:gd name="connsiteY41" fmla="*/ 25675 h 223105"/>
                <a:gd name="connsiteX42" fmla="*/ 1180155 w 1581803"/>
                <a:gd name="connsiteY42" fmla="*/ 885 h 223105"/>
                <a:gd name="connsiteX43" fmla="*/ 1245080 w 1581803"/>
                <a:gd name="connsiteY43" fmla="*/ 33938 h 223105"/>
                <a:gd name="connsiteX44" fmla="*/ 1226193 w 1581803"/>
                <a:gd name="connsiteY44" fmla="*/ 54006 h 223105"/>
                <a:gd name="connsiteX45" fmla="*/ 1180155 w 1581803"/>
                <a:gd name="connsiteY45" fmla="*/ 43382 h 223105"/>
                <a:gd name="connsiteX46" fmla="*/ 1123494 w 1581803"/>
                <a:gd name="connsiteY46" fmla="*/ 113028 h 223105"/>
                <a:gd name="connsiteX47" fmla="*/ 1180155 w 1581803"/>
                <a:gd name="connsiteY47" fmla="*/ 179133 h 223105"/>
                <a:gd name="connsiteX48" fmla="*/ 1228554 w 1581803"/>
                <a:gd name="connsiteY48" fmla="*/ 167329 h 223105"/>
                <a:gd name="connsiteX49" fmla="*/ 1248621 w 1581803"/>
                <a:gd name="connsiteY49" fmla="*/ 187397 h 223105"/>
                <a:gd name="connsiteX50" fmla="*/ 1180155 w 1581803"/>
                <a:gd name="connsiteY50" fmla="*/ 222810 h 223105"/>
                <a:gd name="connsiteX51" fmla="*/ 1076276 w 1581803"/>
                <a:gd name="connsiteY51" fmla="*/ 111848 h 223105"/>
                <a:gd name="connsiteX52" fmla="*/ 1180155 w 1581803"/>
                <a:gd name="connsiteY52" fmla="*/ 885 h 223105"/>
                <a:gd name="connsiteX53" fmla="*/ 1011351 w 1581803"/>
                <a:gd name="connsiteY53" fmla="*/ 25675 h 223105"/>
                <a:gd name="connsiteX54" fmla="*/ 1034960 w 1581803"/>
                <a:gd name="connsiteY54" fmla="*/ 2066 h 223105"/>
                <a:gd name="connsiteX55" fmla="*/ 1057389 w 1581803"/>
                <a:gd name="connsiteY55" fmla="*/ 25675 h 223105"/>
                <a:gd name="connsiteX56" fmla="*/ 1057389 w 1581803"/>
                <a:gd name="connsiteY56" fmla="*/ 198021 h 223105"/>
                <a:gd name="connsiteX57" fmla="*/ 1034960 w 1581803"/>
                <a:gd name="connsiteY57" fmla="*/ 221630 h 223105"/>
                <a:gd name="connsiteX58" fmla="*/ 1011351 w 1581803"/>
                <a:gd name="connsiteY58" fmla="*/ 198021 h 223105"/>
                <a:gd name="connsiteX59" fmla="*/ 1011351 w 1581803"/>
                <a:gd name="connsiteY59" fmla="*/ 25675 h 223105"/>
                <a:gd name="connsiteX60" fmla="*/ 902749 w 1581803"/>
                <a:gd name="connsiteY60" fmla="*/ 45742 h 223105"/>
                <a:gd name="connsiteX61" fmla="*/ 869697 w 1581803"/>
                <a:gd name="connsiteY61" fmla="*/ 45742 h 223105"/>
                <a:gd name="connsiteX62" fmla="*/ 849629 w 1581803"/>
                <a:gd name="connsiteY62" fmla="*/ 24494 h 223105"/>
                <a:gd name="connsiteX63" fmla="*/ 869697 w 1581803"/>
                <a:gd name="connsiteY63" fmla="*/ 4427 h 223105"/>
                <a:gd name="connsiteX64" fmla="*/ 980659 w 1581803"/>
                <a:gd name="connsiteY64" fmla="*/ 4427 h 223105"/>
                <a:gd name="connsiteX65" fmla="*/ 1001907 w 1581803"/>
                <a:gd name="connsiteY65" fmla="*/ 24494 h 223105"/>
                <a:gd name="connsiteX66" fmla="*/ 980659 w 1581803"/>
                <a:gd name="connsiteY66" fmla="*/ 45742 h 223105"/>
                <a:gd name="connsiteX67" fmla="*/ 947607 w 1581803"/>
                <a:gd name="connsiteY67" fmla="*/ 45742 h 223105"/>
                <a:gd name="connsiteX68" fmla="*/ 947607 w 1581803"/>
                <a:gd name="connsiteY68" fmla="*/ 198021 h 223105"/>
                <a:gd name="connsiteX69" fmla="*/ 925178 w 1581803"/>
                <a:gd name="connsiteY69" fmla="*/ 221630 h 223105"/>
                <a:gd name="connsiteX70" fmla="*/ 902749 w 1581803"/>
                <a:gd name="connsiteY70" fmla="*/ 198021 h 223105"/>
                <a:gd name="connsiteX71" fmla="*/ 902749 w 1581803"/>
                <a:gd name="connsiteY71" fmla="*/ 45742 h 223105"/>
                <a:gd name="connsiteX72" fmla="*/ 830742 w 1581803"/>
                <a:gd name="connsiteY72" fmla="*/ 30397 h 223105"/>
                <a:gd name="connsiteX73" fmla="*/ 810674 w 1581803"/>
                <a:gd name="connsiteY73" fmla="*/ 52825 h 223105"/>
                <a:gd name="connsiteX74" fmla="*/ 770539 w 1581803"/>
                <a:gd name="connsiteY74" fmla="*/ 43382 h 223105"/>
                <a:gd name="connsiteX75" fmla="*/ 745750 w 1581803"/>
                <a:gd name="connsiteY75" fmla="*/ 63449 h 223105"/>
                <a:gd name="connsiteX76" fmla="*/ 847268 w 1581803"/>
                <a:gd name="connsiteY76" fmla="*/ 153164 h 223105"/>
                <a:gd name="connsiteX77" fmla="*/ 769359 w 1581803"/>
                <a:gd name="connsiteY77" fmla="*/ 222810 h 223105"/>
                <a:gd name="connsiteX78" fmla="*/ 696171 w 1581803"/>
                <a:gd name="connsiteY78" fmla="*/ 189758 h 223105"/>
                <a:gd name="connsiteX79" fmla="*/ 716238 w 1581803"/>
                <a:gd name="connsiteY79" fmla="*/ 167329 h 223105"/>
                <a:gd name="connsiteX80" fmla="*/ 766998 w 1581803"/>
                <a:gd name="connsiteY80" fmla="*/ 179133 h 223105"/>
                <a:gd name="connsiteX81" fmla="*/ 797689 w 1581803"/>
                <a:gd name="connsiteY81" fmla="*/ 153164 h 223105"/>
                <a:gd name="connsiteX82" fmla="*/ 697351 w 1581803"/>
                <a:gd name="connsiteY82" fmla="*/ 69352 h 223105"/>
                <a:gd name="connsiteX83" fmla="*/ 771719 w 1581803"/>
                <a:gd name="connsiteY83" fmla="*/ 885 h 223105"/>
                <a:gd name="connsiteX84" fmla="*/ 830742 w 1581803"/>
                <a:gd name="connsiteY84" fmla="*/ 30397 h 223105"/>
                <a:gd name="connsiteX85" fmla="*/ 631246 w 1581803"/>
                <a:gd name="connsiteY85" fmla="*/ 25675 h 223105"/>
                <a:gd name="connsiteX86" fmla="*/ 653674 w 1581803"/>
                <a:gd name="connsiteY86" fmla="*/ 2066 h 223105"/>
                <a:gd name="connsiteX87" fmla="*/ 676103 w 1581803"/>
                <a:gd name="connsiteY87" fmla="*/ 25675 h 223105"/>
                <a:gd name="connsiteX88" fmla="*/ 676103 w 1581803"/>
                <a:gd name="connsiteY88" fmla="*/ 198021 h 223105"/>
                <a:gd name="connsiteX89" fmla="*/ 653674 w 1581803"/>
                <a:gd name="connsiteY89" fmla="*/ 221630 h 223105"/>
                <a:gd name="connsiteX90" fmla="*/ 631246 w 1581803"/>
                <a:gd name="connsiteY90" fmla="*/ 198021 h 223105"/>
                <a:gd name="connsiteX91" fmla="*/ 631246 w 1581803"/>
                <a:gd name="connsiteY91" fmla="*/ 25675 h 223105"/>
                <a:gd name="connsiteX92" fmla="*/ 521464 w 1581803"/>
                <a:gd name="connsiteY92" fmla="*/ 45742 h 223105"/>
                <a:gd name="connsiteX93" fmla="*/ 488411 w 1581803"/>
                <a:gd name="connsiteY93" fmla="*/ 45742 h 223105"/>
                <a:gd name="connsiteX94" fmla="*/ 468344 w 1581803"/>
                <a:gd name="connsiteY94" fmla="*/ 24494 h 223105"/>
                <a:gd name="connsiteX95" fmla="*/ 488411 w 1581803"/>
                <a:gd name="connsiteY95" fmla="*/ 4427 h 223105"/>
                <a:gd name="connsiteX96" fmla="*/ 600554 w 1581803"/>
                <a:gd name="connsiteY96" fmla="*/ 4427 h 223105"/>
                <a:gd name="connsiteX97" fmla="*/ 620622 w 1581803"/>
                <a:gd name="connsiteY97" fmla="*/ 24494 h 223105"/>
                <a:gd name="connsiteX98" fmla="*/ 600554 w 1581803"/>
                <a:gd name="connsiteY98" fmla="*/ 45742 h 223105"/>
                <a:gd name="connsiteX99" fmla="*/ 567502 w 1581803"/>
                <a:gd name="connsiteY99" fmla="*/ 45742 h 223105"/>
                <a:gd name="connsiteX100" fmla="*/ 567502 w 1581803"/>
                <a:gd name="connsiteY100" fmla="*/ 198021 h 223105"/>
                <a:gd name="connsiteX101" fmla="*/ 545073 w 1581803"/>
                <a:gd name="connsiteY101" fmla="*/ 221630 h 223105"/>
                <a:gd name="connsiteX102" fmla="*/ 521464 w 1581803"/>
                <a:gd name="connsiteY102" fmla="*/ 198021 h 223105"/>
                <a:gd name="connsiteX103" fmla="*/ 521464 w 1581803"/>
                <a:gd name="connsiteY103" fmla="*/ 45742 h 223105"/>
                <a:gd name="connsiteX104" fmla="*/ 359742 w 1581803"/>
                <a:gd name="connsiteY104" fmla="*/ 135457 h 223105"/>
                <a:gd name="connsiteX105" fmla="*/ 416404 w 1581803"/>
                <a:gd name="connsiteY105" fmla="*/ 135457 h 223105"/>
                <a:gd name="connsiteX106" fmla="*/ 388073 w 1581803"/>
                <a:gd name="connsiteY106" fmla="*/ 48103 h 223105"/>
                <a:gd name="connsiteX107" fmla="*/ 388073 w 1581803"/>
                <a:gd name="connsiteY107" fmla="*/ 48103 h 223105"/>
                <a:gd name="connsiteX108" fmla="*/ 359742 w 1581803"/>
                <a:gd name="connsiteY108" fmla="*/ 135457 h 223105"/>
                <a:gd name="connsiteX109" fmla="*/ 356201 w 1581803"/>
                <a:gd name="connsiteY109" fmla="*/ 25675 h 223105"/>
                <a:gd name="connsiteX110" fmla="*/ 388073 w 1581803"/>
                <a:gd name="connsiteY110" fmla="*/ 885 h 223105"/>
                <a:gd name="connsiteX111" fmla="*/ 421126 w 1581803"/>
                <a:gd name="connsiteY111" fmla="*/ 25675 h 223105"/>
                <a:gd name="connsiteX112" fmla="*/ 480148 w 1581803"/>
                <a:gd name="connsiteY112" fmla="*/ 189758 h 223105"/>
                <a:gd name="connsiteX113" fmla="*/ 482509 w 1581803"/>
                <a:gd name="connsiteY113" fmla="*/ 201562 h 223105"/>
                <a:gd name="connsiteX114" fmla="*/ 461261 w 1581803"/>
                <a:gd name="connsiteY114" fmla="*/ 221630 h 223105"/>
                <a:gd name="connsiteX115" fmla="*/ 438832 w 1581803"/>
                <a:gd name="connsiteY115" fmla="*/ 205103 h 223105"/>
                <a:gd name="connsiteX116" fmla="*/ 430569 w 1581803"/>
                <a:gd name="connsiteY116" fmla="*/ 176773 h 223105"/>
                <a:gd name="connsiteX117" fmla="*/ 345577 w 1581803"/>
                <a:gd name="connsiteY117" fmla="*/ 176773 h 223105"/>
                <a:gd name="connsiteX118" fmla="*/ 337314 w 1581803"/>
                <a:gd name="connsiteY118" fmla="*/ 205103 h 223105"/>
                <a:gd name="connsiteX119" fmla="*/ 314885 w 1581803"/>
                <a:gd name="connsiteY119" fmla="*/ 221630 h 223105"/>
                <a:gd name="connsiteX120" fmla="*/ 292457 w 1581803"/>
                <a:gd name="connsiteY120" fmla="*/ 200382 h 223105"/>
                <a:gd name="connsiteX121" fmla="*/ 294818 w 1581803"/>
                <a:gd name="connsiteY121" fmla="*/ 189758 h 223105"/>
                <a:gd name="connsiteX122" fmla="*/ 356201 w 1581803"/>
                <a:gd name="connsiteY122" fmla="*/ 25675 h 223105"/>
                <a:gd name="connsiteX123" fmla="*/ 207464 w 1581803"/>
                <a:gd name="connsiteY123" fmla="*/ 45742 h 223105"/>
                <a:gd name="connsiteX124" fmla="*/ 174412 w 1581803"/>
                <a:gd name="connsiteY124" fmla="*/ 45742 h 223105"/>
                <a:gd name="connsiteX125" fmla="*/ 154344 w 1581803"/>
                <a:gd name="connsiteY125" fmla="*/ 24494 h 223105"/>
                <a:gd name="connsiteX126" fmla="*/ 174412 w 1581803"/>
                <a:gd name="connsiteY126" fmla="*/ 4427 h 223105"/>
                <a:gd name="connsiteX127" fmla="*/ 286554 w 1581803"/>
                <a:gd name="connsiteY127" fmla="*/ 4427 h 223105"/>
                <a:gd name="connsiteX128" fmla="*/ 306622 w 1581803"/>
                <a:gd name="connsiteY128" fmla="*/ 24494 h 223105"/>
                <a:gd name="connsiteX129" fmla="*/ 286554 w 1581803"/>
                <a:gd name="connsiteY129" fmla="*/ 45742 h 223105"/>
                <a:gd name="connsiteX130" fmla="*/ 253502 w 1581803"/>
                <a:gd name="connsiteY130" fmla="*/ 45742 h 223105"/>
                <a:gd name="connsiteX131" fmla="*/ 253502 w 1581803"/>
                <a:gd name="connsiteY131" fmla="*/ 198021 h 223105"/>
                <a:gd name="connsiteX132" fmla="*/ 231073 w 1581803"/>
                <a:gd name="connsiteY132" fmla="*/ 221630 h 223105"/>
                <a:gd name="connsiteX133" fmla="*/ 207464 w 1581803"/>
                <a:gd name="connsiteY133" fmla="*/ 198021 h 223105"/>
                <a:gd name="connsiteX134" fmla="*/ 207464 w 1581803"/>
                <a:gd name="connsiteY134" fmla="*/ 45742 h 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1803" h="223105">
                  <a:moveTo>
                    <a:pt x="136637" y="30397"/>
                  </a:moveTo>
                  <a:cubicBezTo>
                    <a:pt x="136637" y="42201"/>
                    <a:pt x="128374" y="52825"/>
                    <a:pt x="116569" y="52825"/>
                  </a:cubicBezTo>
                  <a:cubicBezTo>
                    <a:pt x="103585" y="52825"/>
                    <a:pt x="94141" y="43382"/>
                    <a:pt x="75254" y="43382"/>
                  </a:cubicBezTo>
                  <a:cubicBezTo>
                    <a:pt x="62269" y="43382"/>
                    <a:pt x="50464" y="50464"/>
                    <a:pt x="50464" y="63449"/>
                  </a:cubicBezTo>
                  <a:cubicBezTo>
                    <a:pt x="50464" y="95321"/>
                    <a:pt x="151983" y="75254"/>
                    <a:pt x="151983" y="153164"/>
                  </a:cubicBezTo>
                  <a:cubicBezTo>
                    <a:pt x="151983" y="196840"/>
                    <a:pt x="116569" y="222810"/>
                    <a:pt x="74073" y="222810"/>
                  </a:cubicBezTo>
                  <a:cubicBezTo>
                    <a:pt x="51645" y="222810"/>
                    <a:pt x="885" y="218088"/>
                    <a:pt x="885" y="189758"/>
                  </a:cubicBezTo>
                  <a:cubicBezTo>
                    <a:pt x="885" y="177953"/>
                    <a:pt x="9148" y="167329"/>
                    <a:pt x="20953" y="167329"/>
                  </a:cubicBezTo>
                  <a:cubicBezTo>
                    <a:pt x="35118" y="167329"/>
                    <a:pt x="52825" y="179133"/>
                    <a:pt x="71712" y="179133"/>
                  </a:cubicBezTo>
                  <a:cubicBezTo>
                    <a:pt x="91780" y="179133"/>
                    <a:pt x="103585" y="168509"/>
                    <a:pt x="103585" y="153164"/>
                  </a:cubicBezTo>
                  <a:cubicBezTo>
                    <a:pt x="103585" y="117750"/>
                    <a:pt x="2066" y="138998"/>
                    <a:pt x="2066" y="69352"/>
                  </a:cubicBezTo>
                  <a:cubicBezTo>
                    <a:pt x="2066" y="26855"/>
                    <a:pt x="36299" y="885"/>
                    <a:pt x="76434" y="885"/>
                  </a:cubicBezTo>
                  <a:cubicBezTo>
                    <a:pt x="94141" y="885"/>
                    <a:pt x="136637" y="6788"/>
                    <a:pt x="136637" y="30397"/>
                  </a:cubicBezTo>
                  <a:close/>
                  <a:moveTo>
                    <a:pt x="1459922" y="25675"/>
                  </a:moveTo>
                  <a:cubicBezTo>
                    <a:pt x="1459922" y="10329"/>
                    <a:pt x="1470546" y="2066"/>
                    <a:pt x="1483531" y="2066"/>
                  </a:cubicBezTo>
                  <a:cubicBezTo>
                    <a:pt x="1496516" y="2066"/>
                    <a:pt x="1505960" y="10329"/>
                    <a:pt x="1505960" y="25675"/>
                  </a:cubicBezTo>
                  <a:lnTo>
                    <a:pt x="1505960" y="177953"/>
                  </a:lnTo>
                  <a:lnTo>
                    <a:pt x="1559080" y="177953"/>
                  </a:lnTo>
                  <a:cubicBezTo>
                    <a:pt x="1575606" y="177953"/>
                    <a:pt x="1581509" y="189758"/>
                    <a:pt x="1581509" y="199201"/>
                  </a:cubicBezTo>
                  <a:cubicBezTo>
                    <a:pt x="1580328" y="209825"/>
                    <a:pt x="1573245" y="219269"/>
                    <a:pt x="1559080" y="219269"/>
                  </a:cubicBezTo>
                  <a:lnTo>
                    <a:pt x="1483531" y="219269"/>
                  </a:lnTo>
                  <a:cubicBezTo>
                    <a:pt x="1469366" y="219269"/>
                    <a:pt x="1459922" y="209825"/>
                    <a:pt x="1459922" y="194479"/>
                  </a:cubicBezTo>
                  <a:lnTo>
                    <a:pt x="1459922" y="25675"/>
                  </a:lnTo>
                  <a:close/>
                  <a:moveTo>
                    <a:pt x="1322990" y="135457"/>
                  </a:moveTo>
                  <a:lnTo>
                    <a:pt x="1380832" y="135457"/>
                  </a:lnTo>
                  <a:lnTo>
                    <a:pt x="1352501" y="48103"/>
                  </a:lnTo>
                  <a:lnTo>
                    <a:pt x="1351321" y="48103"/>
                  </a:lnTo>
                  <a:lnTo>
                    <a:pt x="1322990" y="135457"/>
                  </a:lnTo>
                  <a:close/>
                  <a:moveTo>
                    <a:pt x="1319449" y="25675"/>
                  </a:moveTo>
                  <a:cubicBezTo>
                    <a:pt x="1324170" y="11509"/>
                    <a:pt x="1335975" y="885"/>
                    <a:pt x="1352501" y="885"/>
                  </a:cubicBezTo>
                  <a:cubicBezTo>
                    <a:pt x="1367847" y="885"/>
                    <a:pt x="1379651" y="11509"/>
                    <a:pt x="1384373" y="25675"/>
                  </a:cubicBezTo>
                  <a:lnTo>
                    <a:pt x="1443396" y="189758"/>
                  </a:lnTo>
                  <a:cubicBezTo>
                    <a:pt x="1445757" y="194479"/>
                    <a:pt x="1445757" y="199201"/>
                    <a:pt x="1445757" y="201562"/>
                  </a:cubicBezTo>
                  <a:cubicBezTo>
                    <a:pt x="1445757" y="213367"/>
                    <a:pt x="1436313" y="221630"/>
                    <a:pt x="1425689" y="221630"/>
                  </a:cubicBezTo>
                  <a:cubicBezTo>
                    <a:pt x="1412704" y="221630"/>
                    <a:pt x="1405621" y="214547"/>
                    <a:pt x="1403260" y="205103"/>
                  </a:cubicBezTo>
                  <a:lnTo>
                    <a:pt x="1393817" y="176773"/>
                  </a:lnTo>
                  <a:lnTo>
                    <a:pt x="1310005" y="176773"/>
                  </a:lnTo>
                  <a:lnTo>
                    <a:pt x="1300561" y="205103"/>
                  </a:lnTo>
                  <a:cubicBezTo>
                    <a:pt x="1298200" y="214547"/>
                    <a:pt x="1291118" y="221630"/>
                    <a:pt x="1279313" y="221630"/>
                  </a:cubicBezTo>
                  <a:cubicBezTo>
                    <a:pt x="1266328" y="221630"/>
                    <a:pt x="1256885" y="212186"/>
                    <a:pt x="1256885" y="200382"/>
                  </a:cubicBezTo>
                  <a:cubicBezTo>
                    <a:pt x="1256885" y="195660"/>
                    <a:pt x="1258065" y="192118"/>
                    <a:pt x="1258065" y="189758"/>
                  </a:cubicBezTo>
                  <a:lnTo>
                    <a:pt x="1319449" y="25675"/>
                  </a:lnTo>
                  <a:close/>
                  <a:moveTo>
                    <a:pt x="1180155" y="885"/>
                  </a:moveTo>
                  <a:cubicBezTo>
                    <a:pt x="1202584" y="885"/>
                    <a:pt x="1245080" y="7968"/>
                    <a:pt x="1245080" y="33938"/>
                  </a:cubicBezTo>
                  <a:cubicBezTo>
                    <a:pt x="1245080" y="44562"/>
                    <a:pt x="1237997" y="54006"/>
                    <a:pt x="1226193" y="54006"/>
                  </a:cubicBezTo>
                  <a:cubicBezTo>
                    <a:pt x="1214388" y="54006"/>
                    <a:pt x="1206125" y="43382"/>
                    <a:pt x="1180155" y="43382"/>
                  </a:cubicBezTo>
                  <a:cubicBezTo>
                    <a:pt x="1142381" y="43382"/>
                    <a:pt x="1123494" y="75254"/>
                    <a:pt x="1123494" y="113028"/>
                  </a:cubicBezTo>
                  <a:cubicBezTo>
                    <a:pt x="1123494" y="148442"/>
                    <a:pt x="1142381" y="179133"/>
                    <a:pt x="1180155" y="179133"/>
                  </a:cubicBezTo>
                  <a:cubicBezTo>
                    <a:pt x="1206125" y="179133"/>
                    <a:pt x="1215569" y="167329"/>
                    <a:pt x="1228554" y="167329"/>
                  </a:cubicBezTo>
                  <a:cubicBezTo>
                    <a:pt x="1241539" y="167329"/>
                    <a:pt x="1248621" y="180314"/>
                    <a:pt x="1248621" y="187397"/>
                  </a:cubicBezTo>
                  <a:cubicBezTo>
                    <a:pt x="1248621" y="216908"/>
                    <a:pt x="1202584" y="222810"/>
                    <a:pt x="1180155" y="222810"/>
                  </a:cubicBezTo>
                  <a:cubicBezTo>
                    <a:pt x="1118772" y="222810"/>
                    <a:pt x="1076276" y="174412"/>
                    <a:pt x="1076276" y="111848"/>
                  </a:cubicBezTo>
                  <a:cubicBezTo>
                    <a:pt x="1076276" y="49284"/>
                    <a:pt x="1118772" y="885"/>
                    <a:pt x="1180155" y="885"/>
                  </a:cubicBezTo>
                  <a:close/>
                  <a:moveTo>
                    <a:pt x="1011351" y="25675"/>
                  </a:moveTo>
                  <a:cubicBezTo>
                    <a:pt x="1011351" y="10329"/>
                    <a:pt x="1021975" y="2066"/>
                    <a:pt x="1034960" y="2066"/>
                  </a:cubicBezTo>
                  <a:cubicBezTo>
                    <a:pt x="1047945" y="2066"/>
                    <a:pt x="1057389" y="10329"/>
                    <a:pt x="1057389" y="25675"/>
                  </a:cubicBezTo>
                  <a:lnTo>
                    <a:pt x="1057389" y="198021"/>
                  </a:lnTo>
                  <a:cubicBezTo>
                    <a:pt x="1057389" y="213367"/>
                    <a:pt x="1047945" y="221630"/>
                    <a:pt x="1034960" y="221630"/>
                  </a:cubicBezTo>
                  <a:cubicBezTo>
                    <a:pt x="1021975" y="221630"/>
                    <a:pt x="1011351" y="213367"/>
                    <a:pt x="1011351" y="198021"/>
                  </a:cubicBezTo>
                  <a:lnTo>
                    <a:pt x="1011351" y="25675"/>
                  </a:lnTo>
                  <a:close/>
                  <a:moveTo>
                    <a:pt x="902749" y="45742"/>
                  </a:moveTo>
                  <a:lnTo>
                    <a:pt x="869697" y="45742"/>
                  </a:lnTo>
                  <a:cubicBezTo>
                    <a:pt x="855531" y="45742"/>
                    <a:pt x="849629" y="35118"/>
                    <a:pt x="849629" y="24494"/>
                  </a:cubicBezTo>
                  <a:cubicBezTo>
                    <a:pt x="849629" y="13870"/>
                    <a:pt x="856712" y="4427"/>
                    <a:pt x="869697" y="4427"/>
                  </a:cubicBezTo>
                  <a:lnTo>
                    <a:pt x="980659" y="4427"/>
                  </a:lnTo>
                  <a:cubicBezTo>
                    <a:pt x="993644" y="4427"/>
                    <a:pt x="1001907" y="13870"/>
                    <a:pt x="1001907" y="24494"/>
                  </a:cubicBezTo>
                  <a:cubicBezTo>
                    <a:pt x="1001907" y="35118"/>
                    <a:pt x="996005" y="45742"/>
                    <a:pt x="980659" y="45742"/>
                  </a:cubicBezTo>
                  <a:lnTo>
                    <a:pt x="947607" y="45742"/>
                  </a:lnTo>
                  <a:lnTo>
                    <a:pt x="947607" y="198021"/>
                  </a:lnTo>
                  <a:cubicBezTo>
                    <a:pt x="947607" y="213367"/>
                    <a:pt x="938163" y="221630"/>
                    <a:pt x="925178" y="221630"/>
                  </a:cubicBezTo>
                  <a:cubicBezTo>
                    <a:pt x="912193" y="221630"/>
                    <a:pt x="902749" y="213367"/>
                    <a:pt x="902749" y="198021"/>
                  </a:cubicBezTo>
                  <a:lnTo>
                    <a:pt x="902749" y="45742"/>
                  </a:lnTo>
                  <a:close/>
                  <a:moveTo>
                    <a:pt x="830742" y="30397"/>
                  </a:moveTo>
                  <a:cubicBezTo>
                    <a:pt x="830742" y="42201"/>
                    <a:pt x="823659" y="52825"/>
                    <a:pt x="810674" y="52825"/>
                  </a:cubicBezTo>
                  <a:cubicBezTo>
                    <a:pt x="798870" y="52825"/>
                    <a:pt x="789426" y="43382"/>
                    <a:pt x="770539" y="43382"/>
                  </a:cubicBezTo>
                  <a:cubicBezTo>
                    <a:pt x="757554" y="43382"/>
                    <a:pt x="745750" y="50464"/>
                    <a:pt x="745750" y="63449"/>
                  </a:cubicBezTo>
                  <a:cubicBezTo>
                    <a:pt x="745750" y="95321"/>
                    <a:pt x="847268" y="75254"/>
                    <a:pt x="847268" y="153164"/>
                  </a:cubicBezTo>
                  <a:cubicBezTo>
                    <a:pt x="847268" y="196840"/>
                    <a:pt x="810674" y="222810"/>
                    <a:pt x="769359" y="222810"/>
                  </a:cubicBezTo>
                  <a:cubicBezTo>
                    <a:pt x="745750" y="222810"/>
                    <a:pt x="696171" y="218088"/>
                    <a:pt x="696171" y="189758"/>
                  </a:cubicBezTo>
                  <a:cubicBezTo>
                    <a:pt x="696171" y="177953"/>
                    <a:pt x="703253" y="167329"/>
                    <a:pt x="716238" y="167329"/>
                  </a:cubicBezTo>
                  <a:cubicBezTo>
                    <a:pt x="730404" y="167329"/>
                    <a:pt x="746930" y="179133"/>
                    <a:pt x="766998" y="179133"/>
                  </a:cubicBezTo>
                  <a:cubicBezTo>
                    <a:pt x="787065" y="179133"/>
                    <a:pt x="797689" y="168509"/>
                    <a:pt x="797689" y="153164"/>
                  </a:cubicBezTo>
                  <a:cubicBezTo>
                    <a:pt x="797689" y="117750"/>
                    <a:pt x="697351" y="138998"/>
                    <a:pt x="697351" y="69352"/>
                  </a:cubicBezTo>
                  <a:cubicBezTo>
                    <a:pt x="697351" y="26855"/>
                    <a:pt x="731584" y="885"/>
                    <a:pt x="771719" y="885"/>
                  </a:cubicBezTo>
                  <a:cubicBezTo>
                    <a:pt x="789426" y="885"/>
                    <a:pt x="830742" y="6788"/>
                    <a:pt x="830742" y="30397"/>
                  </a:cubicBezTo>
                  <a:close/>
                  <a:moveTo>
                    <a:pt x="631246" y="25675"/>
                  </a:moveTo>
                  <a:cubicBezTo>
                    <a:pt x="631246" y="10329"/>
                    <a:pt x="640689" y="2066"/>
                    <a:pt x="653674" y="2066"/>
                  </a:cubicBezTo>
                  <a:cubicBezTo>
                    <a:pt x="666659" y="2066"/>
                    <a:pt x="676103" y="10329"/>
                    <a:pt x="676103" y="25675"/>
                  </a:cubicBezTo>
                  <a:lnTo>
                    <a:pt x="676103" y="198021"/>
                  </a:lnTo>
                  <a:cubicBezTo>
                    <a:pt x="676103" y="213367"/>
                    <a:pt x="666659" y="221630"/>
                    <a:pt x="653674" y="221630"/>
                  </a:cubicBezTo>
                  <a:cubicBezTo>
                    <a:pt x="640689" y="221630"/>
                    <a:pt x="631246" y="213367"/>
                    <a:pt x="631246" y="198021"/>
                  </a:cubicBezTo>
                  <a:lnTo>
                    <a:pt x="631246" y="25675"/>
                  </a:lnTo>
                  <a:close/>
                  <a:moveTo>
                    <a:pt x="521464" y="45742"/>
                  </a:moveTo>
                  <a:lnTo>
                    <a:pt x="488411" y="45742"/>
                  </a:lnTo>
                  <a:cubicBezTo>
                    <a:pt x="474246" y="45742"/>
                    <a:pt x="468344" y="35118"/>
                    <a:pt x="468344" y="24494"/>
                  </a:cubicBezTo>
                  <a:cubicBezTo>
                    <a:pt x="468344" y="13870"/>
                    <a:pt x="475426" y="4427"/>
                    <a:pt x="488411" y="4427"/>
                  </a:cubicBezTo>
                  <a:lnTo>
                    <a:pt x="600554" y="4427"/>
                  </a:lnTo>
                  <a:cubicBezTo>
                    <a:pt x="613539" y="4427"/>
                    <a:pt x="620622" y="13870"/>
                    <a:pt x="620622" y="24494"/>
                  </a:cubicBezTo>
                  <a:cubicBezTo>
                    <a:pt x="620622" y="35118"/>
                    <a:pt x="614720" y="45742"/>
                    <a:pt x="600554" y="45742"/>
                  </a:cubicBezTo>
                  <a:lnTo>
                    <a:pt x="567502" y="45742"/>
                  </a:lnTo>
                  <a:lnTo>
                    <a:pt x="567502" y="198021"/>
                  </a:lnTo>
                  <a:cubicBezTo>
                    <a:pt x="567502" y="213367"/>
                    <a:pt x="558058" y="221630"/>
                    <a:pt x="545073" y="221630"/>
                  </a:cubicBezTo>
                  <a:cubicBezTo>
                    <a:pt x="532088" y="221630"/>
                    <a:pt x="521464" y="213367"/>
                    <a:pt x="521464" y="198021"/>
                  </a:cubicBezTo>
                  <a:lnTo>
                    <a:pt x="521464" y="45742"/>
                  </a:lnTo>
                  <a:close/>
                  <a:moveTo>
                    <a:pt x="359742" y="135457"/>
                  </a:moveTo>
                  <a:lnTo>
                    <a:pt x="416404" y="135457"/>
                  </a:lnTo>
                  <a:lnTo>
                    <a:pt x="388073" y="48103"/>
                  </a:lnTo>
                  <a:lnTo>
                    <a:pt x="388073" y="48103"/>
                  </a:lnTo>
                  <a:lnTo>
                    <a:pt x="359742" y="135457"/>
                  </a:lnTo>
                  <a:close/>
                  <a:moveTo>
                    <a:pt x="356201" y="25675"/>
                  </a:moveTo>
                  <a:cubicBezTo>
                    <a:pt x="360923" y="11509"/>
                    <a:pt x="372727" y="885"/>
                    <a:pt x="388073" y="885"/>
                  </a:cubicBezTo>
                  <a:cubicBezTo>
                    <a:pt x="404599" y="885"/>
                    <a:pt x="415223" y="11509"/>
                    <a:pt x="421126" y="25675"/>
                  </a:cubicBezTo>
                  <a:lnTo>
                    <a:pt x="480148" y="189758"/>
                  </a:lnTo>
                  <a:cubicBezTo>
                    <a:pt x="481329" y="194479"/>
                    <a:pt x="482509" y="199201"/>
                    <a:pt x="482509" y="201562"/>
                  </a:cubicBezTo>
                  <a:cubicBezTo>
                    <a:pt x="482509" y="213367"/>
                    <a:pt x="473066" y="221630"/>
                    <a:pt x="461261" y="221630"/>
                  </a:cubicBezTo>
                  <a:cubicBezTo>
                    <a:pt x="448276" y="221630"/>
                    <a:pt x="442374" y="214547"/>
                    <a:pt x="438832" y="205103"/>
                  </a:cubicBezTo>
                  <a:lnTo>
                    <a:pt x="430569" y="176773"/>
                  </a:lnTo>
                  <a:lnTo>
                    <a:pt x="345577" y="176773"/>
                  </a:lnTo>
                  <a:lnTo>
                    <a:pt x="337314" y="205103"/>
                  </a:lnTo>
                  <a:cubicBezTo>
                    <a:pt x="333772" y="214547"/>
                    <a:pt x="327870" y="221630"/>
                    <a:pt x="314885" y="221630"/>
                  </a:cubicBezTo>
                  <a:cubicBezTo>
                    <a:pt x="303081" y="221630"/>
                    <a:pt x="292457" y="212186"/>
                    <a:pt x="292457" y="200382"/>
                  </a:cubicBezTo>
                  <a:cubicBezTo>
                    <a:pt x="292457" y="195660"/>
                    <a:pt x="294818" y="192118"/>
                    <a:pt x="294818" y="189758"/>
                  </a:cubicBezTo>
                  <a:lnTo>
                    <a:pt x="356201" y="25675"/>
                  </a:lnTo>
                  <a:close/>
                  <a:moveTo>
                    <a:pt x="207464" y="45742"/>
                  </a:moveTo>
                  <a:lnTo>
                    <a:pt x="174412" y="45742"/>
                  </a:lnTo>
                  <a:cubicBezTo>
                    <a:pt x="160246" y="45742"/>
                    <a:pt x="154344" y="35118"/>
                    <a:pt x="154344" y="24494"/>
                  </a:cubicBezTo>
                  <a:cubicBezTo>
                    <a:pt x="154344" y="13870"/>
                    <a:pt x="161427" y="4427"/>
                    <a:pt x="174412" y="4427"/>
                  </a:cubicBezTo>
                  <a:lnTo>
                    <a:pt x="286554" y="4427"/>
                  </a:lnTo>
                  <a:cubicBezTo>
                    <a:pt x="299539" y="4427"/>
                    <a:pt x="306622" y="13870"/>
                    <a:pt x="306622" y="24494"/>
                  </a:cubicBezTo>
                  <a:cubicBezTo>
                    <a:pt x="306622" y="35118"/>
                    <a:pt x="300720" y="45742"/>
                    <a:pt x="286554" y="45742"/>
                  </a:cubicBezTo>
                  <a:lnTo>
                    <a:pt x="253502" y="45742"/>
                  </a:lnTo>
                  <a:lnTo>
                    <a:pt x="253502" y="198021"/>
                  </a:lnTo>
                  <a:cubicBezTo>
                    <a:pt x="253502" y="213367"/>
                    <a:pt x="244058" y="221630"/>
                    <a:pt x="231073" y="221630"/>
                  </a:cubicBezTo>
                  <a:cubicBezTo>
                    <a:pt x="218088" y="221630"/>
                    <a:pt x="207464" y="213367"/>
                    <a:pt x="207464" y="198021"/>
                  </a:cubicBezTo>
                  <a:lnTo>
                    <a:pt x="207464" y="457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71632B3-8FE1-48AE-AC45-76E205F590E9}"/>
                </a:ext>
              </a:extLst>
            </p:cNvPr>
            <p:cNvSpPr/>
            <p:nvPr/>
          </p:nvSpPr>
          <p:spPr>
            <a:xfrm>
              <a:off x="1419690" y="4755086"/>
              <a:ext cx="877075" cy="224286"/>
            </a:xfrm>
            <a:custGeom>
              <a:avLst/>
              <a:gdLst>
                <a:gd name="connsiteX0" fmla="*/ 161427 w 877074"/>
                <a:gd name="connsiteY0" fmla="*/ 113028 h 224285"/>
                <a:gd name="connsiteX1" fmla="*/ 104765 w 877074"/>
                <a:gd name="connsiteY1" fmla="*/ 43382 h 224285"/>
                <a:gd name="connsiteX2" fmla="*/ 48103 w 877074"/>
                <a:gd name="connsiteY2" fmla="*/ 113028 h 224285"/>
                <a:gd name="connsiteX3" fmla="*/ 104765 w 877074"/>
                <a:gd name="connsiteY3" fmla="*/ 182675 h 224285"/>
                <a:gd name="connsiteX4" fmla="*/ 161427 w 877074"/>
                <a:gd name="connsiteY4" fmla="*/ 113028 h 224285"/>
                <a:gd name="connsiteX5" fmla="*/ 754013 w 877074"/>
                <a:gd name="connsiteY5" fmla="*/ 31577 h 224285"/>
                <a:gd name="connsiteX6" fmla="*/ 777622 w 877074"/>
                <a:gd name="connsiteY6" fmla="*/ 4427 h 224285"/>
                <a:gd name="connsiteX7" fmla="*/ 853171 w 877074"/>
                <a:gd name="connsiteY7" fmla="*/ 4427 h 224285"/>
                <a:gd name="connsiteX8" fmla="*/ 874419 w 877074"/>
                <a:gd name="connsiteY8" fmla="*/ 25675 h 224285"/>
                <a:gd name="connsiteX9" fmla="*/ 853171 w 877074"/>
                <a:gd name="connsiteY9" fmla="*/ 46923 h 224285"/>
                <a:gd name="connsiteX10" fmla="*/ 800050 w 877074"/>
                <a:gd name="connsiteY10" fmla="*/ 46923 h 224285"/>
                <a:gd name="connsiteX11" fmla="*/ 800050 w 877074"/>
                <a:gd name="connsiteY11" fmla="*/ 90600 h 224285"/>
                <a:gd name="connsiteX12" fmla="*/ 849629 w 877074"/>
                <a:gd name="connsiteY12" fmla="*/ 90600 h 224285"/>
                <a:gd name="connsiteX13" fmla="*/ 870877 w 877074"/>
                <a:gd name="connsiteY13" fmla="*/ 111848 h 224285"/>
                <a:gd name="connsiteX14" fmla="*/ 849629 w 877074"/>
                <a:gd name="connsiteY14" fmla="*/ 131915 h 224285"/>
                <a:gd name="connsiteX15" fmla="*/ 800050 w 877074"/>
                <a:gd name="connsiteY15" fmla="*/ 131915 h 224285"/>
                <a:gd name="connsiteX16" fmla="*/ 800050 w 877074"/>
                <a:gd name="connsiteY16" fmla="*/ 177953 h 224285"/>
                <a:gd name="connsiteX17" fmla="*/ 855531 w 877074"/>
                <a:gd name="connsiteY17" fmla="*/ 177953 h 224285"/>
                <a:gd name="connsiteX18" fmla="*/ 876780 w 877074"/>
                <a:gd name="connsiteY18" fmla="*/ 199201 h 224285"/>
                <a:gd name="connsiteX19" fmla="*/ 855531 w 877074"/>
                <a:gd name="connsiteY19" fmla="*/ 220449 h 224285"/>
                <a:gd name="connsiteX20" fmla="*/ 777622 w 877074"/>
                <a:gd name="connsiteY20" fmla="*/ 220449 h 224285"/>
                <a:gd name="connsiteX21" fmla="*/ 754013 w 877074"/>
                <a:gd name="connsiteY21" fmla="*/ 198021 h 224285"/>
                <a:gd name="connsiteX22" fmla="*/ 754013 w 877074"/>
                <a:gd name="connsiteY22" fmla="*/ 31577 h 224285"/>
                <a:gd name="connsiteX23" fmla="*/ 664299 w 877074"/>
                <a:gd name="connsiteY23" fmla="*/ 885 h 224285"/>
                <a:gd name="connsiteX24" fmla="*/ 730404 w 877074"/>
                <a:gd name="connsiteY24" fmla="*/ 35118 h 224285"/>
                <a:gd name="connsiteX25" fmla="*/ 711517 w 877074"/>
                <a:gd name="connsiteY25" fmla="*/ 55186 h 224285"/>
                <a:gd name="connsiteX26" fmla="*/ 664299 w 877074"/>
                <a:gd name="connsiteY26" fmla="*/ 44562 h 224285"/>
                <a:gd name="connsiteX27" fmla="*/ 607637 w 877074"/>
                <a:gd name="connsiteY27" fmla="*/ 113028 h 224285"/>
                <a:gd name="connsiteX28" fmla="*/ 664299 w 877074"/>
                <a:gd name="connsiteY28" fmla="*/ 180314 h 224285"/>
                <a:gd name="connsiteX29" fmla="*/ 712697 w 877074"/>
                <a:gd name="connsiteY29" fmla="*/ 167329 h 224285"/>
                <a:gd name="connsiteX30" fmla="*/ 732765 w 877074"/>
                <a:gd name="connsiteY30" fmla="*/ 188577 h 224285"/>
                <a:gd name="connsiteX31" fmla="*/ 664299 w 877074"/>
                <a:gd name="connsiteY31" fmla="*/ 223991 h 224285"/>
                <a:gd name="connsiteX32" fmla="*/ 560419 w 877074"/>
                <a:gd name="connsiteY32" fmla="*/ 113028 h 224285"/>
                <a:gd name="connsiteX33" fmla="*/ 664299 w 877074"/>
                <a:gd name="connsiteY33" fmla="*/ 885 h 224285"/>
                <a:gd name="connsiteX34" fmla="*/ 496675 w 877074"/>
                <a:gd name="connsiteY34" fmla="*/ 26855 h 224285"/>
                <a:gd name="connsiteX35" fmla="*/ 519103 w 877074"/>
                <a:gd name="connsiteY35" fmla="*/ 3246 h 224285"/>
                <a:gd name="connsiteX36" fmla="*/ 541532 w 877074"/>
                <a:gd name="connsiteY36" fmla="*/ 26855 h 224285"/>
                <a:gd name="connsiteX37" fmla="*/ 541532 w 877074"/>
                <a:gd name="connsiteY37" fmla="*/ 198021 h 224285"/>
                <a:gd name="connsiteX38" fmla="*/ 519103 w 877074"/>
                <a:gd name="connsiteY38" fmla="*/ 221630 h 224285"/>
                <a:gd name="connsiteX39" fmla="*/ 496675 w 877074"/>
                <a:gd name="connsiteY39" fmla="*/ 198021 h 224285"/>
                <a:gd name="connsiteX40" fmla="*/ 496675 w 877074"/>
                <a:gd name="connsiteY40" fmla="*/ 26855 h 224285"/>
                <a:gd name="connsiteX41" fmla="*/ 362103 w 877074"/>
                <a:gd name="connsiteY41" fmla="*/ 28036 h 224285"/>
                <a:gd name="connsiteX42" fmla="*/ 385712 w 877074"/>
                <a:gd name="connsiteY42" fmla="*/ 4427 h 224285"/>
                <a:gd name="connsiteX43" fmla="*/ 463622 w 877074"/>
                <a:gd name="connsiteY43" fmla="*/ 4427 h 224285"/>
                <a:gd name="connsiteX44" fmla="*/ 483690 w 877074"/>
                <a:gd name="connsiteY44" fmla="*/ 25675 h 224285"/>
                <a:gd name="connsiteX45" fmla="*/ 463622 w 877074"/>
                <a:gd name="connsiteY45" fmla="*/ 46923 h 224285"/>
                <a:gd name="connsiteX46" fmla="*/ 406960 w 877074"/>
                <a:gd name="connsiteY46" fmla="*/ 46923 h 224285"/>
                <a:gd name="connsiteX47" fmla="*/ 406960 w 877074"/>
                <a:gd name="connsiteY47" fmla="*/ 90600 h 224285"/>
                <a:gd name="connsiteX48" fmla="*/ 454178 w 877074"/>
                <a:gd name="connsiteY48" fmla="*/ 90600 h 224285"/>
                <a:gd name="connsiteX49" fmla="*/ 476607 w 877074"/>
                <a:gd name="connsiteY49" fmla="*/ 110667 h 224285"/>
                <a:gd name="connsiteX50" fmla="*/ 454178 w 877074"/>
                <a:gd name="connsiteY50" fmla="*/ 131915 h 224285"/>
                <a:gd name="connsiteX51" fmla="*/ 406960 w 877074"/>
                <a:gd name="connsiteY51" fmla="*/ 131915 h 224285"/>
                <a:gd name="connsiteX52" fmla="*/ 406960 w 877074"/>
                <a:gd name="connsiteY52" fmla="*/ 198021 h 224285"/>
                <a:gd name="connsiteX53" fmla="*/ 384532 w 877074"/>
                <a:gd name="connsiteY53" fmla="*/ 221630 h 224285"/>
                <a:gd name="connsiteX54" fmla="*/ 362103 w 877074"/>
                <a:gd name="connsiteY54" fmla="*/ 198021 h 224285"/>
                <a:gd name="connsiteX55" fmla="*/ 362103 w 877074"/>
                <a:gd name="connsiteY55" fmla="*/ 28036 h 224285"/>
                <a:gd name="connsiteX56" fmla="*/ 227532 w 877074"/>
                <a:gd name="connsiteY56" fmla="*/ 28036 h 224285"/>
                <a:gd name="connsiteX57" fmla="*/ 251141 w 877074"/>
                <a:gd name="connsiteY57" fmla="*/ 4427 h 224285"/>
                <a:gd name="connsiteX58" fmla="*/ 329051 w 877074"/>
                <a:gd name="connsiteY58" fmla="*/ 4427 h 224285"/>
                <a:gd name="connsiteX59" fmla="*/ 349118 w 877074"/>
                <a:gd name="connsiteY59" fmla="*/ 25675 h 224285"/>
                <a:gd name="connsiteX60" fmla="*/ 329051 w 877074"/>
                <a:gd name="connsiteY60" fmla="*/ 46923 h 224285"/>
                <a:gd name="connsiteX61" fmla="*/ 272389 w 877074"/>
                <a:gd name="connsiteY61" fmla="*/ 46923 h 224285"/>
                <a:gd name="connsiteX62" fmla="*/ 272389 w 877074"/>
                <a:gd name="connsiteY62" fmla="*/ 90600 h 224285"/>
                <a:gd name="connsiteX63" fmla="*/ 319607 w 877074"/>
                <a:gd name="connsiteY63" fmla="*/ 90600 h 224285"/>
                <a:gd name="connsiteX64" fmla="*/ 342036 w 877074"/>
                <a:gd name="connsiteY64" fmla="*/ 110667 h 224285"/>
                <a:gd name="connsiteX65" fmla="*/ 319607 w 877074"/>
                <a:gd name="connsiteY65" fmla="*/ 131915 h 224285"/>
                <a:gd name="connsiteX66" fmla="*/ 272389 w 877074"/>
                <a:gd name="connsiteY66" fmla="*/ 131915 h 224285"/>
                <a:gd name="connsiteX67" fmla="*/ 272389 w 877074"/>
                <a:gd name="connsiteY67" fmla="*/ 198021 h 224285"/>
                <a:gd name="connsiteX68" fmla="*/ 249960 w 877074"/>
                <a:gd name="connsiteY68" fmla="*/ 221630 h 224285"/>
                <a:gd name="connsiteX69" fmla="*/ 227532 w 877074"/>
                <a:gd name="connsiteY69" fmla="*/ 198021 h 224285"/>
                <a:gd name="connsiteX70" fmla="*/ 227532 w 877074"/>
                <a:gd name="connsiteY70" fmla="*/ 28036 h 224285"/>
                <a:gd name="connsiteX71" fmla="*/ 885 w 877074"/>
                <a:gd name="connsiteY71" fmla="*/ 113028 h 224285"/>
                <a:gd name="connsiteX72" fmla="*/ 104765 w 877074"/>
                <a:gd name="connsiteY72" fmla="*/ 885 h 224285"/>
                <a:gd name="connsiteX73" fmla="*/ 208645 w 877074"/>
                <a:gd name="connsiteY73" fmla="*/ 113028 h 224285"/>
                <a:gd name="connsiteX74" fmla="*/ 104765 w 877074"/>
                <a:gd name="connsiteY74" fmla="*/ 223991 h 224285"/>
                <a:gd name="connsiteX75" fmla="*/ 885 w 877074"/>
                <a:gd name="connsiteY75" fmla="*/ 113028 h 2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77074" h="224285">
                  <a:moveTo>
                    <a:pt x="161427" y="113028"/>
                  </a:moveTo>
                  <a:cubicBezTo>
                    <a:pt x="161427" y="76434"/>
                    <a:pt x="142539" y="43382"/>
                    <a:pt x="104765" y="43382"/>
                  </a:cubicBezTo>
                  <a:cubicBezTo>
                    <a:pt x="66991" y="43382"/>
                    <a:pt x="48103" y="76434"/>
                    <a:pt x="48103" y="113028"/>
                  </a:cubicBezTo>
                  <a:cubicBezTo>
                    <a:pt x="48103" y="149622"/>
                    <a:pt x="65810" y="182675"/>
                    <a:pt x="104765" y="182675"/>
                  </a:cubicBezTo>
                  <a:cubicBezTo>
                    <a:pt x="142539" y="182675"/>
                    <a:pt x="161427" y="149622"/>
                    <a:pt x="161427" y="113028"/>
                  </a:cubicBezTo>
                  <a:close/>
                  <a:moveTo>
                    <a:pt x="754013" y="31577"/>
                  </a:moveTo>
                  <a:cubicBezTo>
                    <a:pt x="754013" y="16231"/>
                    <a:pt x="762276" y="4427"/>
                    <a:pt x="777622" y="4427"/>
                  </a:cubicBezTo>
                  <a:lnTo>
                    <a:pt x="853171" y="4427"/>
                  </a:lnTo>
                  <a:cubicBezTo>
                    <a:pt x="867336" y="4427"/>
                    <a:pt x="874419" y="15051"/>
                    <a:pt x="874419" y="25675"/>
                  </a:cubicBezTo>
                  <a:cubicBezTo>
                    <a:pt x="874419" y="36299"/>
                    <a:pt x="867336" y="46923"/>
                    <a:pt x="853171" y="46923"/>
                  </a:cubicBezTo>
                  <a:lnTo>
                    <a:pt x="800050" y="46923"/>
                  </a:lnTo>
                  <a:lnTo>
                    <a:pt x="800050" y="90600"/>
                  </a:lnTo>
                  <a:lnTo>
                    <a:pt x="849629" y="90600"/>
                  </a:lnTo>
                  <a:cubicBezTo>
                    <a:pt x="863795" y="90600"/>
                    <a:pt x="870877" y="101224"/>
                    <a:pt x="870877" y="111848"/>
                  </a:cubicBezTo>
                  <a:cubicBezTo>
                    <a:pt x="870877" y="121291"/>
                    <a:pt x="863795" y="131915"/>
                    <a:pt x="849629" y="131915"/>
                  </a:cubicBezTo>
                  <a:lnTo>
                    <a:pt x="800050" y="131915"/>
                  </a:lnTo>
                  <a:lnTo>
                    <a:pt x="800050" y="177953"/>
                  </a:lnTo>
                  <a:lnTo>
                    <a:pt x="855531" y="177953"/>
                  </a:lnTo>
                  <a:cubicBezTo>
                    <a:pt x="869697" y="177953"/>
                    <a:pt x="876780" y="188577"/>
                    <a:pt x="876780" y="199201"/>
                  </a:cubicBezTo>
                  <a:cubicBezTo>
                    <a:pt x="876780" y="209825"/>
                    <a:pt x="869697" y="220449"/>
                    <a:pt x="855531" y="220449"/>
                  </a:cubicBezTo>
                  <a:lnTo>
                    <a:pt x="777622" y="220449"/>
                  </a:lnTo>
                  <a:cubicBezTo>
                    <a:pt x="764637" y="220449"/>
                    <a:pt x="754013" y="211006"/>
                    <a:pt x="754013" y="198021"/>
                  </a:cubicBezTo>
                  <a:lnTo>
                    <a:pt x="754013" y="31577"/>
                  </a:lnTo>
                  <a:close/>
                  <a:moveTo>
                    <a:pt x="664299" y="885"/>
                  </a:moveTo>
                  <a:cubicBezTo>
                    <a:pt x="686727" y="885"/>
                    <a:pt x="730404" y="7968"/>
                    <a:pt x="730404" y="35118"/>
                  </a:cubicBezTo>
                  <a:cubicBezTo>
                    <a:pt x="730404" y="45742"/>
                    <a:pt x="722141" y="55186"/>
                    <a:pt x="711517" y="55186"/>
                  </a:cubicBezTo>
                  <a:cubicBezTo>
                    <a:pt x="698532" y="55186"/>
                    <a:pt x="690268" y="44562"/>
                    <a:pt x="664299" y="44562"/>
                  </a:cubicBezTo>
                  <a:cubicBezTo>
                    <a:pt x="627705" y="44562"/>
                    <a:pt x="607637" y="76434"/>
                    <a:pt x="607637" y="113028"/>
                  </a:cubicBezTo>
                  <a:cubicBezTo>
                    <a:pt x="607637" y="149622"/>
                    <a:pt x="627705" y="180314"/>
                    <a:pt x="664299" y="180314"/>
                  </a:cubicBezTo>
                  <a:cubicBezTo>
                    <a:pt x="690268" y="180314"/>
                    <a:pt x="700892" y="167329"/>
                    <a:pt x="712697" y="167329"/>
                  </a:cubicBezTo>
                  <a:cubicBezTo>
                    <a:pt x="726862" y="167329"/>
                    <a:pt x="732765" y="181494"/>
                    <a:pt x="732765" y="188577"/>
                  </a:cubicBezTo>
                  <a:cubicBezTo>
                    <a:pt x="732765" y="216908"/>
                    <a:pt x="686727" y="223991"/>
                    <a:pt x="664299" y="223991"/>
                  </a:cubicBezTo>
                  <a:cubicBezTo>
                    <a:pt x="602915" y="223991"/>
                    <a:pt x="560419" y="175592"/>
                    <a:pt x="560419" y="113028"/>
                  </a:cubicBezTo>
                  <a:cubicBezTo>
                    <a:pt x="560419" y="49284"/>
                    <a:pt x="602915" y="885"/>
                    <a:pt x="664299" y="885"/>
                  </a:cubicBezTo>
                  <a:close/>
                  <a:moveTo>
                    <a:pt x="496675" y="26855"/>
                  </a:moveTo>
                  <a:cubicBezTo>
                    <a:pt x="496675" y="11509"/>
                    <a:pt x="506118" y="3246"/>
                    <a:pt x="519103" y="3246"/>
                  </a:cubicBezTo>
                  <a:cubicBezTo>
                    <a:pt x="532088" y="3246"/>
                    <a:pt x="541532" y="11509"/>
                    <a:pt x="541532" y="26855"/>
                  </a:cubicBezTo>
                  <a:lnTo>
                    <a:pt x="541532" y="198021"/>
                  </a:lnTo>
                  <a:cubicBezTo>
                    <a:pt x="541532" y="213367"/>
                    <a:pt x="532088" y="221630"/>
                    <a:pt x="519103" y="221630"/>
                  </a:cubicBezTo>
                  <a:cubicBezTo>
                    <a:pt x="506118" y="221630"/>
                    <a:pt x="496675" y="213367"/>
                    <a:pt x="496675" y="198021"/>
                  </a:cubicBezTo>
                  <a:lnTo>
                    <a:pt x="496675" y="26855"/>
                  </a:lnTo>
                  <a:close/>
                  <a:moveTo>
                    <a:pt x="362103" y="28036"/>
                  </a:moveTo>
                  <a:cubicBezTo>
                    <a:pt x="362103" y="16231"/>
                    <a:pt x="370366" y="4427"/>
                    <a:pt x="385712" y="4427"/>
                  </a:cubicBezTo>
                  <a:lnTo>
                    <a:pt x="463622" y="4427"/>
                  </a:lnTo>
                  <a:cubicBezTo>
                    <a:pt x="476607" y="4427"/>
                    <a:pt x="483690" y="15051"/>
                    <a:pt x="483690" y="25675"/>
                  </a:cubicBezTo>
                  <a:cubicBezTo>
                    <a:pt x="483690" y="36299"/>
                    <a:pt x="476607" y="46923"/>
                    <a:pt x="463622" y="46923"/>
                  </a:cubicBezTo>
                  <a:lnTo>
                    <a:pt x="406960" y="46923"/>
                  </a:lnTo>
                  <a:lnTo>
                    <a:pt x="406960" y="90600"/>
                  </a:lnTo>
                  <a:lnTo>
                    <a:pt x="454178" y="90600"/>
                  </a:lnTo>
                  <a:cubicBezTo>
                    <a:pt x="468344" y="90600"/>
                    <a:pt x="476607" y="101224"/>
                    <a:pt x="476607" y="110667"/>
                  </a:cubicBezTo>
                  <a:cubicBezTo>
                    <a:pt x="476607" y="121291"/>
                    <a:pt x="468344" y="131915"/>
                    <a:pt x="454178" y="131915"/>
                  </a:cubicBezTo>
                  <a:lnTo>
                    <a:pt x="406960" y="131915"/>
                  </a:lnTo>
                  <a:lnTo>
                    <a:pt x="406960" y="198021"/>
                  </a:lnTo>
                  <a:cubicBezTo>
                    <a:pt x="406960" y="213367"/>
                    <a:pt x="397517" y="221630"/>
                    <a:pt x="384532" y="221630"/>
                  </a:cubicBezTo>
                  <a:cubicBezTo>
                    <a:pt x="371547" y="221630"/>
                    <a:pt x="362103" y="213367"/>
                    <a:pt x="362103" y="198021"/>
                  </a:cubicBezTo>
                  <a:lnTo>
                    <a:pt x="362103" y="28036"/>
                  </a:lnTo>
                  <a:close/>
                  <a:moveTo>
                    <a:pt x="227532" y="28036"/>
                  </a:moveTo>
                  <a:cubicBezTo>
                    <a:pt x="227532" y="16231"/>
                    <a:pt x="235795" y="4427"/>
                    <a:pt x="251141" y="4427"/>
                  </a:cubicBezTo>
                  <a:lnTo>
                    <a:pt x="329051" y="4427"/>
                  </a:lnTo>
                  <a:cubicBezTo>
                    <a:pt x="342036" y="4427"/>
                    <a:pt x="349118" y="15051"/>
                    <a:pt x="349118" y="25675"/>
                  </a:cubicBezTo>
                  <a:cubicBezTo>
                    <a:pt x="349118" y="36299"/>
                    <a:pt x="342036" y="46923"/>
                    <a:pt x="329051" y="46923"/>
                  </a:cubicBezTo>
                  <a:lnTo>
                    <a:pt x="272389" y="46923"/>
                  </a:lnTo>
                  <a:lnTo>
                    <a:pt x="272389" y="90600"/>
                  </a:lnTo>
                  <a:lnTo>
                    <a:pt x="319607" y="90600"/>
                  </a:lnTo>
                  <a:cubicBezTo>
                    <a:pt x="334953" y="90600"/>
                    <a:pt x="342036" y="101224"/>
                    <a:pt x="342036" y="110667"/>
                  </a:cubicBezTo>
                  <a:cubicBezTo>
                    <a:pt x="342036" y="121291"/>
                    <a:pt x="334953" y="131915"/>
                    <a:pt x="319607" y="131915"/>
                  </a:cubicBezTo>
                  <a:lnTo>
                    <a:pt x="272389" y="131915"/>
                  </a:lnTo>
                  <a:lnTo>
                    <a:pt x="272389" y="198021"/>
                  </a:lnTo>
                  <a:cubicBezTo>
                    <a:pt x="272389" y="213367"/>
                    <a:pt x="262945" y="221630"/>
                    <a:pt x="249960" y="221630"/>
                  </a:cubicBezTo>
                  <a:cubicBezTo>
                    <a:pt x="236975" y="221630"/>
                    <a:pt x="227532" y="213367"/>
                    <a:pt x="227532" y="198021"/>
                  </a:cubicBezTo>
                  <a:lnTo>
                    <a:pt x="227532" y="28036"/>
                  </a:lnTo>
                  <a:close/>
                  <a:moveTo>
                    <a:pt x="885" y="113028"/>
                  </a:moveTo>
                  <a:cubicBezTo>
                    <a:pt x="885" y="49284"/>
                    <a:pt x="42201" y="885"/>
                    <a:pt x="104765" y="885"/>
                  </a:cubicBezTo>
                  <a:cubicBezTo>
                    <a:pt x="164968" y="885"/>
                    <a:pt x="208645" y="50464"/>
                    <a:pt x="208645" y="113028"/>
                  </a:cubicBezTo>
                  <a:cubicBezTo>
                    <a:pt x="208645" y="175592"/>
                    <a:pt x="166148" y="223991"/>
                    <a:pt x="104765" y="223991"/>
                  </a:cubicBezTo>
                  <a:cubicBezTo>
                    <a:pt x="43382" y="223991"/>
                    <a:pt x="885" y="175592"/>
                    <a:pt x="885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A210D725-016B-4B04-8873-2DE19777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6508" y="5391925"/>
            <a:ext cx="2545492" cy="14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. egyéni séma">
      <a:dk1>
        <a:srgbClr val="002060"/>
      </a:dk1>
      <a:lt1>
        <a:srgbClr val="FFFFFF"/>
      </a:lt1>
      <a:dk2>
        <a:srgbClr val="000000"/>
      </a:dk2>
      <a:lt2>
        <a:srgbClr val="D7A840"/>
      </a:lt2>
      <a:accent1>
        <a:srgbClr val="D7A840"/>
      </a:accent1>
      <a:accent2>
        <a:srgbClr val="E8CD90"/>
      </a:accent2>
      <a:accent3>
        <a:srgbClr val="000000"/>
      </a:accent3>
      <a:accent4>
        <a:srgbClr val="FFFFFF"/>
      </a:accent4>
      <a:accent5>
        <a:srgbClr val="D9D9D9"/>
      </a:accent5>
      <a:accent6>
        <a:srgbClr val="BFBFBF"/>
      </a:accent6>
      <a:hlink>
        <a:srgbClr val="BFBFBF"/>
      </a:hlink>
      <a:folHlink>
        <a:srgbClr val="BFBFBF"/>
      </a:folHlink>
    </a:clrScheme>
    <a:fontScheme name="1. egyéni sé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13957</TotalTime>
  <Words>2927</Words>
  <Application>Microsoft Office PowerPoint</Application>
  <PresentationFormat>Szélesvásznú</PresentationFormat>
  <Paragraphs>315</Paragraphs>
  <Slides>39</Slides>
  <Notes>39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6" baseType="lpstr">
      <vt:lpstr>Arial</vt:lpstr>
      <vt:lpstr>Calibri</vt:lpstr>
      <vt:lpstr>Lucida Sans</vt:lpstr>
      <vt:lpstr>Lucida Sans Unicode</vt:lpstr>
      <vt:lpstr>Nirmala UI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Csicsely Boglárka Dóra</dc:creator>
  <cp:lastModifiedBy>Mújdricza Ferenc</cp:lastModifiedBy>
  <cp:revision>296</cp:revision>
  <cp:lastPrinted>2024-02-21T14:33:13Z</cp:lastPrinted>
  <dcterms:created xsi:type="dcterms:W3CDTF">2024-01-25T11:42:28Z</dcterms:created>
  <dcterms:modified xsi:type="dcterms:W3CDTF">2024-04-22T14:50:16Z</dcterms:modified>
</cp:coreProperties>
</file>