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23"/>
  </p:notesMasterIdLst>
  <p:sldIdLst>
    <p:sldId id="372" r:id="rId6"/>
    <p:sldId id="405" r:id="rId7"/>
    <p:sldId id="406" r:id="rId8"/>
    <p:sldId id="425" r:id="rId9"/>
    <p:sldId id="426" r:id="rId10"/>
    <p:sldId id="408" r:id="rId11"/>
    <p:sldId id="416" r:id="rId12"/>
    <p:sldId id="409" r:id="rId13"/>
    <p:sldId id="407" r:id="rId14"/>
    <p:sldId id="427" r:id="rId15"/>
    <p:sldId id="411" r:id="rId16"/>
    <p:sldId id="412" r:id="rId17"/>
    <p:sldId id="428" r:id="rId18"/>
    <p:sldId id="420" r:id="rId19"/>
    <p:sldId id="421" r:id="rId20"/>
    <p:sldId id="422" r:id="rId21"/>
    <p:sldId id="404" r:id="rId22"/>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5pPr>
    <a:lvl6pPr marL="2286000" algn="l" defTabSz="914400" rtl="0" eaLnBrk="1" latinLnBrk="0" hangingPunct="1">
      <a:defRPr kern="1200">
        <a:solidFill>
          <a:schemeClr val="tx1"/>
        </a:solidFill>
        <a:latin typeface="Gill Sans MT" panose="020B0502020104020203" pitchFamily="34" charset="0"/>
        <a:ea typeface="+mn-ea"/>
        <a:cs typeface="+mn-cs"/>
      </a:defRPr>
    </a:lvl6pPr>
    <a:lvl7pPr marL="2743200" algn="l" defTabSz="914400" rtl="0" eaLnBrk="1" latinLnBrk="0" hangingPunct="1">
      <a:defRPr kern="1200">
        <a:solidFill>
          <a:schemeClr val="tx1"/>
        </a:solidFill>
        <a:latin typeface="Gill Sans MT" panose="020B0502020104020203" pitchFamily="34" charset="0"/>
        <a:ea typeface="+mn-ea"/>
        <a:cs typeface="+mn-cs"/>
      </a:defRPr>
    </a:lvl7pPr>
    <a:lvl8pPr marL="3200400" algn="l" defTabSz="914400" rtl="0" eaLnBrk="1" latinLnBrk="0" hangingPunct="1">
      <a:defRPr kern="1200">
        <a:solidFill>
          <a:schemeClr val="tx1"/>
        </a:solidFill>
        <a:latin typeface="Gill Sans MT" panose="020B0502020104020203" pitchFamily="34" charset="0"/>
        <a:ea typeface="+mn-ea"/>
        <a:cs typeface="+mn-cs"/>
      </a:defRPr>
    </a:lvl8pPr>
    <a:lvl9pPr marL="3657600" algn="l" defTabSz="914400" rtl="0" eaLnBrk="1" latinLnBrk="0" hangingPunct="1">
      <a:defRPr kern="1200">
        <a:solidFill>
          <a:schemeClr val="tx1"/>
        </a:solidFill>
        <a:latin typeface="Gill Sans MT" panose="020B0502020104020203" pitchFamily="34" charset="0"/>
        <a:ea typeface="+mn-ea"/>
        <a:cs typeface="+mn-cs"/>
      </a:defRPr>
    </a:lvl9pPr>
  </p:defaultTextStyle>
  <p:extLst>
    <p:ext uri="{521415D9-36F7-43E2-AB2F-B90AF26B5E84}">
      <p14:sectionLst xmlns:p14="http://schemas.microsoft.com/office/powerpoint/2010/main">
        <p14:section name="Sezione predefinita" id="{ABB56F95-EC9C-46A3-A7F6-FE385F8B8E86}">
          <p14:sldIdLst>
            <p14:sldId id="372"/>
            <p14:sldId id="405"/>
            <p14:sldId id="406"/>
            <p14:sldId id="425"/>
            <p14:sldId id="426"/>
            <p14:sldId id="408"/>
            <p14:sldId id="416"/>
            <p14:sldId id="409"/>
            <p14:sldId id="407"/>
            <p14:sldId id="427"/>
            <p14:sldId id="411"/>
          </p14:sldIdLst>
        </p14:section>
        <p14:section name="Sezione senza titolo" id="{0A08262F-143C-4D9C-A012-EF390B9779FF}">
          <p14:sldIdLst>
            <p14:sldId id="412"/>
            <p14:sldId id="428"/>
            <p14:sldId id="420"/>
            <p14:sldId id="421"/>
            <p14:sldId id="422"/>
            <p14:sldId id="404"/>
          </p14:sldIdLst>
        </p14:section>
      </p14:sectionLst>
    </p:ext>
    <p:ext uri="{EFAFB233-063F-42B5-8137-9DF3F51BA10A}">
      <p15:sldGuideLst xmlns:p15="http://schemas.microsoft.com/office/powerpoint/2012/main">
        <p15:guide id="1" pos="7401">
          <p15:clr>
            <a:srgbClr val="A4A3A4"/>
          </p15:clr>
        </p15:guide>
        <p15:guide id="2" orient="horz" pos="417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Esposito" initials="LE"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2A2A"/>
    <a:srgbClr val="00FF00"/>
    <a:srgbClr val="FF6600"/>
    <a:srgbClr val="7B7C7E"/>
    <a:srgbClr val="932338"/>
    <a:srgbClr val="63646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ile medio 2 - Color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Stile medio 2 - Colore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ile medio 2 - Colore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Stile chiaro 2 - Colore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Stile chiaro 2 - Color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7292A2E-F333-43FB-9621-5CBBE7FDCDCB}" styleName="Stile chiaro 2 - Colore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0A1B5D5-9B99-4C35-A422-299274C87663}" styleName="Stile medio 1 - Colore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034E78-7F5D-4C2E-B375-FC64B27BC917}" styleName="Stile scuro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34" autoAdjust="0"/>
    <p:restoredTop sz="96265" autoAdjust="0"/>
  </p:normalViewPr>
  <p:slideViewPr>
    <p:cSldViewPr snapToGrid="0" showGuides="1">
      <p:cViewPr varScale="1">
        <p:scale>
          <a:sx n="67" d="100"/>
          <a:sy n="67" d="100"/>
        </p:scale>
        <p:origin x="300" y="60"/>
      </p:cViewPr>
      <p:guideLst>
        <p:guide pos="7401"/>
        <p:guide orient="horz" pos="4178"/>
      </p:guideLst>
    </p:cSldViewPr>
  </p:slideViewPr>
  <p:outlineViewPr>
    <p:cViewPr>
      <p:scale>
        <a:sx n="33" d="100"/>
        <a:sy n="33" d="100"/>
      </p:scale>
      <p:origin x="0" y="0"/>
    </p:cViewPr>
  </p:outlineViewPr>
  <p:notesTextViewPr>
    <p:cViewPr>
      <p:scale>
        <a:sx n="1" d="1"/>
        <a:sy n="1" d="1"/>
      </p:scale>
      <p:origin x="0" y="0"/>
    </p:cViewPr>
  </p:notesTextViewPr>
  <p:gridSpacing cx="54000" cy="540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commentAuthors" Target="commentAuthor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smtClean="0">
                <a:latin typeface="+mn-lt"/>
              </a:defRPr>
            </a:lvl1pPr>
          </a:lstStyle>
          <a:p>
            <a:pPr>
              <a:defRPr/>
            </a:pPr>
            <a:fld id="{C5F835E2-227D-43BA-B3A5-E9E433264387}" type="datetimeFigureOut">
              <a:rPr lang="en-US"/>
              <a:pPr>
                <a:defRPr/>
              </a:pPr>
              <a:t>4/19/2024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smtClean="0">
                <a:latin typeface="+mn-lt"/>
              </a:defRPr>
            </a:lvl1pPr>
          </a:lstStyle>
          <a:p>
            <a:pPr>
              <a:defRPr/>
            </a:pPr>
            <a:fld id="{F5F5882C-B867-4FE7-97C9-87FBF93DC802}" type="slidenum">
              <a:rPr lang="en-US"/>
              <a:pPr>
                <a:defRPr/>
              </a:pPr>
              <a:t>‹N›</a:t>
            </a:fld>
            <a:endParaRPr lang="en-US"/>
          </a:p>
        </p:txBody>
      </p:sp>
    </p:spTree>
    <p:extLst>
      <p:ext uri="{BB962C8B-B14F-4D97-AF65-F5344CB8AC3E}">
        <p14:creationId xmlns:p14="http://schemas.microsoft.com/office/powerpoint/2010/main" val="366931137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F5F5882C-B867-4FE7-97C9-87FBF93DC802}" type="slidenum">
              <a:rPr lang="en-US" smtClean="0"/>
              <a:pPr>
                <a:defRPr/>
              </a:pPr>
              <a:t>4</a:t>
            </a:fld>
            <a:endParaRPr lang="en-US"/>
          </a:p>
        </p:txBody>
      </p:sp>
    </p:spTree>
    <p:extLst>
      <p:ext uri="{BB962C8B-B14F-4D97-AF65-F5344CB8AC3E}">
        <p14:creationId xmlns:p14="http://schemas.microsoft.com/office/powerpoint/2010/main" val="27210580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pertina">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71070" y="2621956"/>
            <a:ext cx="9818337" cy="2782819"/>
          </a:xfrm>
          <a:effectLst/>
        </p:spPr>
        <p:txBody>
          <a:bodyPr lIns="0" tIns="0" rIns="0" bIns="0" anchor="ctr">
            <a:normAutofit/>
          </a:bodyPr>
          <a:lstStyle>
            <a:lvl1pPr>
              <a:lnSpc>
                <a:spcPts val="3600"/>
              </a:lnSpc>
              <a:defRPr sz="3400" b="0" cap="none">
                <a:solidFill>
                  <a:srgbClr val="C00000"/>
                </a:solidFill>
                <a:latin typeface="Arial Narrow" panose="020B0606020202030204" pitchFamily="34" charset="0"/>
              </a:defRPr>
            </a:lvl1pPr>
          </a:lstStyle>
          <a:p>
            <a:r>
              <a:rPr lang="it-IT" dirty="0"/>
              <a:t>FARE CLIC PER MODIFICARE LO STILE DEL TITOLO DELLO SCHEMA FARE CLIC PER MODIFICARE LO STILE DEL TITOLO DELLO SCHEMA</a:t>
            </a:r>
            <a:endParaRPr lang="en-US" dirty="0"/>
          </a:p>
        </p:txBody>
      </p:sp>
      <p:sp>
        <p:nvSpPr>
          <p:cNvPr id="9" name="Text Placeholder 2">
            <a:extLst>
              <a:ext uri="{FF2B5EF4-FFF2-40B4-BE49-F238E27FC236}">
                <a16:creationId xmlns:a16="http://schemas.microsoft.com/office/drawing/2014/main" id="{384E50FF-EF10-4A0E-8686-237E66B249CE}"/>
              </a:ext>
            </a:extLst>
          </p:cNvPr>
          <p:cNvSpPr>
            <a:spLocks noGrp="1"/>
          </p:cNvSpPr>
          <p:nvPr>
            <p:ph type="body" idx="1"/>
          </p:nvPr>
        </p:nvSpPr>
        <p:spPr>
          <a:xfrm>
            <a:off x="469184" y="6495314"/>
            <a:ext cx="7481115" cy="179536"/>
          </a:xfrm>
        </p:spPr>
        <p:txBody>
          <a:bodyPr wrap="square" lIns="0" tIns="0" rIns="0" bIns="0">
            <a:spAutoFit/>
          </a:bodyPr>
          <a:lstStyle>
            <a:lvl1pPr marL="0" indent="0">
              <a:lnSpc>
                <a:spcPts val="1400"/>
              </a:lnSpc>
              <a:spcAft>
                <a:spcPts val="200"/>
              </a:spcAft>
              <a:buNone/>
              <a:defRPr sz="11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Modifica gli stili del testo dello schema</a:t>
            </a:r>
          </a:p>
        </p:txBody>
      </p:sp>
      <p:sp>
        <p:nvSpPr>
          <p:cNvPr id="20" name="Text Placeholder 2">
            <a:extLst>
              <a:ext uri="{FF2B5EF4-FFF2-40B4-BE49-F238E27FC236}">
                <a16:creationId xmlns:a16="http://schemas.microsoft.com/office/drawing/2014/main" id="{771492F8-659D-4E4C-A49D-B7C567539112}"/>
              </a:ext>
            </a:extLst>
          </p:cNvPr>
          <p:cNvSpPr>
            <a:spLocks noGrp="1"/>
          </p:cNvSpPr>
          <p:nvPr>
            <p:ph type="body" idx="10"/>
          </p:nvPr>
        </p:nvSpPr>
        <p:spPr>
          <a:xfrm>
            <a:off x="469185" y="1287956"/>
            <a:ext cx="3689746" cy="216000"/>
          </a:xfrm>
        </p:spPr>
        <p:txBody>
          <a:bodyPr lIns="0" tIns="0" rIns="0" bIns="0">
            <a:noAutofit/>
          </a:bodyPr>
          <a:lstStyle>
            <a:lvl1pPr marL="0" indent="0">
              <a:lnSpc>
                <a:spcPts val="1500"/>
              </a:lnSpc>
              <a:spcAft>
                <a:spcPts val="600"/>
              </a:spcAft>
              <a:buNone/>
              <a:defRPr lang="it-IT" sz="1200" dirty="0">
                <a:solidFill>
                  <a:schemeClr val="tx1">
                    <a:lumMod val="50000"/>
                    <a:lumOff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Modifica gli stili del testo dello schema</a:t>
            </a:r>
          </a:p>
        </p:txBody>
      </p:sp>
      <p:sp>
        <p:nvSpPr>
          <p:cNvPr id="23" name="Text Placeholder 2">
            <a:extLst>
              <a:ext uri="{FF2B5EF4-FFF2-40B4-BE49-F238E27FC236}">
                <a16:creationId xmlns:a16="http://schemas.microsoft.com/office/drawing/2014/main" id="{384E50FF-EF10-4A0E-8686-237E66B249CE}"/>
              </a:ext>
            </a:extLst>
          </p:cNvPr>
          <p:cNvSpPr>
            <a:spLocks noGrp="1"/>
          </p:cNvSpPr>
          <p:nvPr>
            <p:ph type="body" idx="11" hasCustomPrompt="1"/>
          </p:nvPr>
        </p:nvSpPr>
        <p:spPr>
          <a:xfrm>
            <a:off x="469184" y="1522956"/>
            <a:ext cx="3689747" cy="1080000"/>
          </a:xfrm>
        </p:spPr>
        <p:txBody>
          <a:bodyPr lIns="0" tIns="0" rIns="0" bIns="0" anchor="t" anchorCtr="0">
            <a:noAutofit/>
          </a:bodyPr>
          <a:lstStyle>
            <a:lvl1pPr marL="0" indent="0">
              <a:lnSpc>
                <a:spcPct val="100000"/>
              </a:lnSpc>
              <a:spcAft>
                <a:spcPts val="0"/>
              </a:spcAft>
              <a:buNone/>
              <a:defRPr sz="2000" b="0">
                <a:solidFill>
                  <a:srgbClr val="636462"/>
                </a:solidFill>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MODIFICA GLI STILI DEL TESTO</a:t>
            </a:r>
          </a:p>
        </p:txBody>
      </p:sp>
      <p:sp>
        <p:nvSpPr>
          <p:cNvPr id="11" name="Text Placeholder 2">
            <a:extLst>
              <a:ext uri="{FF2B5EF4-FFF2-40B4-BE49-F238E27FC236}">
                <a16:creationId xmlns:a16="http://schemas.microsoft.com/office/drawing/2014/main" id="{384E50FF-EF10-4A0E-8686-237E66B249CE}"/>
              </a:ext>
            </a:extLst>
          </p:cNvPr>
          <p:cNvSpPr>
            <a:spLocks noGrp="1"/>
          </p:cNvSpPr>
          <p:nvPr>
            <p:ph type="body" idx="12" hasCustomPrompt="1"/>
          </p:nvPr>
        </p:nvSpPr>
        <p:spPr>
          <a:xfrm>
            <a:off x="469184" y="6297672"/>
            <a:ext cx="7481115" cy="188513"/>
          </a:xfrm>
        </p:spPr>
        <p:txBody>
          <a:bodyPr wrap="square" lIns="0" tIns="0" rIns="0" bIns="0">
            <a:spAutoFit/>
          </a:bodyPr>
          <a:lstStyle>
            <a:lvl1pPr marL="0" indent="0">
              <a:lnSpc>
                <a:spcPts val="1400"/>
              </a:lnSpc>
              <a:spcAft>
                <a:spcPts val="200"/>
              </a:spcAft>
              <a:buNone/>
              <a:defRPr sz="1400" b="0">
                <a:solidFill>
                  <a:schemeClr val="tx1">
                    <a:lumMod val="65000"/>
                    <a:lumOff val="35000"/>
                  </a:schemeClr>
                </a:solidFill>
                <a:latin typeface="Arial Narrow" panose="020B0606020202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MODIFICA GLI STILI DEL TESTO DELLO SCHEMA</a:t>
            </a:r>
          </a:p>
        </p:txBody>
      </p:sp>
      <p:sp>
        <p:nvSpPr>
          <p:cNvPr id="12" name="Rectangle 8">
            <a:extLst>
              <a:ext uri="{FF2B5EF4-FFF2-40B4-BE49-F238E27FC236}">
                <a16:creationId xmlns:a16="http://schemas.microsoft.com/office/drawing/2014/main" id="{A8FC9CB7-7D84-419A-988C-7B8817E18EDB}"/>
              </a:ext>
            </a:extLst>
          </p:cNvPr>
          <p:cNvSpPr/>
          <p:nvPr userDrawn="1"/>
        </p:nvSpPr>
        <p:spPr>
          <a:xfrm>
            <a:off x="463550" y="0"/>
            <a:ext cx="3708400" cy="1089025"/>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0">
            <a:extLst>
              <a:ext uri="{FF2B5EF4-FFF2-40B4-BE49-F238E27FC236}">
                <a16:creationId xmlns:a16="http://schemas.microsoft.com/office/drawing/2014/main" id="{F57BA760-D00A-4F5B-B978-07F3F810367F}"/>
              </a:ext>
            </a:extLst>
          </p:cNvPr>
          <p:cNvSpPr/>
          <p:nvPr userDrawn="1"/>
        </p:nvSpPr>
        <p:spPr>
          <a:xfrm>
            <a:off x="4251325" y="0"/>
            <a:ext cx="3706813" cy="1089025"/>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pic>
        <p:nvPicPr>
          <p:cNvPr id="4" name="Immagine 3">
            <a:extLst>
              <a:ext uri="{FF2B5EF4-FFF2-40B4-BE49-F238E27FC236}">
                <a16:creationId xmlns:a16="http://schemas.microsoft.com/office/drawing/2014/main" id="{617FA033-79E9-4921-B88E-03D9DAACCE5F}"/>
              </a:ext>
            </a:extLst>
          </p:cNvPr>
          <p:cNvPicPr>
            <a:picLocks noChangeAspect="1"/>
          </p:cNvPicPr>
          <p:nvPr userDrawn="1"/>
        </p:nvPicPr>
        <p:blipFill>
          <a:blip r:embed="rId2"/>
          <a:stretch>
            <a:fillRect/>
          </a:stretch>
        </p:blipFill>
        <p:spPr>
          <a:xfrm>
            <a:off x="8550841" y="637832"/>
            <a:ext cx="2700000" cy="461927"/>
          </a:xfrm>
          <a:prstGeom prst="rect">
            <a:avLst/>
          </a:prstGeom>
        </p:spPr>
      </p:pic>
      <p:sp>
        <p:nvSpPr>
          <p:cNvPr id="16" name="Rectangle 9">
            <a:extLst>
              <a:ext uri="{FF2B5EF4-FFF2-40B4-BE49-F238E27FC236}">
                <a16:creationId xmlns:a16="http://schemas.microsoft.com/office/drawing/2014/main" id="{821E4C3A-67D5-4B9E-B373-7B560EA0839E}"/>
              </a:ext>
            </a:extLst>
          </p:cNvPr>
          <p:cNvSpPr/>
          <p:nvPr userDrawn="1"/>
        </p:nvSpPr>
        <p:spPr>
          <a:xfrm>
            <a:off x="8037513" y="0"/>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55998298"/>
      </p:ext>
    </p:extLst>
  </p:cSld>
  <p:clrMapOvr>
    <a:masterClrMapping/>
  </p:clrMapOvr>
  <p:extLst>
    <p:ext uri="{DCECCB84-F9BA-43D5-87BE-67443E8EF086}">
      <p15:sldGuideLst xmlns:p15="http://schemas.microsoft.com/office/powerpoint/2012/main">
        <p15:guide id="1" orient="horz" pos="981"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due immagini affiancate">
    <p:spTree>
      <p:nvGrpSpPr>
        <p:cNvPr id="1" name=""/>
        <p:cNvGrpSpPr/>
        <p:nvPr/>
      </p:nvGrpSpPr>
      <p:grpSpPr>
        <a:xfrm>
          <a:off x="0" y="0"/>
          <a:ext cx="0" cy="0"/>
          <a:chOff x="0" y="0"/>
          <a:chExt cx="0" cy="0"/>
        </a:xfrm>
      </p:grpSpPr>
      <p:sp>
        <p:nvSpPr>
          <p:cNvPr id="8" name="Rettangolo 7">
            <a:extLst>
              <a:ext uri="{FF2B5EF4-FFF2-40B4-BE49-F238E27FC236}">
                <a16:creationId xmlns:a16="http://schemas.microsoft.com/office/drawing/2014/main" id="{C2F57ACB-1A9A-42A2-B0B9-3C24FCCE916F}"/>
              </a:ext>
            </a:extLst>
          </p:cNvPr>
          <p:cNvSpPr/>
          <p:nvPr userDrawn="1"/>
        </p:nvSpPr>
        <p:spPr>
          <a:xfrm>
            <a:off x="471488" y="1571124"/>
            <a:ext cx="5472112" cy="4392000"/>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sp>
        <p:nvSpPr>
          <p:cNvPr id="21" name="Text Placeholder 3">
            <a:extLst>
              <a:ext uri="{FF2B5EF4-FFF2-40B4-BE49-F238E27FC236}">
                <a16:creationId xmlns:a16="http://schemas.microsoft.com/office/drawing/2014/main" id="{A0C542E8-A419-4B8E-8AE4-1D0DC75ADF26}"/>
              </a:ext>
            </a:extLst>
          </p:cNvPr>
          <p:cNvSpPr>
            <a:spLocks noGrp="1"/>
          </p:cNvSpPr>
          <p:nvPr>
            <p:ph type="body" sz="half" idx="12" hasCustomPrompt="1"/>
          </p:nvPr>
        </p:nvSpPr>
        <p:spPr>
          <a:xfrm>
            <a:off x="562922" y="1691683"/>
            <a:ext cx="5304733" cy="387373"/>
          </a:xfrm>
        </p:spPr>
        <p:txBody>
          <a:bodyPr lIns="0" tIns="0" rIns="0" bIns="0">
            <a:normAutofit/>
          </a:bodyPr>
          <a:lstStyle>
            <a:lvl1pPr marL="0" indent="0" algn="ctr">
              <a:buNone/>
              <a:defRPr sz="1400">
                <a:solidFill>
                  <a:srgbClr val="CC2A2A"/>
                </a:solidFill>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GLI STILI DEL TESTO DELLO SCHEMA</a:t>
            </a:r>
          </a:p>
        </p:txBody>
      </p:sp>
      <p:sp>
        <p:nvSpPr>
          <p:cNvPr id="22" name="Content Placeholder 3">
            <a:extLst>
              <a:ext uri="{FF2B5EF4-FFF2-40B4-BE49-F238E27FC236}">
                <a16:creationId xmlns:a16="http://schemas.microsoft.com/office/drawing/2014/main" id="{3F3446B5-6360-4947-B444-A1DBFD655274}"/>
              </a:ext>
            </a:extLst>
          </p:cNvPr>
          <p:cNvSpPr>
            <a:spLocks noGrp="1"/>
          </p:cNvSpPr>
          <p:nvPr>
            <p:ph sz="half" idx="13"/>
          </p:nvPr>
        </p:nvSpPr>
        <p:spPr>
          <a:xfrm>
            <a:off x="562922" y="2172243"/>
            <a:ext cx="5304733" cy="3668732"/>
          </a:xfrm>
        </p:spPr>
        <p:txBody>
          <a:bodyPr>
            <a:normAutofit/>
          </a:bodyPr>
          <a:lstStyle>
            <a:lvl1pPr marL="0" indent="0">
              <a:buFontTx/>
              <a:buNone/>
              <a:defRPr sz="1600">
                <a:solidFill>
                  <a:schemeClr val="tx1">
                    <a:lumMod val="75000"/>
                    <a:lumOff val="25000"/>
                  </a:schemeClr>
                </a:solidFill>
              </a:defRPr>
            </a:lvl1pPr>
            <a:lvl2pPr marL="324000" indent="0">
              <a:buFontTx/>
              <a:buNone/>
              <a:defRPr/>
            </a:lvl2pPr>
            <a:lvl3pPr marL="630000" indent="0">
              <a:buFontTx/>
              <a:buNone/>
              <a:defRPr/>
            </a:lvl3pPr>
            <a:lvl4pPr marL="1008000" indent="0">
              <a:buFontTx/>
              <a:buNone/>
              <a:defRPr/>
            </a:lvl4pPr>
            <a:lvl5pPr marL="1368000" indent="0">
              <a:buFontTx/>
              <a:buNone/>
              <a:defRPr/>
            </a:lvl5pPr>
          </a:lstStyle>
          <a:p>
            <a:pPr lvl="0"/>
            <a:r>
              <a:rPr lang="it-IT" dirty="0"/>
              <a:t>Fare clic per modificare gli stili del testo dello schema</a:t>
            </a:r>
          </a:p>
          <a:p>
            <a:pPr lvl="1"/>
            <a:endParaRPr lang="en-US" dirty="0"/>
          </a:p>
        </p:txBody>
      </p:sp>
      <p:sp>
        <p:nvSpPr>
          <p:cNvPr id="20" name="Rectangle 8">
            <a:extLst>
              <a:ext uri="{FF2B5EF4-FFF2-40B4-BE49-F238E27FC236}">
                <a16:creationId xmlns:a16="http://schemas.microsoft.com/office/drawing/2014/main" id="{D17306DB-EF2B-46DB-BE4C-67BA4581EC8A}"/>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10">
            <a:extLst>
              <a:ext uri="{FF2B5EF4-FFF2-40B4-BE49-F238E27FC236}">
                <a16:creationId xmlns:a16="http://schemas.microsoft.com/office/drawing/2014/main" id="{27663729-5A18-460D-BCC5-1C121255BEC2}"/>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9">
            <a:extLst>
              <a:ext uri="{FF2B5EF4-FFF2-40B4-BE49-F238E27FC236}">
                <a16:creationId xmlns:a16="http://schemas.microsoft.com/office/drawing/2014/main" id="{88AE038F-3265-4340-AFAF-203DBF97366C}"/>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25" name="Immagine 24">
            <a:extLst>
              <a:ext uri="{FF2B5EF4-FFF2-40B4-BE49-F238E27FC236}">
                <a16:creationId xmlns:a16="http://schemas.microsoft.com/office/drawing/2014/main" id="{5203E877-BB68-4C3E-A95D-262A3B3831F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Footer Placeholder 4">
            <a:extLst>
              <a:ext uri="{FF2B5EF4-FFF2-40B4-BE49-F238E27FC236}">
                <a16:creationId xmlns:a16="http://schemas.microsoft.com/office/drawing/2014/main" id="{DDB77A0D-9AB4-48A1-82C5-A09A7D4F72D4}"/>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29" name="Slide Number Placeholder 5">
            <a:extLst>
              <a:ext uri="{FF2B5EF4-FFF2-40B4-BE49-F238E27FC236}">
                <a16:creationId xmlns:a16="http://schemas.microsoft.com/office/drawing/2014/main" id="{ABB3C7F1-D02D-4858-A51B-B1211EF06EF0}"/>
              </a:ext>
            </a:extLst>
          </p:cNvPr>
          <p:cNvSpPr>
            <a:spLocks noGrp="1"/>
          </p:cNvSpPr>
          <p:nvPr>
            <p:ph type="sldNum" sz="quarter" idx="14"/>
          </p:nvPr>
        </p:nvSpPr>
        <p:spPr>
          <a:xfrm>
            <a:off x="323469" y="6405108"/>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30" name="Rettangolo 29">
            <a:extLst>
              <a:ext uri="{FF2B5EF4-FFF2-40B4-BE49-F238E27FC236}">
                <a16:creationId xmlns:a16="http://schemas.microsoft.com/office/drawing/2014/main" id="{2E11952F-B65E-4BC4-A306-BA5F2E5E1051}"/>
              </a:ext>
            </a:extLst>
          </p:cNvPr>
          <p:cNvSpPr/>
          <p:nvPr userDrawn="1"/>
        </p:nvSpPr>
        <p:spPr>
          <a:xfrm>
            <a:off x="6256216" y="1557338"/>
            <a:ext cx="5472000" cy="4392612"/>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sp>
        <p:nvSpPr>
          <p:cNvPr id="31" name="Text Placeholder 3">
            <a:extLst>
              <a:ext uri="{FF2B5EF4-FFF2-40B4-BE49-F238E27FC236}">
                <a16:creationId xmlns:a16="http://schemas.microsoft.com/office/drawing/2014/main" id="{10FF5994-804D-479E-8547-F402AE8DD1DD}"/>
              </a:ext>
            </a:extLst>
          </p:cNvPr>
          <p:cNvSpPr>
            <a:spLocks noGrp="1"/>
          </p:cNvSpPr>
          <p:nvPr>
            <p:ph type="body" sz="half" idx="11" hasCustomPrompt="1"/>
          </p:nvPr>
        </p:nvSpPr>
        <p:spPr>
          <a:xfrm>
            <a:off x="6376432" y="1684420"/>
            <a:ext cx="5231635" cy="457200"/>
          </a:xfrm>
        </p:spPr>
        <p:txBody>
          <a:bodyPr lIns="0" tIns="0" rIns="0" bIns="0">
            <a:normAutofit/>
          </a:bodyPr>
          <a:lstStyle>
            <a:lvl1pPr marL="0" indent="0" algn="ctr">
              <a:buNone/>
              <a:defRPr sz="1400">
                <a:solidFill>
                  <a:srgbClr val="CC2A2A"/>
                </a:solidFill>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GLI STILI DEL TESTO DELLO SCHEMA</a:t>
            </a:r>
          </a:p>
        </p:txBody>
      </p:sp>
      <p:sp>
        <p:nvSpPr>
          <p:cNvPr id="32" name="Content Placeholder 3">
            <a:extLst>
              <a:ext uri="{FF2B5EF4-FFF2-40B4-BE49-F238E27FC236}">
                <a16:creationId xmlns:a16="http://schemas.microsoft.com/office/drawing/2014/main" id="{4C0547B4-6D28-4C23-830C-984AB52D9776}"/>
              </a:ext>
            </a:extLst>
          </p:cNvPr>
          <p:cNvSpPr>
            <a:spLocks noGrp="1"/>
          </p:cNvSpPr>
          <p:nvPr>
            <p:ph sz="half" idx="2"/>
          </p:nvPr>
        </p:nvSpPr>
        <p:spPr>
          <a:xfrm>
            <a:off x="6376432" y="2220577"/>
            <a:ext cx="5231636" cy="3620398"/>
          </a:xfrm>
        </p:spPr>
        <p:txBody>
          <a:bodyPr>
            <a:normAutofit/>
          </a:bodyPr>
          <a:lstStyle>
            <a:lvl1pPr marL="0" indent="0">
              <a:buFontTx/>
              <a:buNone/>
              <a:defRPr sz="1600">
                <a:solidFill>
                  <a:schemeClr val="tx1">
                    <a:lumMod val="75000"/>
                    <a:lumOff val="25000"/>
                  </a:schemeClr>
                </a:solidFill>
              </a:defRPr>
            </a:lvl1pPr>
            <a:lvl2pPr marL="324000" indent="0">
              <a:buFontTx/>
              <a:buNone/>
              <a:defRPr/>
            </a:lvl2pPr>
            <a:lvl3pPr marL="630000" indent="0">
              <a:buFontTx/>
              <a:buNone/>
              <a:defRPr/>
            </a:lvl3pPr>
            <a:lvl4pPr marL="1008000" indent="0">
              <a:buFontTx/>
              <a:buNone/>
              <a:defRPr/>
            </a:lvl4pPr>
            <a:lvl5pPr marL="1368000" indent="0">
              <a:buFontTx/>
              <a:buNone/>
              <a:defRPr/>
            </a:lvl5pPr>
          </a:lstStyle>
          <a:p>
            <a:pPr lvl="0"/>
            <a:r>
              <a:rPr lang="it-IT" dirty="0"/>
              <a:t>Fare clic per modificare gli stili del testo dello schema</a:t>
            </a:r>
          </a:p>
          <a:p>
            <a:pPr lvl="1"/>
            <a:endParaRPr lang="en-US" dirty="0"/>
          </a:p>
        </p:txBody>
      </p:sp>
      <p:sp>
        <p:nvSpPr>
          <p:cNvPr id="15"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3774320508"/>
      </p:ext>
    </p:extLst>
  </p:cSld>
  <p:clrMapOvr>
    <a:masterClrMapping/>
  </p:clrMapOvr>
  <p:extLst>
    <p:ext uri="{DCECCB84-F9BA-43D5-87BE-67443E8EF086}">
      <p15:sldGuideLst xmlns:p15="http://schemas.microsoft.com/office/powerpoint/2012/main">
        <p15:guide id="1" orient="horz" pos="981"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idascalia+grafico o tavola gran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3786" y="1557338"/>
            <a:ext cx="11283042" cy="662557"/>
          </a:xfrm>
        </p:spPr>
        <p:txBody>
          <a:bodyPr lIns="0" tIns="0" rIns="0" bIns="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4" name="Content Placeholder 3"/>
          <p:cNvSpPr>
            <a:spLocks noGrp="1"/>
          </p:cNvSpPr>
          <p:nvPr>
            <p:ph sz="half" idx="2"/>
          </p:nvPr>
        </p:nvSpPr>
        <p:spPr>
          <a:xfrm>
            <a:off x="463786" y="2319687"/>
            <a:ext cx="11283042" cy="3630263"/>
          </a:xfrm>
        </p:spPr>
        <p:txBody>
          <a:bodyPr>
            <a:normAutofit/>
          </a:bodyPr>
          <a:lstStyle>
            <a:lvl1pPr marL="0" indent="0">
              <a:buFontTx/>
              <a:buNone/>
              <a:defRPr sz="1600">
                <a:solidFill>
                  <a:schemeClr val="tx1">
                    <a:lumMod val="75000"/>
                    <a:lumOff val="25000"/>
                  </a:schemeClr>
                </a:solidFill>
              </a:defRPr>
            </a:lvl1pPr>
            <a:lvl2pPr marL="324000" indent="0">
              <a:buFontTx/>
              <a:buNone/>
              <a:defRPr/>
            </a:lvl2pPr>
            <a:lvl3pPr marL="630000" indent="0">
              <a:buFontTx/>
              <a:buNone/>
              <a:defRPr/>
            </a:lvl3pPr>
            <a:lvl4pPr marL="1008000" indent="0">
              <a:buFontTx/>
              <a:buNone/>
              <a:defRPr/>
            </a:lvl4pPr>
            <a:lvl5pPr marL="1368000" indent="0">
              <a:buFontTx/>
              <a:buNone/>
              <a:defRPr/>
            </a:lvl5pPr>
          </a:lstStyle>
          <a:p>
            <a:pPr lvl="0"/>
            <a:r>
              <a:rPr lang="it-IT" dirty="0"/>
              <a:t>Fare clic per modificare gli stili del testo dello schema</a:t>
            </a:r>
          </a:p>
          <a:p>
            <a:pPr lvl="1"/>
            <a:endParaRPr lang="en-US" dirty="0"/>
          </a:p>
        </p:txBody>
      </p:sp>
      <p:pic>
        <p:nvPicPr>
          <p:cNvPr id="13" name="Immagine 12">
            <a:extLst>
              <a:ext uri="{FF2B5EF4-FFF2-40B4-BE49-F238E27FC236}">
                <a16:creationId xmlns:a16="http://schemas.microsoft.com/office/drawing/2014/main" id="{D0FB10A6-C138-494B-9E13-24A27B8289FA}"/>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Footer Placeholder 4">
            <a:extLst>
              <a:ext uri="{FF2B5EF4-FFF2-40B4-BE49-F238E27FC236}">
                <a16:creationId xmlns:a16="http://schemas.microsoft.com/office/drawing/2014/main" id="{A4B33C25-F53C-40FF-87FE-5A1021509E50}"/>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17" name="Rectangle 8">
            <a:extLst>
              <a:ext uri="{FF2B5EF4-FFF2-40B4-BE49-F238E27FC236}">
                <a16:creationId xmlns:a16="http://schemas.microsoft.com/office/drawing/2014/main" id="{96897485-CF07-4D6A-ABB8-A29D7DC57109}"/>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10">
            <a:extLst>
              <a:ext uri="{FF2B5EF4-FFF2-40B4-BE49-F238E27FC236}">
                <a16:creationId xmlns:a16="http://schemas.microsoft.com/office/drawing/2014/main" id="{BC91E05A-8494-49B6-B257-61F68DA8B315}"/>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9">
            <a:extLst>
              <a:ext uri="{FF2B5EF4-FFF2-40B4-BE49-F238E27FC236}">
                <a16:creationId xmlns:a16="http://schemas.microsoft.com/office/drawing/2014/main" id="{422199A7-2A62-43D5-872A-CD0B9A3D6E61}"/>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sp>
        <p:nvSpPr>
          <p:cNvPr id="20" name="Slide Number Placeholder 5">
            <a:extLst>
              <a:ext uri="{FF2B5EF4-FFF2-40B4-BE49-F238E27FC236}">
                <a16:creationId xmlns:a16="http://schemas.microsoft.com/office/drawing/2014/main" id="{1B2ED1D9-25D5-4BB7-87C2-D519D9336366}"/>
              </a:ext>
            </a:extLst>
          </p:cNvPr>
          <p:cNvSpPr>
            <a:spLocks noGrp="1"/>
          </p:cNvSpPr>
          <p:nvPr>
            <p:ph type="sldNum" sz="quarter" idx="14"/>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11"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3069949798"/>
      </p:ext>
    </p:extLst>
  </p:cSld>
  <p:clrMapOvr>
    <a:masterClrMapping/>
  </p:clrMapOvr>
  <p:extLst>
    <p:ext uri="{DCECCB84-F9BA-43D5-87BE-67443E8EF086}">
      <p15:sldGuideLst xmlns:p15="http://schemas.microsoft.com/office/powerpoint/2012/main">
        <p15:guide id="1" orient="horz" pos="3748"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vuota">
    <p:spTree>
      <p:nvGrpSpPr>
        <p:cNvPr id="1" name=""/>
        <p:cNvGrpSpPr/>
        <p:nvPr/>
      </p:nvGrpSpPr>
      <p:grpSpPr>
        <a:xfrm>
          <a:off x="0" y="0"/>
          <a:ext cx="0" cy="0"/>
          <a:chOff x="0" y="0"/>
          <a:chExt cx="0" cy="0"/>
        </a:xfrm>
      </p:grpSpPr>
      <p:pic>
        <p:nvPicPr>
          <p:cNvPr id="5" name="Immagine 4">
            <a:extLst>
              <a:ext uri="{FF2B5EF4-FFF2-40B4-BE49-F238E27FC236}">
                <a16:creationId xmlns:a16="http://schemas.microsoft.com/office/drawing/2014/main" id="{18A4B74D-95FF-4ECC-AED0-C183993F87B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Footer Placeholder 4">
            <a:extLst>
              <a:ext uri="{FF2B5EF4-FFF2-40B4-BE49-F238E27FC236}">
                <a16:creationId xmlns:a16="http://schemas.microsoft.com/office/drawing/2014/main" id="{48324380-A91B-40DB-8B06-87F1716A8EF9}"/>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9" name="Slide Number Placeholder 5">
            <a:extLst>
              <a:ext uri="{FF2B5EF4-FFF2-40B4-BE49-F238E27FC236}">
                <a16:creationId xmlns:a16="http://schemas.microsoft.com/office/drawing/2014/main" id="{9376CEDB-6160-4575-AAD8-45EA5C0ED54C}"/>
              </a:ext>
            </a:extLst>
          </p:cNvPr>
          <p:cNvSpPr>
            <a:spLocks noGrp="1"/>
          </p:cNvSpPr>
          <p:nvPr>
            <p:ph type="sldNum" sz="quarter" idx="11"/>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Tree>
    <p:extLst>
      <p:ext uri="{BB962C8B-B14F-4D97-AF65-F5344CB8AC3E}">
        <p14:creationId xmlns:p14="http://schemas.microsoft.com/office/powerpoint/2010/main" val="294222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ringraziamenti">
    <p:spTree>
      <p:nvGrpSpPr>
        <p:cNvPr id="1" name=""/>
        <p:cNvGrpSpPr/>
        <p:nvPr/>
      </p:nvGrpSpPr>
      <p:grpSpPr>
        <a:xfrm>
          <a:off x="0" y="0"/>
          <a:ext cx="0" cy="0"/>
          <a:chOff x="0" y="0"/>
          <a:chExt cx="0" cy="0"/>
        </a:xfrm>
      </p:grpSpPr>
      <p:sp>
        <p:nvSpPr>
          <p:cNvPr id="2" name="Title 1"/>
          <p:cNvSpPr>
            <a:spLocks noGrp="1"/>
          </p:cNvSpPr>
          <p:nvPr>
            <p:ph type="ctrTitle"/>
          </p:nvPr>
        </p:nvSpPr>
        <p:spPr>
          <a:xfrm>
            <a:off x="463786" y="1796902"/>
            <a:ext cx="11283042" cy="1839433"/>
          </a:xfrm>
          <a:effectLst/>
        </p:spPr>
        <p:txBody>
          <a:bodyPr anchor="ctr">
            <a:noAutofit/>
          </a:bodyPr>
          <a:lstStyle>
            <a:lvl1pPr algn="ctr">
              <a:defRPr sz="7000" b="0" cap="none">
                <a:solidFill>
                  <a:schemeClr val="tx1">
                    <a:lumMod val="50000"/>
                    <a:lumOff val="50000"/>
                  </a:schemeClr>
                </a:solidFill>
              </a:defRPr>
            </a:lvl1pPr>
          </a:lstStyle>
          <a:p>
            <a:endParaRPr lang="en-US" dirty="0"/>
          </a:p>
        </p:txBody>
      </p:sp>
      <p:sp>
        <p:nvSpPr>
          <p:cNvPr id="10" name="Text Placeholder 2">
            <a:extLst>
              <a:ext uri="{FF2B5EF4-FFF2-40B4-BE49-F238E27FC236}">
                <a16:creationId xmlns:a16="http://schemas.microsoft.com/office/drawing/2014/main" id="{05894EA2-4831-F84E-BBDE-8E89A351653C}"/>
              </a:ext>
            </a:extLst>
          </p:cNvPr>
          <p:cNvSpPr>
            <a:spLocks noGrp="1"/>
          </p:cNvSpPr>
          <p:nvPr>
            <p:ph type="body" idx="1"/>
          </p:nvPr>
        </p:nvSpPr>
        <p:spPr>
          <a:xfrm>
            <a:off x="3296093" y="3683529"/>
            <a:ext cx="5624623" cy="423612"/>
          </a:xfrm>
        </p:spPr>
        <p:txBody>
          <a:bodyPr spcCol="360000" anchor="ctr">
            <a:noAutofit/>
          </a:bodyPr>
          <a:lstStyle>
            <a:lvl1pPr marL="0" indent="0" algn="ctr">
              <a:buNone/>
              <a:defRPr sz="18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8" name="Rectangle 8">
            <a:extLst>
              <a:ext uri="{FF2B5EF4-FFF2-40B4-BE49-F238E27FC236}">
                <a16:creationId xmlns:a16="http://schemas.microsoft.com/office/drawing/2014/main" id="{02837C0E-8F15-489B-800B-6F1CBBB23F06}"/>
              </a:ext>
            </a:extLst>
          </p:cNvPr>
          <p:cNvSpPr/>
          <p:nvPr userDrawn="1"/>
        </p:nvSpPr>
        <p:spPr>
          <a:xfrm>
            <a:off x="463550" y="5773825"/>
            <a:ext cx="3708400" cy="1089025"/>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10">
            <a:extLst>
              <a:ext uri="{FF2B5EF4-FFF2-40B4-BE49-F238E27FC236}">
                <a16:creationId xmlns:a16="http://schemas.microsoft.com/office/drawing/2014/main" id="{1C3885B9-D4F0-42E8-A6EE-EB419237E845}"/>
              </a:ext>
            </a:extLst>
          </p:cNvPr>
          <p:cNvSpPr/>
          <p:nvPr userDrawn="1"/>
        </p:nvSpPr>
        <p:spPr>
          <a:xfrm>
            <a:off x="4251325" y="5773825"/>
            <a:ext cx="3706813" cy="1089025"/>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pic>
        <p:nvPicPr>
          <p:cNvPr id="11" name="Immagine 10">
            <a:extLst>
              <a:ext uri="{FF2B5EF4-FFF2-40B4-BE49-F238E27FC236}">
                <a16:creationId xmlns:a16="http://schemas.microsoft.com/office/drawing/2014/main" id="{1F54AFB7-6D67-44BA-975B-F9E2C29BB466}"/>
              </a:ext>
            </a:extLst>
          </p:cNvPr>
          <p:cNvPicPr>
            <a:picLocks noChangeAspect="1"/>
          </p:cNvPicPr>
          <p:nvPr userDrawn="1"/>
        </p:nvPicPr>
        <p:blipFill>
          <a:blip r:embed="rId2"/>
          <a:stretch>
            <a:fillRect/>
          </a:stretch>
        </p:blipFill>
        <p:spPr>
          <a:xfrm>
            <a:off x="8550841" y="6092375"/>
            <a:ext cx="2700000" cy="461927"/>
          </a:xfrm>
          <a:prstGeom prst="rect">
            <a:avLst/>
          </a:prstGeom>
        </p:spPr>
      </p:pic>
      <p:sp>
        <p:nvSpPr>
          <p:cNvPr id="12" name="Rectangle 9">
            <a:extLst>
              <a:ext uri="{FF2B5EF4-FFF2-40B4-BE49-F238E27FC236}">
                <a16:creationId xmlns:a16="http://schemas.microsoft.com/office/drawing/2014/main" id="{B4CD4512-1FFA-4544-ACEE-31F0A9CA9D05}"/>
              </a:ext>
            </a:extLst>
          </p:cNvPr>
          <p:cNvSpPr/>
          <p:nvPr userDrawn="1"/>
        </p:nvSpPr>
        <p:spPr>
          <a:xfrm>
            <a:off x="8037513" y="6790850"/>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5473967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4/19/2024</a:t>
            </a:fld>
            <a:endParaRPr lang="en-US"/>
          </a:p>
        </p:txBody>
      </p:sp>
      <p:sp>
        <p:nvSpPr>
          <p:cNvPr id="4" name="Holder 4"/>
          <p:cNvSpPr>
            <a:spLocks noGrp="1"/>
          </p:cNvSpPr>
          <p:nvPr>
            <p:ph type="sldNum" sz="quarter" idx="7"/>
          </p:nvPr>
        </p:nvSpPr>
        <p:spPr/>
        <p:txBody>
          <a:bodyPr lIns="0" tIns="0" rIns="0" bIns="0"/>
          <a:lstStyle>
            <a:lvl1pPr>
              <a:defRPr sz="1200" b="1" i="0">
                <a:solidFill>
                  <a:srgbClr val="C00000"/>
                </a:solidFill>
                <a:latin typeface="Arial"/>
                <a:cs typeface="Arial"/>
              </a:defRPr>
            </a:lvl1pPr>
          </a:lstStyle>
          <a:p>
            <a:pPr marL="38100">
              <a:lnSpc>
                <a:spcPts val="1425"/>
              </a:lnSpc>
            </a:pPr>
            <a:fld id="{81D60167-4931-47E6-BA6A-407CBD079E47}" type="slidenum">
              <a:rPr spc="-5" dirty="0"/>
              <a:t>‹N›</a:t>
            </a:fld>
            <a:endParaRPr spc="-5" dirty="0"/>
          </a:p>
        </p:txBody>
      </p:sp>
    </p:spTree>
    <p:extLst>
      <p:ext uri="{BB962C8B-B14F-4D97-AF65-F5344CB8AC3E}">
        <p14:creationId xmlns:p14="http://schemas.microsoft.com/office/powerpoint/2010/main" val="22670699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7000" b="0" i="0">
                <a:solidFill>
                  <a:srgbClr val="7E7E7E"/>
                </a:solidFill>
                <a:latin typeface="Arial MT"/>
                <a:cs typeface="Arial MT"/>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4/19/2024</a:t>
            </a:fld>
            <a:endParaRPr lang="en-US"/>
          </a:p>
        </p:txBody>
      </p:sp>
      <p:sp>
        <p:nvSpPr>
          <p:cNvPr id="6" name="Holder 6"/>
          <p:cNvSpPr>
            <a:spLocks noGrp="1"/>
          </p:cNvSpPr>
          <p:nvPr>
            <p:ph type="sldNum" sz="quarter" idx="7"/>
          </p:nvPr>
        </p:nvSpPr>
        <p:spPr/>
        <p:txBody>
          <a:bodyPr lIns="0" tIns="0" rIns="0" bIns="0"/>
          <a:lstStyle>
            <a:lvl1pPr>
              <a:defRPr sz="1200" b="1" i="0">
                <a:solidFill>
                  <a:srgbClr val="C00000"/>
                </a:solidFill>
                <a:latin typeface="Arial"/>
                <a:cs typeface="Arial"/>
              </a:defRPr>
            </a:lvl1pPr>
          </a:lstStyle>
          <a:p>
            <a:pPr marL="38100">
              <a:lnSpc>
                <a:spcPts val="1425"/>
              </a:lnSpc>
            </a:pPr>
            <a:fld id="{81D60167-4931-47E6-BA6A-407CBD079E47}" type="slidenum">
              <a:rPr spc="-5" dirty="0"/>
              <a:t>‹N›</a:t>
            </a:fld>
            <a:endParaRPr spc="-5" dirty="0"/>
          </a:p>
        </p:txBody>
      </p:sp>
    </p:spTree>
    <p:extLst>
      <p:ext uri="{BB962C8B-B14F-4D97-AF65-F5344CB8AC3E}">
        <p14:creationId xmlns:p14="http://schemas.microsoft.com/office/powerpoint/2010/main" val="2339667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dice o elenco puntato">
    <p:spTree>
      <p:nvGrpSpPr>
        <p:cNvPr id="1" name=""/>
        <p:cNvGrpSpPr/>
        <p:nvPr/>
      </p:nvGrpSpPr>
      <p:grpSpPr>
        <a:xfrm>
          <a:off x="0" y="0"/>
          <a:ext cx="0" cy="0"/>
          <a:chOff x="0" y="0"/>
          <a:chExt cx="0" cy="0"/>
        </a:xfrm>
      </p:grpSpPr>
      <p:pic>
        <p:nvPicPr>
          <p:cNvPr id="7" name="Immagin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 Placeholder 2"/>
          <p:cNvSpPr>
            <a:spLocks noGrp="1"/>
          </p:cNvSpPr>
          <p:nvPr>
            <p:ph type="body" idx="1"/>
          </p:nvPr>
        </p:nvSpPr>
        <p:spPr>
          <a:xfrm>
            <a:off x="474201" y="1557338"/>
            <a:ext cx="11264002" cy="4481153"/>
          </a:xfrm>
        </p:spPr>
        <p:txBody>
          <a:bodyPr lIns="0" tIns="0" rIns="0" bIns="0">
            <a:noAutofit/>
          </a:bodyPr>
          <a:lstStyle>
            <a:lvl1pPr marL="285750" indent="-285750">
              <a:spcAft>
                <a:spcPts val="1800"/>
              </a:spcAft>
              <a:buSzPct val="120000"/>
              <a:buFont typeface="Courier New" panose="02070309020205020404" pitchFamily="49" charset="0"/>
              <a:buChar char="o"/>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9"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
        <p:nvSpPr>
          <p:cNvPr id="8" name="Footer Placeholder 4">
            <a:extLst>
              <a:ext uri="{FF2B5EF4-FFF2-40B4-BE49-F238E27FC236}">
                <a16:creationId xmlns:a16="http://schemas.microsoft.com/office/drawing/2014/main" id="{C2053620-96AC-EF47-823B-D2E90BBCE586}"/>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10" name="Slide Number Placeholder 5">
            <a:extLst>
              <a:ext uri="{FF2B5EF4-FFF2-40B4-BE49-F238E27FC236}">
                <a16:creationId xmlns:a16="http://schemas.microsoft.com/office/drawing/2014/main" id="{FF4E3F12-6C4D-C642-90EC-9F9AE3161A4F}"/>
              </a:ext>
            </a:extLst>
          </p:cNvPr>
          <p:cNvSpPr>
            <a:spLocks noGrp="1"/>
          </p:cNvSpPr>
          <p:nvPr>
            <p:ph type="sldNum" sz="quarter" idx="11"/>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11" name="Rectangle 8">
            <a:extLst>
              <a:ext uri="{FF2B5EF4-FFF2-40B4-BE49-F238E27FC236}">
                <a16:creationId xmlns:a16="http://schemas.microsoft.com/office/drawing/2014/main" id="{6BE73488-10D2-46C5-8886-B5262B4036E9}"/>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10">
            <a:extLst>
              <a:ext uri="{FF2B5EF4-FFF2-40B4-BE49-F238E27FC236}">
                <a16:creationId xmlns:a16="http://schemas.microsoft.com/office/drawing/2014/main" id="{9DFCC48B-BCC3-4AAB-8EE4-592BE912D5A8}"/>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9">
            <a:extLst>
              <a:ext uri="{FF2B5EF4-FFF2-40B4-BE49-F238E27FC236}">
                <a16:creationId xmlns:a16="http://schemas.microsoft.com/office/drawing/2014/main" id="{02EE5703-F2FA-4A41-8927-030A564B0F80}"/>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639054892"/>
      </p:ext>
    </p:extLst>
  </p:cSld>
  <p:clrMapOvr>
    <a:masterClrMapping/>
  </p:clrMapOvr>
  <p:extLst>
    <p:ext uri="{DCECCB84-F9BA-43D5-87BE-67443E8EF086}">
      <p15:sldGuideLst xmlns:p15="http://schemas.microsoft.com/office/powerpoint/2012/main">
        <p15:guide id="1" orient="horz" pos="4178"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esto 1 colonna">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74201" y="1557338"/>
            <a:ext cx="11264002" cy="4472526"/>
          </a:xfrm>
        </p:spPr>
        <p:txBody>
          <a:bodyPr lIns="0" tIns="0" rIns="0" bIns="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12" name="Title Placeholder 1">
            <a:extLst>
              <a:ext uri="{FF2B5EF4-FFF2-40B4-BE49-F238E27FC236}">
                <a16:creationId xmlns:a16="http://schemas.microsoft.com/office/drawing/2014/main" id="{86F2967F-3AC1-482F-9FA1-FB5058EEC437}"/>
              </a:ext>
            </a:extLst>
          </p:cNvPr>
          <p:cNvSpPr>
            <a:spLocks noGrp="1"/>
          </p:cNvSpPr>
          <p:nvPr>
            <p:ph type="title"/>
          </p:nvPr>
        </p:nvSpPr>
        <p:spPr>
          <a:xfrm>
            <a:off x="468895" y="503475"/>
            <a:ext cx="11269308" cy="384721"/>
          </a:xfrm>
          <a:prstGeom prst="rect">
            <a:avLst/>
          </a:prstGeom>
        </p:spPr>
        <p:txBody>
          <a:bodyPr lIns="0" tIns="0" rIns="0" bIns="0" rtlCol="0">
            <a:spAutoFit/>
          </a:bodyPr>
          <a:lstStyle>
            <a:lvl1pPr>
              <a:lnSpc>
                <a:spcPts val="3000"/>
              </a:lnSpc>
              <a:defRPr sz="2800" cap="none"/>
            </a:lvl1pPr>
          </a:lstStyle>
          <a:p>
            <a:r>
              <a:rPr lang="it-IT" dirty="0"/>
              <a:t>Fare clic per modificare lo stile del titolo dello schema</a:t>
            </a:r>
            <a:endParaRPr lang="en-US" dirty="0"/>
          </a:p>
        </p:txBody>
      </p:sp>
      <p:sp>
        <p:nvSpPr>
          <p:cNvPr id="13" name="Rectangle 8">
            <a:extLst>
              <a:ext uri="{FF2B5EF4-FFF2-40B4-BE49-F238E27FC236}">
                <a16:creationId xmlns:a16="http://schemas.microsoft.com/office/drawing/2014/main" id="{BB147208-B303-4867-B415-427BFDB712AA}"/>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0">
            <a:extLst>
              <a:ext uri="{FF2B5EF4-FFF2-40B4-BE49-F238E27FC236}">
                <a16:creationId xmlns:a16="http://schemas.microsoft.com/office/drawing/2014/main" id="{3AC1916D-DE81-4DEB-837D-9B1EBBEBAB9E}"/>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9">
            <a:extLst>
              <a:ext uri="{FF2B5EF4-FFF2-40B4-BE49-F238E27FC236}">
                <a16:creationId xmlns:a16="http://schemas.microsoft.com/office/drawing/2014/main" id="{EA5C2815-3F5D-4F03-A9B8-AD61D140AB8F}"/>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16" name="Immagine 15">
            <a:extLst>
              <a:ext uri="{FF2B5EF4-FFF2-40B4-BE49-F238E27FC236}">
                <a16:creationId xmlns:a16="http://schemas.microsoft.com/office/drawing/2014/main" id="{211B9727-26D5-42C6-AA8E-16F0A955108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Footer Placeholder 4">
            <a:extLst>
              <a:ext uri="{FF2B5EF4-FFF2-40B4-BE49-F238E27FC236}">
                <a16:creationId xmlns:a16="http://schemas.microsoft.com/office/drawing/2014/main" id="{3DB52600-6114-4FF8-A64F-1419078C0669}"/>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19" name="Slide Number Placeholder 5">
            <a:extLst>
              <a:ext uri="{FF2B5EF4-FFF2-40B4-BE49-F238E27FC236}">
                <a16:creationId xmlns:a16="http://schemas.microsoft.com/office/drawing/2014/main" id="{C98E623A-5D96-4DDD-91E6-E567C5082EFA}"/>
              </a:ext>
            </a:extLst>
          </p:cNvPr>
          <p:cNvSpPr>
            <a:spLocks noGrp="1"/>
          </p:cNvSpPr>
          <p:nvPr>
            <p:ph type="sldNum" sz="quarter" idx="11"/>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Tree>
    <p:extLst>
      <p:ext uri="{BB962C8B-B14F-4D97-AF65-F5344CB8AC3E}">
        <p14:creationId xmlns:p14="http://schemas.microsoft.com/office/powerpoint/2010/main" val="1652028618"/>
      </p:ext>
    </p:extLst>
  </p:cSld>
  <p:clrMapOvr>
    <a:masterClrMapping/>
  </p:clrMapOvr>
  <p:extLst>
    <p:ext uri="{DCECCB84-F9BA-43D5-87BE-67443E8EF086}">
      <p15:sldGuideLst xmlns:p15="http://schemas.microsoft.com/office/powerpoint/2012/main">
        <p15:guide id="1" orient="horz" pos="981"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sto 2 colonn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3786" y="1557338"/>
            <a:ext cx="11276765" cy="4472526"/>
          </a:xfrm>
        </p:spPr>
        <p:txBody>
          <a:bodyPr lIns="0" tIns="0" rIns="0" bIns="0" numCol="2" spcCol="54000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13" name="Rectangle 8">
            <a:extLst>
              <a:ext uri="{FF2B5EF4-FFF2-40B4-BE49-F238E27FC236}">
                <a16:creationId xmlns:a16="http://schemas.microsoft.com/office/drawing/2014/main" id="{85F80FCE-DB62-4AE9-8E37-C5ECE83CEA2A}"/>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0">
            <a:extLst>
              <a:ext uri="{FF2B5EF4-FFF2-40B4-BE49-F238E27FC236}">
                <a16:creationId xmlns:a16="http://schemas.microsoft.com/office/drawing/2014/main" id="{5337BA55-D4F4-482D-9902-A7DF343CF4BD}"/>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9">
            <a:extLst>
              <a:ext uri="{FF2B5EF4-FFF2-40B4-BE49-F238E27FC236}">
                <a16:creationId xmlns:a16="http://schemas.microsoft.com/office/drawing/2014/main" id="{1E77F523-A47D-4ED1-A730-DF5462674088}"/>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16" name="Immagine 15">
            <a:extLst>
              <a:ext uri="{FF2B5EF4-FFF2-40B4-BE49-F238E27FC236}">
                <a16:creationId xmlns:a16="http://schemas.microsoft.com/office/drawing/2014/main" id="{B35A5DA5-9B3D-430B-9B7D-12A49C89600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Footer Placeholder 4">
            <a:extLst>
              <a:ext uri="{FF2B5EF4-FFF2-40B4-BE49-F238E27FC236}">
                <a16:creationId xmlns:a16="http://schemas.microsoft.com/office/drawing/2014/main" id="{BC87520E-C40B-4CBE-A2FA-D2587AA9999C}"/>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19" name="Slide Number Placeholder 5">
            <a:extLst>
              <a:ext uri="{FF2B5EF4-FFF2-40B4-BE49-F238E27FC236}">
                <a16:creationId xmlns:a16="http://schemas.microsoft.com/office/drawing/2014/main" id="{98ED1510-B77E-4E58-8FB2-F06301CA45C2}"/>
              </a:ext>
            </a:extLst>
          </p:cNvPr>
          <p:cNvSpPr>
            <a:spLocks noGrp="1"/>
          </p:cNvSpPr>
          <p:nvPr>
            <p:ph type="sldNum" sz="quarter" idx="11"/>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10"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1527588422"/>
      </p:ext>
    </p:extLst>
  </p:cSld>
  <p:clrMapOvr>
    <a:masterClrMapping/>
  </p:clrMapOvr>
  <p:extLst>
    <p:ext uri="{DCECCB84-F9BA-43D5-87BE-67443E8EF086}">
      <p15:sldGuideLst xmlns:p15="http://schemas.microsoft.com/office/powerpoint/2012/main">
        <p15:guide id="1" orient="horz" pos="981"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sto 3 colonn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63787" y="1557337"/>
            <a:ext cx="11269308" cy="4392613"/>
          </a:xfrm>
        </p:spPr>
        <p:txBody>
          <a:bodyPr lIns="0" tIns="0" rIns="0" bIns="0" numCol="3" spcCol="43200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13" name="Rectangle 8">
            <a:extLst>
              <a:ext uri="{FF2B5EF4-FFF2-40B4-BE49-F238E27FC236}">
                <a16:creationId xmlns:a16="http://schemas.microsoft.com/office/drawing/2014/main" id="{A97EA33F-8FE6-43F7-B87B-F8A75881DC82}"/>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4" name="Rectangle 10">
            <a:extLst>
              <a:ext uri="{FF2B5EF4-FFF2-40B4-BE49-F238E27FC236}">
                <a16:creationId xmlns:a16="http://schemas.microsoft.com/office/drawing/2014/main" id="{4457ED34-8FD7-4334-B58D-DE5268F487BB}"/>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9">
            <a:extLst>
              <a:ext uri="{FF2B5EF4-FFF2-40B4-BE49-F238E27FC236}">
                <a16:creationId xmlns:a16="http://schemas.microsoft.com/office/drawing/2014/main" id="{DE95361B-2753-4630-8435-D8D6DFA2E2B3}"/>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16" name="Immagine 15">
            <a:extLst>
              <a:ext uri="{FF2B5EF4-FFF2-40B4-BE49-F238E27FC236}">
                <a16:creationId xmlns:a16="http://schemas.microsoft.com/office/drawing/2014/main" id="{9953CB5C-8C23-4943-AA23-507887A04CC2}"/>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Footer Placeholder 4">
            <a:extLst>
              <a:ext uri="{FF2B5EF4-FFF2-40B4-BE49-F238E27FC236}">
                <a16:creationId xmlns:a16="http://schemas.microsoft.com/office/drawing/2014/main" id="{2EA2B975-3B1B-40A2-9512-420987E4167F}"/>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19" name="Slide Number Placeholder 5">
            <a:extLst>
              <a:ext uri="{FF2B5EF4-FFF2-40B4-BE49-F238E27FC236}">
                <a16:creationId xmlns:a16="http://schemas.microsoft.com/office/drawing/2014/main" id="{2FD83117-18D4-4F50-B150-B24C3ADCCAF6}"/>
              </a:ext>
            </a:extLst>
          </p:cNvPr>
          <p:cNvSpPr>
            <a:spLocks noGrp="1"/>
          </p:cNvSpPr>
          <p:nvPr>
            <p:ph type="sldNum" sz="quarter" idx="11"/>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10"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3709207066"/>
      </p:ext>
    </p:extLst>
  </p:cSld>
  <p:clrMapOvr>
    <a:masterClrMapping/>
  </p:clrMapOvr>
  <p:extLst>
    <p:ext uri="{DCECCB84-F9BA-43D5-87BE-67443E8EF086}">
      <p15:sldGuideLst xmlns:p15="http://schemas.microsoft.com/office/powerpoint/2012/main">
        <p15:guide id="1" orient="horz" pos="3748"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sto+grafico piccolo">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8FFAF148-8C21-EB4F-9093-19ADD1A51882}"/>
              </a:ext>
            </a:extLst>
          </p:cNvPr>
          <p:cNvSpPr/>
          <p:nvPr userDrawn="1"/>
        </p:nvSpPr>
        <p:spPr>
          <a:xfrm>
            <a:off x="8081963" y="1557338"/>
            <a:ext cx="3653783" cy="4392612"/>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sp>
        <p:nvSpPr>
          <p:cNvPr id="3" name="Text Placeholder 2"/>
          <p:cNvSpPr>
            <a:spLocks noGrp="1"/>
          </p:cNvSpPr>
          <p:nvPr>
            <p:ph type="body" idx="1"/>
          </p:nvPr>
        </p:nvSpPr>
        <p:spPr>
          <a:xfrm>
            <a:off x="477519" y="1557338"/>
            <a:ext cx="7305513" cy="4392612"/>
          </a:xfrm>
        </p:spPr>
        <p:txBody>
          <a:bodyPr lIns="0" tIns="0" rIns="0" bIns="0" spcCol="36000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13" name="Text Placeholder 3">
            <a:extLst>
              <a:ext uri="{FF2B5EF4-FFF2-40B4-BE49-F238E27FC236}">
                <a16:creationId xmlns:a16="http://schemas.microsoft.com/office/drawing/2014/main" id="{8FE997AC-2DEF-4982-9219-0DE8E80C2C1D}"/>
              </a:ext>
            </a:extLst>
          </p:cNvPr>
          <p:cNvSpPr>
            <a:spLocks noGrp="1"/>
          </p:cNvSpPr>
          <p:nvPr>
            <p:ph type="body" sz="half" idx="11" hasCustomPrompt="1"/>
          </p:nvPr>
        </p:nvSpPr>
        <p:spPr>
          <a:xfrm>
            <a:off x="8162224" y="1696688"/>
            <a:ext cx="3492000" cy="457200"/>
          </a:xfrm>
        </p:spPr>
        <p:txBody>
          <a:bodyPr lIns="0" tIns="0" rIns="0" bIns="0">
            <a:noAutofit/>
          </a:bodyPr>
          <a:lstStyle>
            <a:lvl1pPr marL="0" indent="0" algn="ctr">
              <a:buNone/>
              <a:defRPr sz="1400">
                <a:solidFill>
                  <a:srgbClr val="CC2A2A"/>
                </a:solidFill>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GLI STILI DEL TESTO</a:t>
            </a:r>
          </a:p>
        </p:txBody>
      </p:sp>
      <p:sp>
        <p:nvSpPr>
          <p:cNvPr id="14" name="Content Placeholder 3">
            <a:extLst>
              <a:ext uri="{FF2B5EF4-FFF2-40B4-BE49-F238E27FC236}">
                <a16:creationId xmlns:a16="http://schemas.microsoft.com/office/drawing/2014/main" id="{5014FC49-70B3-48C6-AAEA-1B6DEB762BE4}"/>
              </a:ext>
            </a:extLst>
          </p:cNvPr>
          <p:cNvSpPr>
            <a:spLocks noGrp="1"/>
          </p:cNvSpPr>
          <p:nvPr>
            <p:ph sz="half" idx="2"/>
          </p:nvPr>
        </p:nvSpPr>
        <p:spPr>
          <a:xfrm>
            <a:off x="8162222" y="2261938"/>
            <a:ext cx="3492000" cy="3600000"/>
          </a:xfrm>
        </p:spPr>
        <p:txBody>
          <a:bodyPr>
            <a:normAutofit/>
          </a:bodyPr>
          <a:lstStyle>
            <a:lvl1pPr marL="0" indent="0">
              <a:buFontTx/>
              <a:buNone/>
              <a:defRPr sz="1600">
                <a:solidFill>
                  <a:schemeClr val="tx1">
                    <a:lumMod val="75000"/>
                    <a:lumOff val="25000"/>
                  </a:schemeClr>
                </a:solidFill>
              </a:defRPr>
            </a:lvl1pPr>
            <a:lvl2pPr marL="324000" indent="0">
              <a:buFontTx/>
              <a:buNone/>
              <a:defRPr/>
            </a:lvl2pPr>
            <a:lvl3pPr marL="630000" indent="0">
              <a:buFontTx/>
              <a:buNone/>
              <a:defRPr/>
            </a:lvl3pPr>
            <a:lvl4pPr marL="1008000" indent="0">
              <a:buFontTx/>
              <a:buNone/>
              <a:defRPr/>
            </a:lvl4pPr>
            <a:lvl5pPr marL="1368000" indent="0">
              <a:buFontTx/>
              <a:buNone/>
              <a:defRPr/>
            </a:lvl5pPr>
          </a:lstStyle>
          <a:p>
            <a:pPr lvl="0"/>
            <a:r>
              <a:rPr lang="it-IT" dirty="0"/>
              <a:t>Fare clic per modificare gli stili del testo dello schema</a:t>
            </a:r>
          </a:p>
          <a:p>
            <a:pPr lvl="1"/>
            <a:endParaRPr lang="en-US" dirty="0"/>
          </a:p>
        </p:txBody>
      </p:sp>
      <p:sp>
        <p:nvSpPr>
          <p:cNvPr id="18" name="Rectangle 8">
            <a:extLst>
              <a:ext uri="{FF2B5EF4-FFF2-40B4-BE49-F238E27FC236}">
                <a16:creationId xmlns:a16="http://schemas.microsoft.com/office/drawing/2014/main" id="{BFF0EAD9-FB2A-4B10-AC7E-2867676F5114}"/>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10">
            <a:extLst>
              <a:ext uri="{FF2B5EF4-FFF2-40B4-BE49-F238E27FC236}">
                <a16:creationId xmlns:a16="http://schemas.microsoft.com/office/drawing/2014/main" id="{4DE85F56-C820-4265-A4F2-F29B8154D702}"/>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9">
            <a:extLst>
              <a:ext uri="{FF2B5EF4-FFF2-40B4-BE49-F238E27FC236}">
                <a16:creationId xmlns:a16="http://schemas.microsoft.com/office/drawing/2014/main" id="{6D6C4BEC-89CF-43B7-9CD5-49EE71B27928}"/>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21" name="Immagine 20">
            <a:extLst>
              <a:ext uri="{FF2B5EF4-FFF2-40B4-BE49-F238E27FC236}">
                <a16:creationId xmlns:a16="http://schemas.microsoft.com/office/drawing/2014/main" id="{665B96CC-8D49-494F-9C8A-BD85351377F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Footer Placeholder 4">
            <a:extLst>
              <a:ext uri="{FF2B5EF4-FFF2-40B4-BE49-F238E27FC236}">
                <a16:creationId xmlns:a16="http://schemas.microsoft.com/office/drawing/2014/main" id="{C1DD249C-FFFA-4674-9CB5-ABEFDF504139}"/>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24" name="Slide Number Placeholder 5">
            <a:extLst>
              <a:ext uri="{FF2B5EF4-FFF2-40B4-BE49-F238E27FC236}">
                <a16:creationId xmlns:a16="http://schemas.microsoft.com/office/drawing/2014/main" id="{48756CF5-11CA-40E9-BF7A-4F15C16E34DC}"/>
              </a:ext>
            </a:extLst>
          </p:cNvPr>
          <p:cNvSpPr>
            <a:spLocks noGrp="1"/>
          </p:cNvSpPr>
          <p:nvPr>
            <p:ph type="sldNum" sz="quarter" idx="12"/>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15"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3095217166"/>
      </p:ext>
    </p:extLst>
  </p:cSld>
  <p:clrMapOvr>
    <a:masterClrMapping/>
  </p:clrMapOvr>
  <p:extLst>
    <p:ext uri="{DCECCB84-F9BA-43D5-87BE-67443E8EF086}">
      <p15:sldGuideLst xmlns:p15="http://schemas.microsoft.com/office/powerpoint/2012/main">
        <p15:guide id="1" orient="horz" pos="3748"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sto piccolo+grafico">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8FFAF148-8C21-EB4F-9093-19ADD1A51882}"/>
              </a:ext>
            </a:extLst>
          </p:cNvPr>
          <p:cNvSpPr/>
          <p:nvPr userDrawn="1"/>
        </p:nvSpPr>
        <p:spPr>
          <a:xfrm>
            <a:off x="4251325" y="1557338"/>
            <a:ext cx="7485063" cy="4392612"/>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sp>
        <p:nvSpPr>
          <p:cNvPr id="3" name="Text Placeholder 2"/>
          <p:cNvSpPr>
            <a:spLocks noGrp="1"/>
          </p:cNvSpPr>
          <p:nvPr>
            <p:ph type="body" idx="1"/>
          </p:nvPr>
        </p:nvSpPr>
        <p:spPr>
          <a:xfrm>
            <a:off x="468895" y="1557338"/>
            <a:ext cx="3528947" cy="4392612"/>
          </a:xfrm>
        </p:spPr>
        <p:txBody>
          <a:bodyPr lIns="0" tIns="0" rIns="0" bIns="0" spcCol="36000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20" name="Text Placeholder 3">
            <a:extLst>
              <a:ext uri="{FF2B5EF4-FFF2-40B4-BE49-F238E27FC236}">
                <a16:creationId xmlns:a16="http://schemas.microsoft.com/office/drawing/2014/main" id="{10E25EF9-674A-4A68-B7E8-41ACE37CAFAA}"/>
              </a:ext>
            </a:extLst>
          </p:cNvPr>
          <p:cNvSpPr>
            <a:spLocks noGrp="1"/>
          </p:cNvSpPr>
          <p:nvPr>
            <p:ph type="body" sz="half" idx="11" hasCustomPrompt="1"/>
          </p:nvPr>
        </p:nvSpPr>
        <p:spPr>
          <a:xfrm>
            <a:off x="4366950" y="1679423"/>
            <a:ext cx="7253812" cy="457386"/>
          </a:xfrm>
        </p:spPr>
        <p:txBody>
          <a:bodyPr lIns="0" tIns="0" rIns="0" bIns="0">
            <a:normAutofit/>
          </a:bodyPr>
          <a:lstStyle>
            <a:lvl1pPr marL="0" indent="0" algn="ctr">
              <a:buNone/>
              <a:defRPr sz="1400">
                <a:solidFill>
                  <a:srgbClr val="CC2A2A"/>
                </a:solidFill>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GLI STILI DEL TESTO</a:t>
            </a:r>
          </a:p>
        </p:txBody>
      </p:sp>
      <p:sp>
        <p:nvSpPr>
          <p:cNvPr id="21" name="Content Placeholder 3">
            <a:extLst>
              <a:ext uri="{FF2B5EF4-FFF2-40B4-BE49-F238E27FC236}">
                <a16:creationId xmlns:a16="http://schemas.microsoft.com/office/drawing/2014/main" id="{9BCFAF2C-DE26-450A-8C7B-A22A26FF4391}"/>
              </a:ext>
            </a:extLst>
          </p:cNvPr>
          <p:cNvSpPr>
            <a:spLocks noGrp="1"/>
          </p:cNvSpPr>
          <p:nvPr>
            <p:ph sz="half" idx="2"/>
          </p:nvPr>
        </p:nvSpPr>
        <p:spPr>
          <a:xfrm>
            <a:off x="4366949" y="2165685"/>
            <a:ext cx="7253813" cy="3704166"/>
          </a:xfrm>
        </p:spPr>
        <p:txBody>
          <a:bodyPr>
            <a:normAutofit/>
          </a:bodyPr>
          <a:lstStyle>
            <a:lvl1pPr marL="0" indent="0">
              <a:buFontTx/>
              <a:buNone/>
              <a:defRPr sz="1600">
                <a:solidFill>
                  <a:schemeClr val="tx1">
                    <a:lumMod val="75000"/>
                    <a:lumOff val="25000"/>
                  </a:schemeClr>
                </a:solidFill>
              </a:defRPr>
            </a:lvl1pPr>
            <a:lvl2pPr marL="324000" indent="0">
              <a:buFontTx/>
              <a:buNone/>
              <a:defRPr/>
            </a:lvl2pPr>
            <a:lvl3pPr marL="630000" indent="0">
              <a:buFontTx/>
              <a:buNone/>
              <a:defRPr/>
            </a:lvl3pPr>
            <a:lvl4pPr marL="1008000" indent="0">
              <a:buFontTx/>
              <a:buNone/>
              <a:defRPr/>
            </a:lvl4pPr>
            <a:lvl5pPr marL="1368000" indent="0">
              <a:buFontTx/>
              <a:buNone/>
              <a:defRPr/>
            </a:lvl5pPr>
          </a:lstStyle>
          <a:p>
            <a:pPr lvl="0"/>
            <a:r>
              <a:rPr lang="it-IT" dirty="0"/>
              <a:t>Fare clic per modificare gli stili del testo dello schema</a:t>
            </a:r>
          </a:p>
          <a:p>
            <a:pPr lvl="1"/>
            <a:endParaRPr lang="en-US" dirty="0"/>
          </a:p>
        </p:txBody>
      </p:sp>
      <p:sp>
        <p:nvSpPr>
          <p:cNvPr id="15" name="Rectangle 8">
            <a:extLst>
              <a:ext uri="{FF2B5EF4-FFF2-40B4-BE49-F238E27FC236}">
                <a16:creationId xmlns:a16="http://schemas.microsoft.com/office/drawing/2014/main" id="{D9D4E6DC-14B8-4843-AA1D-57AA39AE5B3E}"/>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0">
            <a:extLst>
              <a:ext uri="{FF2B5EF4-FFF2-40B4-BE49-F238E27FC236}">
                <a16:creationId xmlns:a16="http://schemas.microsoft.com/office/drawing/2014/main" id="{91CC3821-0B1E-41AB-852F-4CB74E2EA3CC}"/>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9">
            <a:extLst>
              <a:ext uri="{FF2B5EF4-FFF2-40B4-BE49-F238E27FC236}">
                <a16:creationId xmlns:a16="http://schemas.microsoft.com/office/drawing/2014/main" id="{75FDA81B-88AF-4AF4-8B43-18134CE8E446}"/>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18" name="Immagine 17">
            <a:extLst>
              <a:ext uri="{FF2B5EF4-FFF2-40B4-BE49-F238E27FC236}">
                <a16:creationId xmlns:a16="http://schemas.microsoft.com/office/drawing/2014/main" id="{A12972DC-41D2-4C0E-AD61-A73383B8214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Footer Placeholder 4">
            <a:extLst>
              <a:ext uri="{FF2B5EF4-FFF2-40B4-BE49-F238E27FC236}">
                <a16:creationId xmlns:a16="http://schemas.microsoft.com/office/drawing/2014/main" id="{51A03A1C-8D78-4F26-8F73-B711C52ED0D9}"/>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24" name="Slide Number Placeholder 5">
            <a:extLst>
              <a:ext uri="{FF2B5EF4-FFF2-40B4-BE49-F238E27FC236}">
                <a16:creationId xmlns:a16="http://schemas.microsoft.com/office/drawing/2014/main" id="{6C03E07E-3B47-479C-ADF1-A58628B5A275}"/>
              </a:ext>
            </a:extLst>
          </p:cNvPr>
          <p:cNvSpPr>
            <a:spLocks noGrp="1"/>
          </p:cNvSpPr>
          <p:nvPr>
            <p:ph type="sldNum" sz="quarter" idx="12"/>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13"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1744056969"/>
      </p:ext>
    </p:extLst>
  </p:cSld>
  <p:clrMapOvr>
    <a:masterClrMapping/>
  </p:clrMapOvr>
  <p:extLst>
    <p:ext uri="{DCECCB84-F9BA-43D5-87BE-67443E8EF086}">
      <p15:sldGuideLst xmlns:p15="http://schemas.microsoft.com/office/powerpoint/2012/main">
        <p15:guide id="1" orient="horz" pos="3748"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grafico + colonna libera a destra">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8FFAF148-8C21-EB4F-9093-19ADD1A51882}"/>
              </a:ext>
            </a:extLst>
          </p:cNvPr>
          <p:cNvSpPr/>
          <p:nvPr userDrawn="1"/>
        </p:nvSpPr>
        <p:spPr>
          <a:xfrm>
            <a:off x="473075" y="1557338"/>
            <a:ext cx="7485063" cy="4392612"/>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sp>
        <p:nvSpPr>
          <p:cNvPr id="3" name="Text Placeholder 2"/>
          <p:cNvSpPr>
            <a:spLocks noGrp="1"/>
          </p:cNvSpPr>
          <p:nvPr>
            <p:ph type="body" idx="1"/>
          </p:nvPr>
        </p:nvSpPr>
        <p:spPr>
          <a:xfrm>
            <a:off x="8207439" y="1560749"/>
            <a:ext cx="3528947" cy="4392612"/>
          </a:xfrm>
        </p:spPr>
        <p:txBody>
          <a:bodyPr lIns="0" tIns="0" rIns="0" bIns="0" spcCol="36000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20" name="Text Placeholder 3">
            <a:extLst>
              <a:ext uri="{FF2B5EF4-FFF2-40B4-BE49-F238E27FC236}">
                <a16:creationId xmlns:a16="http://schemas.microsoft.com/office/drawing/2014/main" id="{10E25EF9-674A-4A68-B7E8-41ACE37CAFAA}"/>
              </a:ext>
            </a:extLst>
          </p:cNvPr>
          <p:cNvSpPr>
            <a:spLocks noGrp="1"/>
          </p:cNvSpPr>
          <p:nvPr>
            <p:ph type="body" sz="half" idx="11" hasCustomPrompt="1"/>
          </p:nvPr>
        </p:nvSpPr>
        <p:spPr>
          <a:xfrm>
            <a:off x="588700" y="1679423"/>
            <a:ext cx="7253812" cy="457386"/>
          </a:xfrm>
        </p:spPr>
        <p:txBody>
          <a:bodyPr lIns="0" tIns="0" rIns="0" bIns="0">
            <a:normAutofit/>
          </a:bodyPr>
          <a:lstStyle>
            <a:lvl1pPr marL="0" indent="0" algn="ctr">
              <a:buNone/>
              <a:defRPr sz="1400">
                <a:solidFill>
                  <a:srgbClr val="CC2A2A"/>
                </a:solidFill>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GLI STILI DEL TESTO</a:t>
            </a:r>
          </a:p>
        </p:txBody>
      </p:sp>
      <p:sp>
        <p:nvSpPr>
          <p:cNvPr id="21" name="Content Placeholder 3">
            <a:extLst>
              <a:ext uri="{FF2B5EF4-FFF2-40B4-BE49-F238E27FC236}">
                <a16:creationId xmlns:a16="http://schemas.microsoft.com/office/drawing/2014/main" id="{9BCFAF2C-DE26-450A-8C7B-A22A26FF4391}"/>
              </a:ext>
            </a:extLst>
          </p:cNvPr>
          <p:cNvSpPr>
            <a:spLocks noGrp="1"/>
          </p:cNvSpPr>
          <p:nvPr>
            <p:ph sz="half" idx="2"/>
          </p:nvPr>
        </p:nvSpPr>
        <p:spPr>
          <a:xfrm>
            <a:off x="588699" y="2165685"/>
            <a:ext cx="7253813" cy="3704166"/>
          </a:xfrm>
        </p:spPr>
        <p:txBody>
          <a:bodyPr>
            <a:normAutofit/>
          </a:bodyPr>
          <a:lstStyle>
            <a:lvl1pPr marL="0" indent="0">
              <a:buFontTx/>
              <a:buNone/>
              <a:defRPr sz="1600">
                <a:solidFill>
                  <a:schemeClr val="tx1">
                    <a:lumMod val="75000"/>
                    <a:lumOff val="25000"/>
                  </a:schemeClr>
                </a:solidFill>
              </a:defRPr>
            </a:lvl1pPr>
            <a:lvl2pPr marL="324000" indent="0">
              <a:buFontTx/>
              <a:buNone/>
              <a:defRPr/>
            </a:lvl2pPr>
            <a:lvl3pPr marL="630000" indent="0">
              <a:buFontTx/>
              <a:buNone/>
              <a:defRPr/>
            </a:lvl3pPr>
            <a:lvl4pPr marL="1008000" indent="0">
              <a:buFontTx/>
              <a:buNone/>
              <a:defRPr/>
            </a:lvl4pPr>
            <a:lvl5pPr marL="1368000" indent="0">
              <a:buFontTx/>
              <a:buNone/>
              <a:defRPr/>
            </a:lvl5pPr>
          </a:lstStyle>
          <a:p>
            <a:pPr lvl="0"/>
            <a:r>
              <a:rPr lang="it-IT" dirty="0"/>
              <a:t>Fare clic per modificare gli stili del testo dello schema</a:t>
            </a:r>
          </a:p>
          <a:p>
            <a:pPr lvl="1"/>
            <a:endParaRPr lang="en-US" dirty="0"/>
          </a:p>
        </p:txBody>
      </p:sp>
      <p:sp>
        <p:nvSpPr>
          <p:cNvPr id="15" name="Rectangle 8">
            <a:extLst>
              <a:ext uri="{FF2B5EF4-FFF2-40B4-BE49-F238E27FC236}">
                <a16:creationId xmlns:a16="http://schemas.microsoft.com/office/drawing/2014/main" id="{D9D4E6DC-14B8-4843-AA1D-57AA39AE5B3E}"/>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0">
            <a:extLst>
              <a:ext uri="{FF2B5EF4-FFF2-40B4-BE49-F238E27FC236}">
                <a16:creationId xmlns:a16="http://schemas.microsoft.com/office/drawing/2014/main" id="{91CC3821-0B1E-41AB-852F-4CB74E2EA3CC}"/>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9">
            <a:extLst>
              <a:ext uri="{FF2B5EF4-FFF2-40B4-BE49-F238E27FC236}">
                <a16:creationId xmlns:a16="http://schemas.microsoft.com/office/drawing/2014/main" id="{75FDA81B-88AF-4AF4-8B43-18134CE8E446}"/>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18" name="Immagine 17">
            <a:extLst>
              <a:ext uri="{FF2B5EF4-FFF2-40B4-BE49-F238E27FC236}">
                <a16:creationId xmlns:a16="http://schemas.microsoft.com/office/drawing/2014/main" id="{A12972DC-41D2-4C0E-AD61-A73383B82144}"/>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Footer Placeholder 4">
            <a:extLst>
              <a:ext uri="{FF2B5EF4-FFF2-40B4-BE49-F238E27FC236}">
                <a16:creationId xmlns:a16="http://schemas.microsoft.com/office/drawing/2014/main" id="{51A03A1C-8D78-4F26-8F73-B711C52ED0D9}"/>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13" name="Slide Number Placeholder 5">
            <a:extLst>
              <a:ext uri="{FF2B5EF4-FFF2-40B4-BE49-F238E27FC236}">
                <a16:creationId xmlns:a16="http://schemas.microsoft.com/office/drawing/2014/main" id="{FB3668A3-50F9-4865-BCB1-15BD808B594F}"/>
              </a:ext>
            </a:extLst>
          </p:cNvPr>
          <p:cNvSpPr>
            <a:spLocks noGrp="1"/>
          </p:cNvSpPr>
          <p:nvPr>
            <p:ph type="sldNum" sz="quarter" idx="12"/>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22"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3375704632"/>
      </p:ext>
    </p:extLst>
  </p:cSld>
  <p:clrMapOvr>
    <a:masterClrMapping/>
  </p:clrMapOvr>
  <p:extLst>
    <p:ext uri="{DCECCB84-F9BA-43D5-87BE-67443E8EF086}">
      <p15:sldGuideLst xmlns:p15="http://schemas.microsoft.com/office/powerpoint/2012/main">
        <p15:guide id="1" orient="horz" pos="3748"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età testo+metà grafico">
    <p:spTree>
      <p:nvGrpSpPr>
        <p:cNvPr id="1" name=""/>
        <p:cNvGrpSpPr/>
        <p:nvPr/>
      </p:nvGrpSpPr>
      <p:grpSpPr>
        <a:xfrm>
          <a:off x="0" y="0"/>
          <a:ext cx="0" cy="0"/>
          <a:chOff x="0" y="0"/>
          <a:chExt cx="0" cy="0"/>
        </a:xfrm>
      </p:grpSpPr>
      <p:sp>
        <p:nvSpPr>
          <p:cNvPr id="6" name="Rettangolo 5">
            <a:extLst>
              <a:ext uri="{FF2B5EF4-FFF2-40B4-BE49-F238E27FC236}">
                <a16:creationId xmlns:a16="http://schemas.microsoft.com/office/drawing/2014/main" id="{8FFAF148-8C21-EB4F-9093-19ADD1A51882}"/>
              </a:ext>
            </a:extLst>
          </p:cNvPr>
          <p:cNvSpPr/>
          <p:nvPr userDrawn="1"/>
        </p:nvSpPr>
        <p:spPr>
          <a:xfrm>
            <a:off x="6256216" y="1557338"/>
            <a:ext cx="5472000" cy="4392612"/>
          </a:xfrm>
          <a:prstGeom prst="rect">
            <a:avLst/>
          </a:prstGeom>
          <a:no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it-IT"/>
          </a:p>
        </p:txBody>
      </p:sp>
      <p:sp>
        <p:nvSpPr>
          <p:cNvPr id="3" name="Text Placeholder 2"/>
          <p:cNvSpPr>
            <a:spLocks noGrp="1"/>
          </p:cNvSpPr>
          <p:nvPr>
            <p:ph type="body" idx="1"/>
          </p:nvPr>
        </p:nvSpPr>
        <p:spPr>
          <a:xfrm>
            <a:off x="463786" y="1557338"/>
            <a:ext cx="5472000" cy="4392612"/>
          </a:xfrm>
        </p:spPr>
        <p:txBody>
          <a:bodyPr lIns="0" tIns="0" rIns="0" bIns="0" spcCol="360000">
            <a:noAutofit/>
          </a:bodyPr>
          <a:lstStyle>
            <a:lvl1pPr marL="0" indent="0">
              <a:buNone/>
              <a:defRPr sz="1800" b="0">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dirty="0"/>
              <a:t>Fare clic per modificare gli stili del testo dello schema</a:t>
            </a:r>
          </a:p>
        </p:txBody>
      </p:sp>
      <p:sp>
        <p:nvSpPr>
          <p:cNvPr id="20" name="Text Placeholder 3">
            <a:extLst>
              <a:ext uri="{FF2B5EF4-FFF2-40B4-BE49-F238E27FC236}">
                <a16:creationId xmlns:a16="http://schemas.microsoft.com/office/drawing/2014/main" id="{1BE1843A-CB5F-4920-B032-23C22AAE931F}"/>
              </a:ext>
            </a:extLst>
          </p:cNvPr>
          <p:cNvSpPr>
            <a:spLocks noGrp="1"/>
          </p:cNvSpPr>
          <p:nvPr>
            <p:ph type="body" sz="half" idx="11" hasCustomPrompt="1"/>
          </p:nvPr>
        </p:nvSpPr>
        <p:spPr>
          <a:xfrm>
            <a:off x="6376432" y="1684420"/>
            <a:ext cx="5231635" cy="457200"/>
          </a:xfrm>
        </p:spPr>
        <p:txBody>
          <a:bodyPr lIns="0" tIns="0" rIns="0" bIns="0">
            <a:normAutofit/>
          </a:bodyPr>
          <a:lstStyle>
            <a:lvl1pPr marL="0" indent="0" algn="ctr">
              <a:buNone/>
              <a:defRPr sz="1400">
                <a:solidFill>
                  <a:srgbClr val="CC2A2A"/>
                </a:solidFill>
                <a:latin typeface="Arial Narrow" panose="020B060602020203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dirty="0"/>
              <a:t>FARE CLIC PER MODIFICARE GLI STILI DEL TESTO DELLO SCHEMA</a:t>
            </a:r>
          </a:p>
        </p:txBody>
      </p:sp>
      <p:sp>
        <p:nvSpPr>
          <p:cNvPr id="21" name="Content Placeholder 3">
            <a:extLst>
              <a:ext uri="{FF2B5EF4-FFF2-40B4-BE49-F238E27FC236}">
                <a16:creationId xmlns:a16="http://schemas.microsoft.com/office/drawing/2014/main" id="{22E57A97-B19C-4884-84CD-94CF8F6244FF}"/>
              </a:ext>
            </a:extLst>
          </p:cNvPr>
          <p:cNvSpPr>
            <a:spLocks noGrp="1"/>
          </p:cNvSpPr>
          <p:nvPr>
            <p:ph sz="half" idx="2"/>
          </p:nvPr>
        </p:nvSpPr>
        <p:spPr>
          <a:xfrm>
            <a:off x="6376432" y="2220577"/>
            <a:ext cx="5231636" cy="3620398"/>
          </a:xfrm>
        </p:spPr>
        <p:txBody>
          <a:bodyPr>
            <a:normAutofit/>
          </a:bodyPr>
          <a:lstStyle>
            <a:lvl1pPr marL="0" indent="0">
              <a:buFontTx/>
              <a:buNone/>
              <a:defRPr sz="1600">
                <a:solidFill>
                  <a:schemeClr val="tx1">
                    <a:lumMod val="75000"/>
                    <a:lumOff val="25000"/>
                  </a:schemeClr>
                </a:solidFill>
              </a:defRPr>
            </a:lvl1pPr>
            <a:lvl2pPr marL="324000" indent="0">
              <a:buFontTx/>
              <a:buNone/>
              <a:defRPr/>
            </a:lvl2pPr>
            <a:lvl3pPr marL="630000" indent="0">
              <a:buFontTx/>
              <a:buNone/>
              <a:defRPr/>
            </a:lvl3pPr>
            <a:lvl4pPr marL="1008000" indent="0">
              <a:buFontTx/>
              <a:buNone/>
              <a:defRPr/>
            </a:lvl4pPr>
            <a:lvl5pPr marL="1368000" indent="0">
              <a:buFontTx/>
              <a:buNone/>
              <a:defRPr/>
            </a:lvl5pPr>
          </a:lstStyle>
          <a:p>
            <a:pPr lvl="0"/>
            <a:r>
              <a:rPr lang="it-IT" dirty="0"/>
              <a:t>Fare clic per modificare gli stili del testo dello schema</a:t>
            </a:r>
          </a:p>
          <a:p>
            <a:pPr lvl="1"/>
            <a:endParaRPr lang="en-US" dirty="0"/>
          </a:p>
        </p:txBody>
      </p:sp>
      <p:sp>
        <p:nvSpPr>
          <p:cNvPr id="15" name="Rectangle 8">
            <a:extLst>
              <a:ext uri="{FF2B5EF4-FFF2-40B4-BE49-F238E27FC236}">
                <a16:creationId xmlns:a16="http://schemas.microsoft.com/office/drawing/2014/main" id="{EBDED907-CBCE-4C48-8974-1732296AB56B}"/>
              </a:ext>
            </a:extLst>
          </p:cNvPr>
          <p:cNvSpPr/>
          <p:nvPr userDrawn="1"/>
        </p:nvSpPr>
        <p:spPr>
          <a:xfrm>
            <a:off x="463550" y="1017025"/>
            <a:ext cx="3708400" cy="72000"/>
          </a:xfrm>
          <a:prstGeom prst="rect">
            <a:avLst/>
          </a:prstGeom>
          <a:solidFill>
            <a:srgbClr val="942639"/>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10">
            <a:extLst>
              <a:ext uri="{FF2B5EF4-FFF2-40B4-BE49-F238E27FC236}">
                <a16:creationId xmlns:a16="http://schemas.microsoft.com/office/drawing/2014/main" id="{F1D4BD23-7064-4A1A-B3B8-22936DC971AB}"/>
              </a:ext>
            </a:extLst>
          </p:cNvPr>
          <p:cNvSpPr/>
          <p:nvPr userDrawn="1"/>
        </p:nvSpPr>
        <p:spPr>
          <a:xfrm>
            <a:off x="4251325" y="1017025"/>
            <a:ext cx="3706813" cy="72000"/>
          </a:xfrm>
          <a:prstGeom prst="rect">
            <a:avLst/>
          </a:prstGeom>
          <a:solidFill>
            <a:srgbClr val="CC2A2A">
              <a:alpha val="98824"/>
            </a:srgb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9">
            <a:extLst>
              <a:ext uri="{FF2B5EF4-FFF2-40B4-BE49-F238E27FC236}">
                <a16:creationId xmlns:a16="http://schemas.microsoft.com/office/drawing/2014/main" id="{45DD4428-CB25-4CE0-B3BD-9E45A9B024CE}"/>
              </a:ext>
            </a:extLst>
          </p:cNvPr>
          <p:cNvSpPr/>
          <p:nvPr userDrawn="1"/>
        </p:nvSpPr>
        <p:spPr>
          <a:xfrm>
            <a:off x="8037513" y="1017025"/>
            <a:ext cx="3708400" cy="72000"/>
          </a:xfrm>
          <a:prstGeom prst="rect">
            <a:avLst/>
          </a:prstGeom>
          <a:solidFill>
            <a:srgbClr val="7B7C7E"/>
          </a:solidFill>
          <a:ln>
            <a:noFill/>
          </a:ln>
          <a:effectLst/>
        </p:spPr>
        <p:style>
          <a:lnRef idx="1">
            <a:schemeClr val="accent1"/>
          </a:lnRef>
          <a:fillRef idx="3">
            <a:schemeClr val="accent1"/>
          </a:fillRef>
          <a:effectRef idx="2">
            <a:schemeClr val="accent1"/>
          </a:effectRef>
          <a:fontRef idx="minor">
            <a:schemeClr val="lt1"/>
          </a:fontRef>
        </p:style>
      </p:sp>
      <p:pic>
        <p:nvPicPr>
          <p:cNvPr id="18" name="Immagine 17">
            <a:extLst>
              <a:ext uri="{FF2B5EF4-FFF2-40B4-BE49-F238E27FC236}">
                <a16:creationId xmlns:a16="http://schemas.microsoft.com/office/drawing/2014/main" id="{ACFFE7A2-271E-4180-8862-1207E565D1F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68242" y="6402657"/>
            <a:ext cx="840882" cy="24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Footer Placeholder 4">
            <a:extLst>
              <a:ext uri="{FF2B5EF4-FFF2-40B4-BE49-F238E27FC236}">
                <a16:creationId xmlns:a16="http://schemas.microsoft.com/office/drawing/2014/main" id="{0A34ABB8-E594-41C5-B46B-F19275F5E598}"/>
              </a:ext>
            </a:extLst>
          </p:cNvPr>
          <p:cNvSpPr>
            <a:spLocks noGrp="1"/>
          </p:cNvSpPr>
          <p:nvPr>
            <p:ph type="ftr" sz="quarter" idx="10"/>
          </p:nvPr>
        </p:nvSpPr>
        <p:spPr>
          <a:xfrm>
            <a:off x="898588" y="6394753"/>
            <a:ext cx="9644444" cy="259965"/>
          </a:xfrm>
          <a:prstGeom prst="rect">
            <a:avLst/>
          </a:prstGeom>
        </p:spPr>
        <p:txBody>
          <a:bodyPr vert="horz" lIns="0" tIns="0" rIns="0" bIns="0" rtlCol="0" anchor="b" anchorCtr="0"/>
          <a:lstStyle>
            <a:lvl1pPr algn="l" eaLnBrk="1" fontAlgn="auto" hangingPunct="1">
              <a:spcBef>
                <a:spcPts val="0"/>
              </a:spcBef>
              <a:spcAft>
                <a:spcPts val="0"/>
              </a:spcAft>
              <a:defRPr sz="900" cap="all" dirty="0">
                <a:solidFill>
                  <a:schemeClr val="tx1">
                    <a:lumMod val="65000"/>
                    <a:lumOff val="35000"/>
                  </a:schemeClr>
                </a:solidFill>
                <a:latin typeface="Arial" panose="020B0604020202020204" pitchFamily="34" charset="0"/>
                <a:cs typeface="Arial" panose="020B0604020202020204" pitchFamily="34" charset="0"/>
              </a:defRPr>
            </a:lvl1pPr>
          </a:lstStyle>
          <a:p>
            <a:pPr>
              <a:defRPr/>
            </a:pPr>
            <a:endParaRPr lang="en-US" dirty="0"/>
          </a:p>
        </p:txBody>
      </p:sp>
      <p:sp>
        <p:nvSpPr>
          <p:cNvPr id="24" name="Slide Number Placeholder 5">
            <a:extLst>
              <a:ext uri="{FF2B5EF4-FFF2-40B4-BE49-F238E27FC236}">
                <a16:creationId xmlns:a16="http://schemas.microsoft.com/office/drawing/2014/main" id="{EB9757BE-24B5-4D77-9B24-FA598161B26F}"/>
              </a:ext>
            </a:extLst>
          </p:cNvPr>
          <p:cNvSpPr>
            <a:spLocks noGrp="1"/>
          </p:cNvSpPr>
          <p:nvPr>
            <p:ph type="sldNum" sz="quarter" idx="12"/>
          </p:nvPr>
        </p:nvSpPr>
        <p:spPr>
          <a:xfrm>
            <a:off x="323469" y="6397225"/>
            <a:ext cx="501650" cy="365125"/>
          </a:xfrm>
          <a:prstGeom prst="rect">
            <a:avLst/>
          </a:prstGeom>
        </p:spPr>
        <p:txBody>
          <a:bodyPr vert="horz" lIns="91440" tIns="45720" rIns="91440" bIns="45720" rtlCol="0" anchor="ctr"/>
          <a:lstStyle>
            <a:lvl1pPr algn="ctr" eaLnBrk="1" fontAlgn="auto" hangingPunct="1">
              <a:spcBef>
                <a:spcPts val="0"/>
              </a:spcBef>
              <a:spcAft>
                <a:spcPts val="0"/>
              </a:spcAft>
              <a:defRPr sz="1200" b="1" smtClean="0">
                <a:solidFill>
                  <a:srgbClr val="C00000"/>
                </a:solidFill>
                <a:latin typeface="Arial" panose="020B0604020202020204" pitchFamily="34" charset="0"/>
                <a:cs typeface="Arial" panose="020B0604020202020204" pitchFamily="34" charset="0"/>
              </a:defRPr>
            </a:lvl1pPr>
          </a:lstStyle>
          <a:p>
            <a:pPr>
              <a:defRPr/>
            </a:pPr>
            <a:fld id="{48B4153A-D4C5-4CEF-8992-0D8815C829E3}" type="slidenum">
              <a:rPr lang="en-US" smtClean="0"/>
              <a:pPr>
                <a:defRPr/>
              </a:pPr>
              <a:t>‹N›</a:t>
            </a:fld>
            <a:endParaRPr lang="en-US" dirty="0"/>
          </a:p>
        </p:txBody>
      </p:sp>
      <p:sp>
        <p:nvSpPr>
          <p:cNvPr id="13" name="Title Placeholder 1">
            <a:extLst>
              <a:ext uri="{FF2B5EF4-FFF2-40B4-BE49-F238E27FC236}">
                <a16:creationId xmlns:a16="http://schemas.microsoft.com/office/drawing/2014/main" id="{385672B4-73ED-0645-AF4D-5916A1BEEC00}"/>
              </a:ext>
            </a:extLst>
          </p:cNvPr>
          <p:cNvSpPr>
            <a:spLocks noGrp="1"/>
          </p:cNvSpPr>
          <p:nvPr>
            <p:ph type="title" hasCustomPrompt="1"/>
          </p:nvPr>
        </p:nvSpPr>
        <p:spPr>
          <a:xfrm>
            <a:off x="468895" y="503475"/>
            <a:ext cx="11269308" cy="384721"/>
          </a:xfrm>
          <a:prstGeom prst="rect">
            <a:avLst/>
          </a:prstGeom>
        </p:spPr>
        <p:txBody>
          <a:bodyPr lIns="0" tIns="0" rIns="0" bIns="0" rtlCol="0">
            <a:spAutoFit/>
          </a:bodyPr>
          <a:lstStyle>
            <a:lvl1pPr>
              <a:lnSpc>
                <a:spcPts val="3000"/>
              </a:lnSpc>
              <a:defRPr sz="2800" cap="none" baseline="0"/>
            </a:lvl1pPr>
          </a:lstStyle>
          <a:p>
            <a:r>
              <a:rPr lang="it-IT" dirty="0"/>
              <a:t>Fare clic per modificare lo stile del titolo dello schema</a:t>
            </a:r>
            <a:endParaRPr lang="en-US" dirty="0"/>
          </a:p>
        </p:txBody>
      </p:sp>
    </p:spTree>
    <p:extLst>
      <p:ext uri="{BB962C8B-B14F-4D97-AF65-F5344CB8AC3E}">
        <p14:creationId xmlns:p14="http://schemas.microsoft.com/office/powerpoint/2010/main" val="3690147616"/>
      </p:ext>
    </p:extLst>
  </p:cSld>
  <p:clrMapOvr>
    <a:masterClrMapping/>
  </p:clrMapOvr>
  <p:extLst>
    <p:ext uri="{DCECCB84-F9BA-43D5-87BE-67443E8EF086}">
      <p15:sldGuideLst xmlns:p15="http://schemas.microsoft.com/office/powerpoint/2012/main">
        <p15:guide id="1" orient="horz" pos="981"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508000" y="939800"/>
            <a:ext cx="11204575"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it-IT" altLang="it-IT"/>
              <a:t>Fare clic per modificare lo stile del titolo dello schema</a:t>
            </a:r>
            <a:endParaRPr lang="en-US" altLang="it-IT"/>
          </a:p>
        </p:txBody>
      </p:sp>
      <p:sp>
        <p:nvSpPr>
          <p:cNvPr id="1027" name="Text Placeholder 2"/>
          <p:cNvSpPr>
            <a:spLocks noGrp="1"/>
          </p:cNvSpPr>
          <p:nvPr>
            <p:ph type="body" idx="1"/>
          </p:nvPr>
        </p:nvSpPr>
        <p:spPr bwMode="auto">
          <a:xfrm>
            <a:off x="508000" y="2103438"/>
            <a:ext cx="11204575" cy="356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it-IT" altLang="it-IT"/>
              <a:t>Fare clic per modificare gli stili del testo dello schema</a:t>
            </a:r>
          </a:p>
        </p:txBody>
      </p:sp>
    </p:spTree>
  </p:cSld>
  <p:clrMap bg1="lt1" tx1="dk1" bg2="lt2" tx2="dk2" accent1="accent1" accent2="accent2" accent3="accent3" accent4="accent4" accent5="accent5" accent6="accent6" hlink="hlink" folHlink="folHlink"/>
  <p:sldLayoutIdLst>
    <p:sldLayoutId id="2147483719" r:id="rId1"/>
    <p:sldLayoutId id="2147483708" r:id="rId2"/>
    <p:sldLayoutId id="2147483709" r:id="rId3"/>
    <p:sldLayoutId id="2147483710" r:id="rId4"/>
    <p:sldLayoutId id="2147483711" r:id="rId5"/>
    <p:sldLayoutId id="2147483712" r:id="rId6"/>
    <p:sldLayoutId id="2147483713" r:id="rId7"/>
    <p:sldLayoutId id="2147483720" r:id="rId8"/>
    <p:sldLayoutId id="2147483714" r:id="rId9"/>
    <p:sldLayoutId id="2147483716" r:id="rId10"/>
    <p:sldLayoutId id="2147483715" r:id="rId11"/>
    <p:sldLayoutId id="2147483717" r:id="rId12"/>
    <p:sldLayoutId id="2147483718" r:id="rId13"/>
    <p:sldLayoutId id="2147483721" r:id="rId14"/>
    <p:sldLayoutId id="2147483722" r:id="rId15"/>
  </p:sldLayoutIdLst>
  <p:hf hdr="0" dt="0"/>
  <p:txStyles>
    <p:titleStyle>
      <a:lvl1pPr algn="l" defTabSz="457200" rtl="0" fontAlgn="base">
        <a:spcBef>
          <a:spcPct val="0"/>
        </a:spcBef>
        <a:spcAft>
          <a:spcPct val="0"/>
        </a:spcAft>
        <a:defRPr sz="2400" b="1" kern="1200">
          <a:solidFill>
            <a:srgbClr val="595959"/>
          </a:solidFill>
          <a:latin typeface="Arial" panose="020B0604020202020204" pitchFamily="34" charset="0"/>
          <a:ea typeface="+mj-ea"/>
          <a:cs typeface="Arial" panose="020B0604020202020204" pitchFamily="34" charset="0"/>
        </a:defRPr>
      </a:lvl1pPr>
      <a:lvl2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2pPr>
      <a:lvl3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3pPr>
      <a:lvl4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4pPr>
      <a:lvl5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algn="l" defTabSz="457200" rtl="0" fontAlgn="t">
        <a:spcBef>
          <a:spcPct val="0"/>
        </a:spcBef>
        <a:spcAft>
          <a:spcPts val="1200"/>
        </a:spcAft>
        <a:buClr>
          <a:srgbClr val="CC2A2A"/>
        </a:buClr>
        <a:buSzPct val="100000"/>
        <a:defRPr kern="1200">
          <a:solidFill>
            <a:schemeClr val="tx2"/>
          </a:solidFill>
          <a:latin typeface="Arial" panose="020B0604020202020204" pitchFamily="34" charset="0"/>
          <a:ea typeface="+mn-ea"/>
          <a:cs typeface="Arial" panose="020B0604020202020204" pitchFamily="34" charset="0"/>
        </a:defRPr>
      </a:lvl1pPr>
      <a:lvl2pPr marL="323850" algn="l" defTabSz="457200" rtl="0" fontAlgn="base">
        <a:spcBef>
          <a:spcPct val="20000"/>
        </a:spcBef>
        <a:spcAft>
          <a:spcPts val="600"/>
        </a:spcAft>
        <a:buClr>
          <a:srgbClr val="CC2A2A"/>
        </a:buClr>
        <a:buSzPct val="100000"/>
        <a:defRPr sz="1600" kern="1200">
          <a:solidFill>
            <a:schemeClr val="tx2"/>
          </a:solidFill>
          <a:latin typeface="Arial" panose="020B0604020202020204" pitchFamily="34" charset="0"/>
          <a:ea typeface="+mn-ea"/>
          <a:cs typeface="Arial" panose="020B0604020202020204" pitchFamily="34" charset="0"/>
        </a:defRPr>
      </a:lvl2pPr>
      <a:lvl3pPr marL="628650" algn="l" defTabSz="457200" rtl="0" fontAlgn="base">
        <a:spcBef>
          <a:spcPct val="20000"/>
        </a:spcBef>
        <a:spcAft>
          <a:spcPts val="600"/>
        </a:spcAft>
        <a:buClr>
          <a:srgbClr val="CC2A2A"/>
        </a:buClr>
        <a:buSzPct val="100000"/>
        <a:defRPr sz="1400" kern="1200">
          <a:solidFill>
            <a:schemeClr val="tx2"/>
          </a:solidFill>
          <a:latin typeface="Arial" panose="020B0604020202020204" pitchFamily="34" charset="0"/>
          <a:ea typeface="+mn-ea"/>
          <a:cs typeface="Arial" panose="020B0604020202020204" pitchFamily="34" charset="0"/>
        </a:defRPr>
      </a:lvl3pPr>
      <a:lvl4pPr marL="1006475" algn="l" defTabSz="457200" rtl="0" fontAlgn="base">
        <a:spcBef>
          <a:spcPct val="20000"/>
        </a:spcBef>
        <a:spcAft>
          <a:spcPts val="600"/>
        </a:spcAft>
        <a:buClr>
          <a:srgbClr val="CC2A2A"/>
        </a:buClr>
        <a:buSzPct val="100000"/>
        <a:defRPr sz="1200" kern="1200">
          <a:solidFill>
            <a:schemeClr val="tx2"/>
          </a:solidFill>
          <a:latin typeface="Arial" panose="020B0604020202020204" pitchFamily="34" charset="0"/>
          <a:ea typeface="+mn-ea"/>
          <a:cs typeface="Arial" panose="020B0604020202020204" pitchFamily="34" charset="0"/>
        </a:defRPr>
      </a:lvl4pPr>
      <a:lvl5pPr marL="1366838" algn="l" defTabSz="457200" rtl="0" fontAlgn="base">
        <a:spcBef>
          <a:spcPct val="20000"/>
        </a:spcBef>
        <a:spcAft>
          <a:spcPts val="600"/>
        </a:spcAft>
        <a:buClr>
          <a:srgbClr val="CC2A2A"/>
        </a:buClr>
        <a:buSzPct val="100000"/>
        <a:defRPr sz="1200" kern="1200">
          <a:solidFill>
            <a:schemeClr val="tx2"/>
          </a:solidFill>
          <a:latin typeface="Arial" panose="020B0604020202020204" pitchFamily="34" charset="0"/>
          <a:ea typeface="+mn-ea"/>
          <a:cs typeface="Arial" panose="020B0604020202020204" pitchFamily="34" charset="0"/>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5.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5.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60BFAD7-8051-44E7-952E-F8647A1CBD0F}"/>
              </a:ext>
            </a:extLst>
          </p:cNvPr>
          <p:cNvSpPr>
            <a:spLocks noGrp="1"/>
          </p:cNvSpPr>
          <p:nvPr>
            <p:ph type="ctrTitle"/>
          </p:nvPr>
        </p:nvSpPr>
        <p:spPr>
          <a:xfrm>
            <a:off x="469184" y="2410080"/>
            <a:ext cx="9823303" cy="2782819"/>
          </a:xfrm>
        </p:spPr>
        <p:txBody>
          <a:bodyPr>
            <a:normAutofit/>
          </a:bodyPr>
          <a:lstStyle/>
          <a:p>
            <a:r>
              <a:rPr lang="en-US" dirty="0" smtClean="0"/>
              <a:t>Possible </a:t>
            </a:r>
            <a:r>
              <a:rPr lang="en-US" dirty="0"/>
              <a:t>improvements in the estimation of IT-LFS through integration with the registers system</a:t>
            </a:r>
            <a:endParaRPr lang="it-IT" sz="3400" dirty="0"/>
          </a:p>
        </p:txBody>
      </p:sp>
      <p:sp>
        <p:nvSpPr>
          <p:cNvPr id="3" name="Segnaposto testo 2">
            <a:extLst>
              <a:ext uri="{FF2B5EF4-FFF2-40B4-BE49-F238E27FC236}">
                <a16:creationId xmlns:a16="http://schemas.microsoft.com/office/drawing/2014/main" id="{ADFE67CC-0EAE-4BEC-A961-535FE506AA10}"/>
              </a:ext>
            </a:extLst>
          </p:cNvPr>
          <p:cNvSpPr>
            <a:spLocks noGrp="1"/>
          </p:cNvSpPr>
          <p:nvPr>
            <p:ph type="body" idx="1"/>
          </p:nvPr>
        </p:nvSpPr>
        <p:spPr>
          <a:xfrm>
            <a:off x="469184" y="6495314"/>
            <a:ext cx="7481115" cy="179536"/>
          </a:xfrm>
        </p:spPr>
        <p:txBody>
          <a:bodyPr/>
          <a:lstStyle/>
          <a:p>
            <a:r>
              <a:rPr lang="it-IT" dirty="0"/>
              <a:t>Istat | </a:t>
            </a:r>
            <a:r>
              <a:rPr lang="it-IT" dirty="0" err="1" smtClean="0"/>
              <a:t>Italy</a:t>
            </a:r>
            <a:endParaRPr lang="it-IT" dirty="0"/>
          </a:p>
        </p:txBody>
      </p:sp>
      <p:sp>
        <p:nvSpPr>
          <p:cNvPr id="4" name="Segnaposto testo 3">
            <a:extLst>
              <a:ext uri="{FF2B5EF4-FFF2-40B4-BE49-F238E27FC236}">
                <a16:creationId xmlns:a16="http://schemas.microsoft.com/office/drawing/2014/main" id="{9F54B89B-F96C-4A34-BA9E-083269BE1EC8}"/>
              </a:ext>
            </a:extLst>
          </p:cNvPr>
          <p:cNvSpPr>
            <a:spLocks noGrp="1"/>
          </p:cNvSpPr>
          <p:nvPr>
            <p:ph type="body" idx="10"/>
          </p:nvPr>
        </p:nvSpPr>
        <p:spPr>
          <a:xfrm>
            <a:off x="540902" y="1297827"/>
            <a:ext cx="3689746" cy="216000"/>
          </a:xfrm>
        </p:spPr>
        <p:txBody>
          <a:bodyPr/>
          <a:lstStyle/>
          <a:p>
            <a:r>
              <a:rPr lang="en-US" dirty="0" smtClean="0"/>
              <a:t>25-26 April 2024, </a:t>
            </a:r>
            <a:r>
              <a:rPr lang="it-IT" dirty="0"/>
              <a:t>Neuchâtel-</a:t>
            </a:r>
            <a:r>
              <a:rPr lang="it-IT" dirty="0" err="1"/>
              <a:t>Switzerland</a:t>
            </a:r>
            <a:endParaRPr lang="it-IT" dirty="0"/>
          </a:p>
        </p:txBody>
      </p:sp>
      <p:sp>
        <p:nvSpPr>
          <p:cNvPr id="5" name="Segnaposto testo 4">
            <a:extLst>
              <a:ext uri="{FF2B5EF4-FFF2-40B4-BE49-F238E27FC236}">
                <a16:creationId xmlns:a16="http://schemas.microsoft.com/office/drawing/2014/main" id="{7353B436-6816-4A46-BDBE-42E64EB27CB6}"/>
              </a:ext>
            </a:extLst>
          </p:cNvPr>
          <p:cNvSpPr>
            <a:spLocks noGrp="1"/>
          </p:cNvSpPr>
          <p:nvPr>
            <p:ph type="body" idx="11"/>
          </p:nvPr>
        </p:nvSpPr>
        <p:spPr>
          <a:xfrm>
            <a:off x="469184" y="1522956"/>
            <a:ext cx="5519240" cy="440315"/>
          </a:xfrm>
        </p:spPr>
        <p:txBody>
          <a:bodyPr/>
          <a:lstStyle/>
          <a:p>
            <a:r>
              <a:rPr lang="en-US" dirty="0" smtClean="0"/>
              <a:t>17th </a:t>
            </a:r>
            <a:r>
              <a:rPr lang="en-US" dirty="0"/>
              <a:t>Workshop on Labour Force Survey </a:t>
            </a:r>
            <a:r>
              <a:rPr lang="en-US" dirty="0" smtClean="0"/>
              <a:t>Methodology</a:t>
            </a:r>
          </a:p>
          <a:p>
            <a:r>
              <a:rPr lang="en-US" dirty="0" smtClean="0"/>
              <a:t> </a:t>
            </a:r>
            <a:endParaRPr lang="it-IT" dirty="0"/>
          </a:p>
        </p:txBody>
      </p:sp>
      <p:sp>
        <p:nvSpPr>
          <p:cNvPr id="6" name="Segnaposto testo 5">
            <a:extLst>
              <a:ext uri="{FF2B5EF4-FFF2-40B4-BE49-F238E27FC236}">
                <a16:creationId xmlns:a16="http://schemas.microsoft.com/office/drawing/2014/main" id="{1D87B255-EFEE-4DEF-9FE3-EB4831764892}"/>
              </a:ext>
            </a:extLst>
          </p:cNvPr>
          <p:cNvSpPr>
            <a:spLocks noGrp="1"/>
          </p:cNvSpPr>
          <p:nvPr>
            <p:ph type="body" idx="12"/>
          </p:nvPr>
        </p:nvSpPr>
        <p:spPr/>
        <p:txBody>
          <a:bodyPr/>
          <a:lstStyle/>
          <a:p>
            <a:r>
              <a:rPr lang="it-IT" dirty="0" smtClean="0"/>
              <a:t>Alessandro Martini</a:t>
            </a:r>
            <a:endParaRPr lang="it-IT" dirty="0"/>
          </a:p>
        </p:txBody>
      </p:sp>
    </p:spTree>
    <p:extLst>
      <p:ext uri="{BB962C8B-B14F-4D97-AF65-F5344CB8AC3E}">
        <p14:creationId xmlns:p14="http://schemas.microsoft.com/office/powerpoint/2010/main" val="36284637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6387" y="485507"/>
            <a:ext cx="11418621" cy="382156"/>
          </a:xfrm>
          <a:prstGeom prst="rect">
            <a:avLst/>
          </a:prstGeom>
        </p:spPr>
        <p:txBody>
          <a:bodyPr vert="horz" wrap="square" lIns="0" tIns="12700" rIns="0" bIns="0" rtlCol="0">
            <a:spAutoFit/>
          </a:bodyPr>
          <a:lstStyle/>
          <a:p>
            <a:pPr marL="12700">
              <a:lnSpc>
                <a:spcPct val="100000"/>
              </a:lnSpc>
              <a:spcBef>
                <a:spcPts val="100"/>
              </a:spcBef>
            </a:pPr>
            <a:r>
              <a:rPr lang="en-US" sz="2400" b="1" dirty="0" smtClean="0">
                <a:solidFill>
                  <a:srgbClr val="C00000"/>
                </a:solidFill>
                <a:latin typeface="Arial"/>
                <a:cs typeface="Arial"/>
              </a:rPr>
              <a:t>Additional </a:t>
            </a:r>
            <a:r>
              <a:rPr lang="en-US" sz="2400" b="1" dirty="0">
                <a:solidFill>
                  <a:srgbClr val="C00000"/>
                </a:solidFill>
                <a:latin typeface="Arial"/>
                <a:cs typeface="Arial"/>
              </a:rPr>
              <a:t>benchmarks derived from administrative and statistical registers</a:t>
            </a:r>
            <a:endParaRPr sz="2400" dirty="0">
              <a:latin typeface="Arial"/>
              <a:cs typeface="Arial"/>
            </a:endParaRPr>
          </a:p>
        </p:txBody>
      </p:sp>
      <p:sp>
        <p:nvSpPr>
          <p:cNvPr id="5" name="object 5"/>
          <p:cNvSpPr txBox="1"/>
          <p:nvPr/>
        </p:nvSpPr>
        <p:spPr>
          <a:xfrm>
            <a:off x="493470" y="6487270"/>
            <a:ext cx="455435" cy="179536"/>
          </a:xfrm>
          <a:prstGeom prst="rect">
            <a:avLst/>
          </a:prstGeom>
        </p:spPr>
        <p:txBody>
          <a:bodyPr vert="horz" wrap="square" lIns="0" tIns="0" rIns="0" bIns="0" rtlCol="0">
            <a:spAutoFit/>
          </a:bodyPr>
          <a:lstStyle/>
          <a:p>
            <a:pPr marL="38100">
              <a:lnSpc>
                <a:spcPts val="1425"/>
              </a:lnSpc>
            </a:pPr>
            <a:fld id="{81D60167-4931-47E6-BA6A-407CBD079E47}" type="slidenum">
              <a:rPr sz="1200" b="1" spc="-5" dirty="0">
                <a:solidFill>
                  <a:srgbClr val="C00000"/>
                </a:solidFill>
                <a:latin typeface="Arial"/>
                <a:cs typeface="Arial"/>
              </a:rPr>
              <a:t>10</a:t>
            </a:fld>
            <a:endParaRPr sz="1200" dirty="0">
              <a:latin typeface="Arial"/>
              <a:cs typeface="Arial"/>
            </a:endParaRPr>
          </a:p>
        </p:txBody>
      </p:sp>
      <p:sp>
        <p:nvSpPr>
          <p:cNvPr id="4" name="Rettangolo 3"/>
          <p:cNvSpPr/>
          <p:nvPr/>
        </p:nvSpPr>
        <p:spPr>
          <a:xfrm>
            <a:off x="574116" y="1248711"/>
            <a:ext cx="10886535" cy="5036763"/>
          </a:xfrm>
          <a:prstGeom prst="rect">
            <a:avLst/>
          </a:prstGeom>
        </p:spPr>
        <p:txBody>
          <a:bodyPr wrap="square">
            <a:spAutoFit/>
          </a:bodyPr>
          <a:lstStyle/>
          <a:p>
            <a:pPr marL="285750" marR="7620" indent="-285750" algn="just">
              <a:spcBef>
                <a:spcPts val="100"/>
              </a:spcBef>
              <a:buClr>
                <a:srgbClr val="C00000"/>
              </a:buClr>
              <a:buFont typeface="Arial" panose="020B0604020202020204" pitchFamily="34" charset="0"/>
              <a:buChar char="•"/>
              <a:tabLst>
                <a:tab pos="299720" algn="l"/>
              </a:tabLst>
            </a:pPr>
            <a:r>
              <a:rPr lang="en-US" dirty="0">
                <a:latin typeface="Arial MT"/>
                <a:cs typeface="Arial MT"/>
              </a:rPr>
              <a:t>Population register (RBI) is available referred to year Y-1 for the estimation of quarter YQ4</a:t>
            </a:r>
            <a:r>
              <a:rPr lang="en-US" dirty="0" smtClean="0">
                <a:latin typeface="Arial MT"/>
                <a:cs typeface="Arial MT"/>
              </a:rPr>
              <a:t>;</a:t>
            </a:r>
          </a:p>
          <a:p>
            <a:pPr marL="742950" marR="7620" lvl="1" indent="-285750" algn="just">
              <a:spcBef>
                <a:spcPts val="100"/>
              </a:spcBef>
              <a:buClr>
                <a:srgbClr val="C00000"/>
              </a:buClr>
              <a:buFont typeface="Arial" panose="020B0604020202020204" pitchFamily="34" charset="0"/>
              <a:buChar char="•"/>
              <a:tabLst>
                <a:tab pos="299720" algn="l"/>
              </a:tabLst>
            </a:pPr>
            <a:r>
              <a:rPr lang="en-US" dirty="0" smtClean="0">
                <a:latin typeface="Arial MT"/>
                <a:cs typeface="Arial MT"/>
              </a:rPr>
              <a:t>Information available refers to age, sex, municipality of residence, nationality, education level.</a:t>
            </a:r>
          </a:p>
          <a:p>
            <a:pPr marR="7620" algn="just">
              <a:spcBef>
                <a:spcPts val="100"/>
              </a:spcBef>
              <a:buClr>
                <a:srgbClr val="C00000"/>
              </a:buClr>
              <a:tabLst>
                <a:tab pos="299720" algn="l"/>
              </a:tabLst>
            </a:pPr>
            <a:r>
              <a:rPr lang="en-US" dirty="0">
                <a:latin typeface="Arial MT"/>
                <a:cs typeface="Arial MT"/>
              </a:rPr>
              <a:t>	</a:t>
            </a:r>
          </a:p>
          <a:p>
            <a:pPr marL="285750" marR="7620" indent="-285750" algn="just">
              <a:spcBef>
                <a:spcPts val="100"/>
              </a:spcBef>
              <a:buClr>
                <a:srgbClr val="C00000"/>
              </a:buClr>
              <a:buFont typeface="Arial" panose="020B0604020202020204" pitchFamily="34" charset="0"/>
              <a:buChar char="•"/>
              <a:tabLst>
                <a:tab pos="299720" algn="l"/>
              </a:tabLst>
            </a:pPr>
            <a:r>
              <a:rPr lang="en-US" dirty="0" err="1">
                <a:latin typeface="Arial MT"/>
                <a:cs typeface="Arial MT"/>
              </a:rPr>
              <a:t>Labour</a:t>
            </a:r>
            <a:r>
              <a:rPr lang="en-US" dirty="0">
                <a:latin typeface="Arial MT"/>
                <a:cs typeface="Arial MT"/>
              </a:rPr>
              <a:t> Register (RTL/BOP) </a:t>
            </a:r>
            <a:r>
              <a:rPr lang="en-US" dirty="0" smtClean="0">
                <a:latin typeface="Arial MT"/>
                <a:cs typeface="Arial MT"/>
              </a:rPr>
              <a:t>has </a:t>
            </a:r>
            <a:r>
              <a:rPr lang="en-US" dirty="0">
                <a:latin typeface="Arial MT"/>
                <a:cs typeface="Arial MT"/>
              </a:rPr>
              <a:t>almost the same timing but with a provisional </a:t>
            </a:r>
            <a:r>
              <a:rPr lang="en-US" dirty="0" smtClean="0">
                <a:latin typeface="Arial MT"/>
                <a:cs typeface="Arial MT"/>
              </a:rPr>
              <a:t>version;</a:t>
            </a:r>
          </a:p>
          <a:p>
            <a:pPr marL="742950" marR="7620" lvl="1" indent="-285750" algn="just">
              <a:spcBef>
                <a:spcPts val="100"/>
              </a:spcBef>
              <a:buClr>
                <a:srgbClr val="C00000"/>
              </a:buClr>
              <a:buFont typeface="Arial" panose="020B0604020202020204" pitchFamily="34" charset="0"/>
              <a:buChar char="•"/>
              <a:tabLst>
                <a:tab pos="299720" algn="l"/>
              </a:tabLst>
            </a:pPr>
            <a:r>
              <a:rPr lang="en-US" dirty="0">
                <a:latin typeface="Arial MT"/>
                <a:cs typeface="Arial MT"/>
              </a:rPr>
              <a:t>Information available refers to </a:t>
            </a:r>
            <a:r>
              <a:rPr lang="en-US" dirty="0" smtClean="0">
                <a:latin typeface="Arial MT"/>
                <a:cs typeface="Arial MT"/>
              </a:rPr>
              <a:t>monthly </a:t>
            </a:r>
            <a:r>
              <a:rPr lang="en-US" dirty="0">
                <a:latin typeface="Arial MT"/>
                <a:cs typeface="Arial MT"/>
              </a:rPr>
              <a:t>signals of regular </a:t>
            </a:r>
            <a:r>
              <a:rPr lang="en-US" dirty="0" smtClean="0">
                <a:latin typeface="Arial MT"/>
                <a:cs typeface="Arial MT"/>
              </a:rPr>
              <a:t>employment (employed, not employed).</a:t>
            </a:r>
            <a:endParaRPr lang="en-US" dirty="0">
              <a:latin typeface="Arial MT"/>
              <a:cs typeface="Arial MT"/>
            </a:endParaRPr>
          </a:p>
          <a:p>
            <a:pPr algn="just">
              <a:lnSpc>
                <a:spcPct val="115000"/>
              </a:lnSpc>
              <a:spcAft>
                <a:spcPts val="1000"/>
              </a:spcAft>
            </a:pPr>
            <a:endParaRPr lang="en-US" spc="-5" dirty="0">
              <a:latin typeface="Arial MT"/>
              <a:cs typeface="Arial MT"/>
            </a:endParaRPr>
          </a:p>
          <a:p>
            <a:pPr algn="just">
              <a:lnSpc>
                <a:spcPct val="115000"/>
              </a:lnSpc>
              <a:spcAft>
                <a:spcPts val="1000"/>
              </a:spcAft>
            </a:pPr>
            <a:r>
              <a:rPr lang="en-US" spc="-5" dirty="0" smtClean="0">
                <a:latin typeface="Arial MT"/>
                <a:cs typeface="Arial MT"/>
              </a:rPr>
              <a:t>Integrating the LFS actual sample the same </a:t>
            </a:r>
            <a:r>
              <a:rPr lang="en-US" spc="-5" dirty="0">
                <a:latin typeface="Arial MT"/>
                <a:cs typeface="Arial MT"/>
              </a:rPr>
              <a:t>information </a:t>
            </a:r>
            <a:r>
              <a:rPr lang="en-US" spc="-5" dirty="0" smtClean="0">
                <a:latin typeface="Arial MT"/>
                <a:cs typeface="Arial MT"/>
              </a:rPr>
              <a:t>is </a:t>
            </a:r>
            <a:r>
              <a:rPr lang="en-US" spc="-5" dirty="0">
                <a:latin typeface="Arial MT"/>
                <a:cs typeface="Arial MT"/>
              </a:rPr>
              <a:t>available </a:t>
            </a:r>
            <a:r>
              <a:rPr lang="en-US" spc="-5" dirty="0" smtClean="0">
                <a:latin typeface="Arial MT"/>
                <a:cs typeface="Arial MT"/>
              </a:rPr>
              <a:t>at </a:t>
            </a:r>
            <a:r>
              <a:rPr lang="en-US" spc="-5" dirty="0">
                <a:latin typeface="Arial MT"/>
                <a:cs typeface="Arial MT"/>
              </a:rPr>
              <a:t>microdata level, </a:t>
            </a:r>
            <a:r>
              <a:rPr lang="en-US" spc="-5" dirty="0" smtClean="0">
                <a:latin typeface="Arial MT"/>
                <a:cs typeface="Arial MT"/>
              </a:rPr>
              <a:t>both in the sample and in the </a:t>
            </a:r>
            <a:r>
              <a:rPr lang="en-US" spc="-5" dirty="0">
                <a:latin typeface="Arial MT"/>
                <a:cs typeface="Arial MT"/>
              </a:rPr>
              <a:t>total population. </a:t>
            </a:r>
            <a:endParaRPr lang="en-US" spc="-5" dirty="0" smtClean="0">
              <a:latin typeface="Arial MT"/>
              <a:cs typeface="Arial MT"/>
            </a:endParaRPr>
          </a:p>
          <a:p>
            <a:pPr algn="just">
              <a:lnSpc>
                <a:spcPct val="115000"/>
              </a:lnSpc>
              <a:spcAft>
                <a:spcPts val="1000"/>
              </a:spcAft>
            </a:pPr>
            <a:r>
              <a:rPr lang="en-US" spc="-5" dirty="0" smtClean="0">
                <a:latin typeface="Arial MT"/>
                <a:cs typeface="Arial MT"/>
              </a:rPr>
              <a:t>The </a:t>
            </a:r>
            <a:r>
              <a:rPr lang="en-US" spc="-5" dirty="0">
                <a:latin typeface="Arial MT"/>
                <a:cs typeface="Arial MT"/>
              </a:rPr>
              <a:t>first set of 24 constraints </a:t>
            </a:r>
            <a:r>
              <a:rPr lang="en-US" spc="-5" dirty="0" smtClean="0">
                <a:latin typeface="Arial MT"/>
                <a:cs typeface="Arial MT"/>
              </a:rPr>
              <a:t>include </a:t>
            </a:r>
            <a:r>
              <a:rPr lang="en-US" spc="-5" dirty="0">
                <a:latin typeface="Arial MT"/>
                <a:cs typeface="Arial MT"/>
              </a:rPr>
              <a:t>e</a:t>
            </a:r>
            <a:r>
              <a:rPr lang="en-US" spc="-5" dirty="0" smtClean="0">
                <a:latin typeface="Arial MT"/>
                <a:cs typeface="Arial MT"/>
              </a:rPr>
              <a:t>ducation </a:t>
            </a:r>
            <a:r>
              <a:rPr lang="en-US" spc="-5" dirty="0">
                <a:latin typeface="Arial MT"/>
                <a:cs typeface="Arial MT"/>
              </a:rPr>
              <a:t>level in 4 groups (ISCED 0-1, 2, 3-4, 5-Higher) by sex, and by 3 age groups (15-29, 30-49, 50</a:t>
            </a:r>
            <a:r>
              <a:rPr lang="en-US" spc="-5" dirty="0" smtClean="0">
                <a:latin typeface="Arial MT"/>
                <a:cs typeface="Arial MT"/>
              </a:rPr>
              <a:t>+).</a:t>
            </a:r>
            <a:endParaRPr lang="it-IT" spc="-5" dirty="0">
              <a:latin typeface="Arial MT"/>
              <a:cs typeface="Arial MT"/>
            </a:endParaRPr>
          </a:p>
          <a:p>
            <a:pPr algn="just">
              <a:lnSpc>
                <a:spcPct val="115000"/>
              </a:lnSpc>
              <a:spcAft>
                <a:spcPts val="1000"/>
              </a:spcAft>
            </a:pPr>
            <a:r>
              <a:rPr lang="en-US" spc="-5" dirty="0">
                <a:latin typeface="Arial MT"/>
                <a:cs typeface="Arial MT"/>
              </a:rPr>
              <a:t>The second set of constraints include two different option to consider this auxiliary information:</a:t>
            </a:r>
            <a:endParaRPr lang="it-IT" spc="-5" dirty="0">
              <a:latin typeface="Arial MT"/>
              <a:cs typeface="Arial MT"/>
            </a:endParaRPr>
          </a:p>
          <a:p>
            <a:pPr marL="342900" lvl="0" indent="-342900" algn="just">
              <a:lnSpc>
                <a:spcPct val="115000"/>
              </a:lnSpc>
              <a:spcAft>
                <a:spcPts val="0"/>
              </a:spcAft>
              <a:buFont typeface="+mj-lt"/>
              <a:buAutoNum type="alphaLcParenR"/>
            </a:pPr>
            <a:r>
              <a:rPr lang="en-US" spc="-5" dirty="0">
                <a:latin typeface="Arial MT"/>
                <a:cs typeface="Arial MT"/>
              </a:rPr>
              <a:t>Total quarterly signals of regular employment for 15-64 individuals by </a:t>
            </a:r>
            <a:r>
              <a:rPr lang="en-US" spc="-5" dirty="0" smtClean="0">
                <a:latin typeface="Arial MT"/>
                <a:cs typeface="Arial MT"/>
              </a:rPr>
              <a:t>gender;</a:t>
            </a:r>
            <a:endParaRPr lang="it-IT" spc="-5" dirty="0">
              <a:latin typeface="Arial MT"/>
              <a:cs typeface="Arial MT"/>
            </a:endParaRPr>
          </a:p>
          <a:p>
            <a:pPr marL="342900" lvl="0" indent="-342900" algn="just">
              <a:lnSpc>
                <a:spcPct val="115000"/>
              </a:lnSpc>
              <a:spcAft>
                <a:spcPts val="1000"/>
              </a:spcAft>
              <a:buFont typeface="+mj-lt"/>
              <a:buAutoNum type="alphaLcParenR"/>
            </a:pPr>
            <a:r>
              <a:rPr lang="en-US" spc="-5" dirty="0">
                <a:latin typeface="Arial MT"/>
                <a:cs typeface="Arial MT"/>
              </a:rPr>
              <a:t>Annual average of signals of regular employment for 15-64 individuals by gender.</a:t>
            </a:r>
            <a:endParaRPr lang="it-IT" spc="-5" dirty="0">
              <a:latin typeface="Arial MT"/>
              <a:cs typeface="Arial MT"/>
            </a:endParaRPr>
          </a:p>
          <a:p>
            <a:pPr algn="just">
              <a:lnSpc>
                <a:spcPct val="115000"/>
              </a:lnSpc>
              <a:spcAft>
                <a:spcPts val="600"/>
              </a:spcAft>
            </a:pPr>
            <a:endParaRPr lang="en-US" spc="-5" dirty="0" smtClean="0">
              <a:latin typeface="Arial MT"/>
              <a:cs typeface="Arial MT"/>
            </a:endParaRPr>
          </a:p>
        </p:txBody>
      </p:sp>
    </p:spTree>
    <p:extLst>
      <p:ext uri="{BB962C8B-B14F-4D97-AF65-F5344CB8AC3E}">
        <p14:creationId xmlns:p14="http://schemas.microsoft.com/office/powerpoint/2010/main" val="41117239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6386" y="485507"/>
            <a:ext cx="4877613" cy="382156"/>
          </a:xfrm>
          <a:prstGeom prst="rect">
            <a:avLst/>
          </a:prstGeom>
        </p:spPr>
        <p:txBody>
          <a:bodyPr vert="horz" wrap="square" lIns="0" tIns="12700" rIns="0" bIns="0" rtlCol="0">
            <a:spAutoFit/>
          </a:bodyPr>
          <a:lstStyle/>
          <a:p>
            <a:pPr marL="12700">
              <a:lnSpc>
                <a:spcPct val="100000"/>
              </a:lnSpc>
              <a:spcBef>
                <a:spcPts val="100"/>
              </a:spcBef>
            </a:pPr>
            <a:r>
              <a:rPr lang="it-IT" sz="2400" b="1" dirty="0" smtClean="0">
                <a:solidFill>
                  <a:srgbClr val="C00000"/>
                </a:solidFill>
                <a:latin typeface="Arial"/>
                <a:cs typeface="Arial"/>
              </a:rPr>
              <a:t>Application and </a:t>
            </a:r>
            <a:r>
              <a:rPr lang="it-IT" sz="2400" b="1" dirty="0" err="1" smtClean="0">
                <a:solidFill>
                  <a:srgbClr val="C00000"/>
                </a:solidFill>
                <a:latin typeface="Arial"/>
                <a:cs typeface="Arial"/>
              </a:rPr>
              <a:t>results</a:t>
            </a:r>
            <a:endParaRPr sz="2400" dirty="0">
              <a:latin typeface="Arial"/>
              <a:cs typeface="Arial"/>
            </a:endParaRPr>
          </a:p>
        </p:txBody>
      </p:sp>
      <p:sp>
        <p:nvSpPr>
          <p:cNvPr id="4" name="object 4"/>
          <p:cNvSpPr txBox="1">
            <a:spLocks noGrp="1"/>
          </p:cNvSpPr>
          <p:nvPr>
            <p:ph type="sldNum" sz="quarter" idx="7"/>
          </p:nvPr>
        </p:nvSpPr>
        <p:spPr>
          <a:xfrm>
            <a:off x="285453" y="6464596"/>
            <a:ext cx="223284" cy="179536"/>
          </a:xfrm>
          <a:prstGeom prst="rect">
            <a:avLst/>
          </a:prstGeom>
        </p:spPr>
        <p:txBody>
          <a:bodyPr vert="horz" wrap="square" lIns="0" tIns="0" rIns="0" bIns="0" rtlCol="0">
            <a:spAutoFit/>
          </a:bodyPr>
          <a:lstStyle/>
          <a:p>
            <a:pPr marL="38100">
              <a:lnSpc>
                <a:spcPts val="1425"/>
              </a:lnSpc>
            </a:pPr>
            <a:fld id="{81D60167-4931-47E6-BA6A-407CBD079E47}" type="slidenum">
              <a:rPr spc="-5" dirty="0"/>
              <a:t>11</a:t>
            </a:fld>
            <a:endParaRPr spc="-5" dirty="0"/>
          </a:p>
        </p:txBody>
      </p:sp>
      <p:sp>
        <p:nvSpPr>
          <p:cNvPr id="3" name="object 3"/>
          <p:cNvSpPr txBox="1"/>
          <p:nvPr/>
        </p:nvSpPr>
        <p:spPr>
          <a:xfrm>
            <a:off x="547827" y="1230629"/>
            <a:ext cx="10894695" cy="2511970"/>
          </a:xfrm>
          <a:prstGeom prst="rect">
            <a:avLst/>
          </a:prstGeom>
        </p:spPr>
        <p:txBody>
          <a:bodyPr vert="horz" wrap="square" lIns="0" tIns="12700" rIns="0" bIns="0" rtlCol="0">
            <a:spAutoFit/>
          </a:bodyPr>
          <a:lstStyle/>
          <a:p>
            <a:pPr algn="just">
              <a:lnSpc>
                <a:spcPct val="115000"/>
              </a:lnSpc>
              <a:spcAft>
                <a:spcPts val="600"/>
              </a:spcAft>
            </a:pPr>
            <a:r>
              <a:rPr lang="en-US" spc="-5" dirty="0">
                <a:latin typeface="Arial MT"/>
                <a:cs typeface="Arial MT"/>
              </a:rPr>
              <a:t>We </a:t>
            </a:r>
            <a:r>
              <a:rPr lang="en-US" spc="-5" dirty="0" smtClean="0">
                <a:latin typeface="Arial MT"/>
                <a:cs typeface="Arial MT"/>
              </a:rPr>
              <a:t>compared</a:t>
            </a:r>
            <a:r>
              <a:rPr lang="en-US" spc="-5" dirty="0">
                <a:latin typeface="Arial MT"/>
                <a:cs typeface="Arial MT"/>
              </a:rPr>
              <a:t> of </a:t>
            </a:r>
            <a:r>
              <a:rPr lang="en-US" spc="-5" dirty="0" smtClean="0">
                <a:latin typeface="Arial MT"/>
                <a:cs typeface="Arial MT"/>
              </a:rPr>
              <a:t>different </a:t>
            </a:r>
            <a:r>
              <a:rPr lang="en-US" spc="-5" dirty="0">
                <a:latin typeface="Arial MT"/>
                <a:cs typeface="Arial MT"/>
              </a:rPr>
              <a:t>calibration models for quarter 2021Q4 LFS with the results of the census 2021</a:t>
            </a:r>
            <a:r>
              <a:rPr lang="en-US" spc="-5" dirty="0" smtClean="0">
                <a:latin typeface="Arial MT"/>
                <a:cs typeface="Arial MT"/>
              </a:rPr>
              <a:t>.</a:t>
            </a:r>
          </a:p>
          <a:p>
            <a:pPr algn="just">
              <a:lnSpc>
                <a:spcPct val="115000"/>
              </a:lnSpc>
              <a:spcAft>
                <a:spcPts val="600"/>
              </a:spcAft>
            </a:pPr>
            <a:r>
              <a:rPr lang="en-US" spc="-5" dirty="0" smtClean="0">
                <a:latin typeface="Arial MT"/>
                <a:cs typeface="Arial MT"/>
              </a:rPr>
              <a:t>All </a:t>
            </a:r>
            <a:r>
              <a:rPr lang="en-US" spc="-5" dirty="0">
                <a:latin typeface="Arial MT"/>
                <a:cs typeface="Arial MT"/>
              </a:rPr>
              <a:t>the constraints have been defined at NUTS 2 level, the level of partitioning of </a:t>
            </a:r>
            <a:r>
              <a:rPr lang="en-US" spc="-5" dirty="0" smtClean="0">
                <a:latin typeface="Arial MT"/>
                <a:cs typeface="Arial MT"/>
              </a:rPr>
              <a:t>our </a:t>
            </a:r>
            <a:r>
              <a:rPr lang="en-US" spc="-5" dirty="0">
                <a:latin typeface="Arial MT"/>
                <a:cs typeface="Arial MT"/>
              </a:rPr>
              <a:t>calibration </a:t>
            </a:r>
            <a:r>
              <a:rPr lang="en-US" spc="-5" dirty="0" smtClean="0">
                <a:latin typeface="Arial MT"/>
                <a:cs typeface="Arial MT"/>
              </a:rPr>
              <a:t>model.</a:t>
            </a:r>
            <a:endParaRPr lang="en-US" spc="-5" dirty="0">
              <a:latin typeface="Arial MT"/>
              <a:cs typeface="Arial MT"/>
            </a:endParaRPr>
          </a:p>
          <a:p>
            <a:pPr marL="12700" marR="7620">
              <a:spcBef>
                <a:spcPts val="100"/>
              </a:spcBef>
            </a:pPr>
            <a:r>
              <a:rPr lang="en-US" spc="-5" dirty="0" smtClean="0">
                <a:latin typeface="Arial MT"/>
                <a:cs typeface="Arial MT"/>
              </a:rPr>
              <a:t>In the census, employment status at time 𝑡 for unit 𝑘 is modelled as a binary latent variable (𝑡, 𝑘) (employed or not). </a:t>
            </a:r>
          </a:p>
          <a:p>
            <a:pPr marL="12700" marR="7620">
              <a:spcBef>
                <a:spcPts val="100"/>
              </a:spcBef>
            </a:pPr>
            <a:r>
              <a:rPr lang="en-US" spc="-5" dirty="0" smtClean="0">
                <a:latin typeface="Arial MT"/>
                <a:cs typeface="Arial MT"/>
              </a:rPr>
              <a:t>Coherence of employment estimates are open issue in our country, in particular for the census, that releases its figures 12 months after the reference period, with much less timeliness than then LFS.</a:t>
            </a:r>
            <a:endParaRPr lang="it-IT" spc="-5" dirty="0" smtClean="0">
              <a:latin typeface="Arial MT"/>
              <a:cs typeface="Arial MT"/>
            </a:endParaRPr>
          </a:p>
          <a:p>
            <a:pPr marL="12700" marR="7620">
              <a:lnSpc>
                <a:spcPct val="100000"/>
              </a:lnSpc>
              <a:spcBef>
                <a:spcPts val="100"/>
              </a:spcBef>
            </a:pPr>
            <a:endParaRPr sz="1800" dirty="0">
              <a:latin typeface="Arial MT"/>
              <a:cs typeface="Arial MT"/>
            </a:endParaRPr>
          </a:p>
          <a:p>
            <a:pPr>
              <a:lnSpc>
                <a:spcPct val="100000"/>
              </a:lnSpc>
              <a:spcBef>
                <a:spcPts val="30"/>
              </a:spcBef>
            </a:pPr>
            <a:endParaRPr sz="1850" dirty="0">
              <a:latin typeface="Arial MT"/>
              <a:cs typeface="Arial MT"/>
            </a:endParaRPr>
          </a:p>
        </p:txBody>
      </p:sp>
      <p:pic>
        <p:nvPicPr>
          <p:cNvPr id="205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5086" y="3280127"/>
            <a:ext cx="9693985" cy="311775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034499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508737" y="4471118"/>
            <a:ext cx="11023955" cy="1859483"/>
          </a:xfrm>
          <a:prstGeom prst="rect">
            <a:avLst/>
          </a:prstGeom>
        </p:spPr>
        <p:txBody>
          <a:bodyPr vert="horz" wrap="square" lIns="0" tIns="12700" rIns="0" bIns="0" rtlCol="0">
            <a:spAutoFit/>
          </a:bodyPr>
          <a:lstStyle/>
          <a:p>
            <a:pPr marL="12065" marR="6985" algn="just">
              <a:lnSpc>
                <a:spcPct val="100000"/>
              </a:lnSpc>
              <a:spcBef>
                <a:spcPts val="1200"/>
              </a:spcBef>
              <a:buClr>
                <a:srgbClr val="C00000"/>
              </a:buClr>
              <a:tabLst>
                <a:tab pos="355600" algn="l"/>
              </a:tabLst>
            </a:pPr>
            <a:r>
              <a:rPr lang="en-US" dirty="0" smtClean="0">
                <a:latin typeface="Arial MT"/>
              </a:rPr>
              <a:t>Introducing </a:t>
            </a:r>
            <a:r>
              <a:rPr lang="en-US" dirty="0">
                <a:latin typeface="Arial MT"/>
              </a:rPr>
              <a:t>constraints in the calibration derived from the </a:t>
            </a:r>
            <a:r>
              <a:rPr lang="en-US" dirty="0" smtClean="0">
                <a:latin typeface="Arial MT"/>
              </a:rPr>
              <a:t>registers, </a:t>
            </a:r>
            <a:r>
              <a:rPr lang="en-US" dirty="0">
                <a:latin typeface="Arial MT"/>
              </a:rPr>
              <a:t>LFS  employment estimate </a:t>
            </a:r>
            <a:r>
              <a:rPr lang="en-US" dirty="0" smtClean="0">
                <a:latin typeface="Arial MT"/>
              </a:rPr>
              <a:t>increases to</a:t>
            </a:r>
            <a:r>
              <a:rPr lang="en-US" dirty="0">
                <a:latin typeface="Arial MT"/>
              </a:rPr>
              <a:t> </a:t>
            </a:r>
            <a:r>
              <a:rPr lang="en-US" dirty="0" smtClean="0">
                <a:latin typeface="Arial MT"/>
              </a:rPr>
              <a:t>:</a:t>
            </a:r>
          </a:p>
          <a:p>
            <a:pPr marL="297815" marR="6985" indent="-285750" algn="just">
              <a:lnSpc>
                <a:spcPct val="100000"/>
              </a:lnSpc>
              <a:spcBef>
                <a:spcPts val="1200"/>
              </a:spcBef>
              <a:buClr>
                <a:srgbClr val="C00000"/>
              </a:buClr>
              <a:buFont typeface="Arial" panose="020B0604020202020204" pitchFamily="34" charset="0"/>
              <a:buChar char="•"/>
              <a:tabLst>
                <a:tab pos="355600" algn="l"/>
              </a:tabLst>
            </a:pPr>
            <a:r>
              <a:rPr lang="en-US" dirty="0" smtClean="0">
                <a:latin typeface="Arial MT"/>
              </a:rPr>
              <a:t>23.081k including </a:t>
            </a:r>
            <a:r>
              <a:rPr lang="en-US" dirty="0">
                <a:latin typeface="Arial MT"/>
              </a:rPr>
              <a:t>the education level (ED_FR</a:t>
            </a:r>
            <a:r>
              <a:rPr lang="en-US" dirty="0" smtClean="0">
                <a:latin typeface="Arial MT"/>
              </a:rPr>
              <a:t>);</a:t>
            </a:r>
          </a:p>
          <a:p>
            <a:pPr marL="297815" marR="6985" indent="-285750" algn="just">
              <a:spcBef>
                <a:spcPts val="1200"/>
              </a:spcBef>
              <a:buClr>
                <a:srgbClr val="C00000"/>
              </a:buClr>
              <a:buFont typeface="Arial" panose="020B0604020202020204" pitchFamily="34" charset="0"/>
              <a:buChar char="•"/>
              <a:tabLst>
                <a:tab pos="355600" algn="l"/>
              </a:tabLst>
            </a:pPr>
            <a:r>
              <a:rPr lang="en-US" dirty="0" smtClean="0">
                <a:latin typeface="Arial MT"/>
              </a:rPr>
              <a:t>23.437k introducing </a:t>
            </a:r>
            <a:r>
              <a:rPr lang="en-US" dirty="0">
                <a:latin typeface="Arial MT"/>
              </a:rPr>
              <a:t>the constraints on regular employment signals (ES_FR</a:t>
            </a:r>
            <a:r>
              <a:rPr lang="en-US" dirty="0" smtClean="0">
                <a:latin typeface="Arial MT"/>
              </a:rPr>
              <a:t>);</a:t>
            </a:r>
          </a:p>
          <a:p>
            <a:pPr marL="297815" marR="6985" indent="-285750" algn="just">
              <a:spcBef>
                <a:spcPts val="1200"/>
              </a:spcBef>
              <a:buClr>
                <a:srgbClr val="C00000"/>
              </a:buClr>
              <a:buFont typeface="Arial" panose="020B0604020202020204" pitchFamily="34" charset="0"/>
              <a:buChar char="•"/>
              <a:tabLst>
                <a:tab pos="355600" algn="l"/>
              </a:tabLst>
            </a:pPr>
            <a:r>
              <a:rPr lang="en-US" dirty="0" smtClean="0">
                <a:latin typeface="Arial MT"/>
              </a:rPr>
              <a:t>23.603k recalculating </a:t>
            </a:r>
            <a:r>
              <a:rPr lang="en-US" dirty="0">
                <a:latin typeface="Arial MT"/>
              </a:rPr>
              <a:t>both the intermediate weight with a calibration </a:t>
            </a:r>
            <a:r>
              <a:rPr lang="en-US" dirty="0" smtClean="0">
                <a:latin typeface="Arial MT"/>
              </a:rPr>
              <a:t>step and </a:t>
            </a:r>
            <a:r>
              <a:rPr lang="en-US" dirty="0">
                <a:latin typeface="Arial MT"/>
              </a:rPr>
              <a:t>including the constraints </a:t>
            </a:r>
            <a:r>
              <a:rPr lang="en-US" dirty="0" smtClean="0">
                <a:latin typeface="Arial MT"/>
              </a:rPr>
              <a:t>coming from the registers </a:t>
            </a:r>
            <a:r>
              <a:rPr lang="en-US" dirty="0">
                <a:latin typeface="Arial MT"/>
              </a:rPr>
              <a:t>in the final weighting step </a:t>
            </a:r>
            <a:r>
              <a:rPr lang="en-US" dirty="0" smtClean="0">
                <a:latin typeface="Arial MT"/>
              </a:rPr>
              <a:t>(PBCAL_ES).</a:t>
            </a:r>
            <a:endParaRPr lang="it-IT" dirty="0">
              <a:latin typeface="Arial MT"/>
            </a:endParaRPr>
          </a:p>
        </p:txBody>
      </p:sp>
      <p:sp>
        <p:nvSpPr>
          <p:cNvPr id="6" name="object 4"/>
          <p:cNvSpPr txBox="1">
            <a:spLocks/>
          </p:cNvSpPr>
          <p:nvPr/>
        </p:nvSpPr>
        <p:spPr>
          <a:xfrm>
            <a:off x="285453" y="6464596"/>
            <a:ext cx="223284" cy="179536"/>
          </a:xfrm>
          <a:prstGeom prst="rect">
            <a:avLst/>
          </a:prstGeom>
        </p:spPr>
        <p:txBody>
          <a:bodyPr vert="horz" wrap="square" lIns="0" tIns="0" rIns="0" bIns="0" rtlCol="0">
            <a:spAutoFit/>
          </a:bodyPr>
          <a:lstStyle>
            <a:defPPr>
              <a:defRPr lang="en-US"/>
            </a:defPPr>
            <a:lvl1pPr algn="l" defTabSz="457200" rtl="0" eaLnBrk="0" fontAlgn="base" hangingPunct="0">
              <a:spcBef>
                <a:spcPct val="0"/>
              </a:spcBef>
              <a:spcAft>
                <a:spcPct val="0"/>
              </a:spcAft>
              <a:defRPr sz="1200" b="1" i="0" kern="1200">
                <a:solidFill>
                  <a:srgbClr val="C00000"/>
                </a:solidFill>
                <a:latin typeface="Arial"/>
                <a:ea typeface="+mn-ea"/>
                <a:cs typeface="Arial"/>
              </a:defRPr>
            </a:lvl1pPr>
            <a:lvl2pPr marL="4572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Gill Sans MT" panose="020B0502020104020203" pitchFamily="34" charset="0"/>
                <a:ea typeface="+mn-ea"/>
                <a:cs typeface="+mn-cs"/>
              </a:defRPr>
            </a:lvl5pPr>
            <a:lvl6pPr marL="2286000" algn="l" defTabSz="914400" rtl="0" eaLnBrk="1" latinLnBrk="0" hangingPunct="1">
              <a:defRPr kern="1200">
                <a:solidFill>
                  <a:schemeClr val="tx1"/>
                </a:solidFill>
                <a:latin typeface="Gill Sans MT" panose="020B0502020104020203" pitchFamily="34" charset="0"/>
                <a:ea typeface="+mn-ea"/>
                <a:cs typeface="+mn-cs"/>
              </a:defRPr>
            </a:lvl6pPr>
            <a:lvl7pPr marL="2743200" algn="l" defTabSz="914400" rtl="0" eaLnBrk="1" latinLnBrk="0" hangingPunct="1">
              <a:defRPr kern="1200">
                <a:solidFill>
                  <a:schemeClr val="tx1"/>
                </a:solidFill>
                <a:latin typeface="Gill Sans MT" panose="020B0502020104020203" pitchFamily="34" charset="0"/>
                <a:ea typeface="+mn-ea"/>
                <a:cs typeface="+mn-cs"/>
              </a:defRPr>
            </a:lvl7pPr>
            <a:lvl8pPr marL="3200400" algn="l" defTabSz="914400" rtl="0" eaLnBrk="1" latinLnBrk="0" hangingPunct="1">
              <a:defRPr kern="1200">
                <a:solidFill>
                  <a:schemeClr val="tx1"/>
                </a:solidFill>
                <a:latin typeface="Gill Sans MT" panose="020B0502020104020203" pitchFamily="34" charset="0"/>
                <a:ea typeface="+mn-ea"/>
                <a:cs typeface="+mn-cs"/>
              </a:defRPr>
            </a:lvl8pPr>
            <a:lvl9pPr marL="3657600" algn="l" defTabSz="914400" rtl="0" eaLnBrk="1" latinLnBrk="0" hangingPunct="1">
              <a:defRPr kern="1200">
                <a:solidFill>
                  <a:schemeClr val="tx1"/>
                </a:solidFill>
                <a:latin typeface="Gill Sans MT" panose="020B0502020104020203" pitchFamily="34" charset="0"/>
                <a:ea typeface="+mn-ea"/>
                <a:cs typeface="+mn-cs"/>
              </a:defRPr>
            </a:lvl9pPr>
          </a:lstStyle>
          <a:p>
            <a:pPr marL="38100">
              <a:lnSpc>
                <a:spcPts val="1425"/>
              </a:lnSpc>
            </a:pPr>
            <a:fld id="{81D60167-4931-47E6-BA6A-407CBD079E47}" type="slidenum">
              <a:rPr lang="it-IT" spc="-5" smtClean="0"/>
              <a:pPr marL="38100">
                <a:lnSpc>
                  <a:spcPts val="1425"/>
                </a:lnSpc>
              </a:pPr>
              <a:t>12</a:t>
            </a:fld>
            <a:endParaRPr lang="it-IT" spc="-5" dirty="0"/>
          </a:p>
        </p:txBody>
      </p:sp>
      <p:sp>
        <p:nvSpPr>
          <p:cNvPr id="7" name="object 2"/>
          <p:cNvSpPr txBox="1">
            <a:spLocks/>
          </p:cNvSpPr>
          <p:nvPr/>
        </p:nvSpPr>
        <p:spPr bwMode="auto">
          <a:xfrm>
            <a:off x="456385" y="232740"/>
            <a:ext cx="10818339" cy="76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12700" rIns="0" bIns="0" numCol="1" rtlCol="0" anchor="b" anchorCtr="0" compatLnSpc="1">
            <a:prstTxWarp prst="textNoShape">
              <a:avLst/>
            </a:prstTxWarp>
            <a:spAutoFit/>
          </a:bodyPr>
          <a:lstStyle>
            <a:lvl1pPr algn="l" defTabSz="457200" rtl="0" fontAlgn="base">
              <a:spcBef>
                <a:spcPct val="0"/>
              </a:spcBef>
              <a:spcAft>
                <a:spcPct val="0"/>
              </a:spcAft>
              <a:defRPr sz="7000" b="0" i="0" kern="1200">
                <a:solidFill>
                  <a:srgbClr val="7E7E7E"/>
                </a:solidFill>
                <a:latin typeface="Arial MT"/>
                <a:ea typeface="+mj-ea"/>
                <a:cs typeface="Arial MT"/>
              </a:defRPr>
            </a:lvl1pPr>
            <a:lvl2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2pPr>
            <a:lvl3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3pPr>
            <a:lvl4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4pPr>
            <a:lvl5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eaLnBrk="1" hangingPunct="1">
              <a:spcBef>
                <a:spcPts val="100"/>
              </a:spcBef>
            </a:pPr>
            <a:r>
              <a:rPr lang="en-US" sz="2400" b="1" dirty="0" smtClean="0">
                <a:solidFill>
                  <a:srgbClr val="C00000"/>
                </a:solidFill>
                <a:latin typeface="Arial"/>
                <a:cs typeface="Arial"/>
              </a:rPr>
              <a:t>Total </a:t>
            </a:r>
            <a:r>
              <a:rPr lang="en-US" sz="2400" b="1" dirty="0">
                <a:solidFill>
                  <a:srgbClr val="C00000"/>
                </a:solidFill>
                <a:latin typeface="Arial"/>
                <a:cs typeface="Arial"/>
              </a:rPr>
              <a:t>Employment Census 2021, LFS 2021Q4 with different weights</a:t>
            </a:r>
            <a:endParaRPr lang="it-IT" sz="2400" dirty="0">
              <a:latin typeface="Arial"/>
              <a:cs typeface="Arial"/>
            </a:endParaRPr>
          </a:p>
          <a:p>
            <a:pPr marL="12700" eaLnBrk="1" hangingPunct="1">
              <a:spcBef>
                <a:spcPts val="100"/>
              </a:spcBef>
            </a:pPr>
            <a:endParaRPr lang="it-IT" sz="2400" dirty="0">
              <a:latin typeface="Arial"/>
              <a:cs typeface="Arial"/>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9350" y="976319"/>
            <a:ext cx="5672023" cy="30237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object 3"/>
          <p:cNvSpPr txBox="1"/>
          <p:nvPr/>
        </p:nvSpPr>
        <p:spPr>
          <a:xfrm>
            <a:off x="6295292" y="806659"/>
            <a:ext cx="5237399" cy="3399649"/>
          </a:xfrm>
          <a:prstGeom prst="rect">
            <a:avLst/>
          </a:prstGeom>
          <a:ln w="9144">
            <a:solidFill>
              <a:srgbClr val="CC2A2A"/>
            </a:solidFill>
          </a:ln>
        </p:spPr>
        <p:txBody>
          <a:bodyPr vert="horz" wrap="square" lIns="0" tIns="36830" rIns="0" bIns="0" rtlCol="0">
            <a:spAutoFit/>
          </a:bodyPr>
          <a:lstStyle>
            <a:defPPr>
              <a:defRPr lang="en-US"/>
            </a:defPPr>
            <a:lvl1pPr marL="96520" marR="86995" indent="-1270" algn="ctr">
              <a:lnSpc>
                <a:spcPct val="100000"/>
              </a:lnSpc>
              <a:spcBef>
                <a:spcPts val="290"/>
              </a:spcBef>
              <a:defRPr>
                <a:latin typeface="Arial MT"/>
              </a:defRPr>
            </a:lvl1pPr>
          </a:lstStyle>
          <a:p>
            <a:pPr algn="l"/>
            <a:r>
              <a:rPr lang="en-US" dirty="0"/>
              <a:t>C</a:t>
            </a:r>
            <a:r>
              <a:rPr lang="en-US" dirty="0" smtClean="0"/>
              <a:t>omparing </a:t>
            </a:r>
            <a:r>
              <a:rPr lang="en-US" dirty="0"/>
              <a:t>the IT-LFS with the entire census framework (List-sample, Area sample, Register), the LFS </a:t>
            </a:r>
            <a:r>
              <a:rPr lang="en-US" dirty="0"/>
              <a:t>shows</a:t>
            </a:r>
            <a:r>
              <a:rPr lang="en-US" dirty="0" smtClean="0"/>
              <a:t>:</a:t>
            </a:r>
          </a:p>
          <a:p>
            <a:pPr algn="l"/>
            <a:endParaRPr lang="en-US" dirty="0"/>
          </a:p>
          <a:p>
            <a:pPr marL="297815" marR="6985" indent="-285750" algn="l">
              <a:spcBef>
                <a:spcPts val="0"/>
              </a:spcBef>
              <a:buClr>
                <a:srgbClr val="C00000"/>
              </a:buClr>
              <a:buFont typeface="Arial" panose="020B0604020202020204" pitchFamily="34" charset="0"/>
              <a:buChar char="•"/>
              <a:tabLst>
                <a:tab pos="355600" algn="l"/>
              </a:tabLst>
            </a:pPr>
            <a:r>
              <a:rPr lang="en-US" dirty="0"/>
              <a:t>a higher share of respondents with no employment signal in the reference week;</a:t>
            </a:r>
          </a:p>
          <a:p>
            <a:pPr marL="297815" marR="6985" indent="-285750" algn="l">
              <a:spcBef>
                <a:spcPts val="0"/>
              </a:spcBef>
              <a:buClr>
                <a:srgbClr val="C00000"/>
              </a:buClr>
              <a:buFont typeface="Arial" panose="020B0604020202020204" pitchFamily="34" charset="0"/>
              <a:buChar char="•"/>
              <a:tabLst>
                <a:tab pos="355600" algn="l"/>
              </a:tabLst>
            </a:pPr>
            <a:r>
              <a:rPr lang="en-US" dirty="0"/>
              <a:t>a higher proportion of individuals with university degrees;</a:t>
            </a:r>
          </a:p>
          <a:p>
            <a:pPr marL="297815" marR="6985" indent="-285750" algn="l">
              <a:spcBef>
                <a:spcPts val="0"/>
              </a:spcBef>
              <a:buClr>
                <a:srgbClr val="C00000"/>
              </a:buClr>
              <a:buFont typeface="Arial" panose="020B0604020202020204" pitchFamily="34" charset="0"/>
              <a:buChar char="•"/>
              <a:tabLst>
                <a:tab pos="355600" algn="l"/>
              </a:tabLst>
            </a:pPr>
            <a:r>
              <a:rPr lang="en-US" dirty="0"/>
              <a:t>a lower percentage of individuals with education up to high school level;</a:t>
            </a:r>
          </a:p>
          <a:p>
            <a:pPr marL="297815" marR="6985" indent="-285750" algn="l">
              <a:spcBef>
                <a:spcPts val="0"/>
              </a:spcBef>
              <a:buClr>
                <a:srgbClr val="C00000"/>
              </a:buClr>
              <a:buFont typeface="Arial" panose="020B0604020202020204" pitchFamily="34" charset="0"/>
              <a:buChar char="•"/>
              <a:tabLst>
                <a:tab pos="355600" algn="l"/>
              </a:tabLst>
            </a:pPr>
            <a:r>
              <a:rPr lang="en-US" dirty="0"/>
              <a:t>employed people in the LFS that is lower of 3.0% than the census at national level;</a:t>
            </a:r>
          </a:p>
        </p:txBody>
      </p:sp>
    </p:spTree>
    <p:extLst>
      <p:ext uri="{BB962C8B-B14F-4D97-AF65-F5344CB8AC3E}">
        <p14:creationId xmlns:p14="http://schemas.microsoft.com/office/powerpoint/2010/main" val="7814181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456385" y="4276725"/>
            <a:ext cx="11325126" cy="2291653"/>
          </a:xfrm>
          <a:prstGeom prst="rect">
            <a:avLst/>
          </a:prstGeom>
          <a:ln w="9144">
            <a:solidFill>
              <a:srgbClr val="CC2A2A"/>
            </a:solidFill>
          </a:ln>
        </p:spPr>
        <p:txBody>
          <a:bodyPr vert="horz" wrap="square" lIns="0" tIns="36830" rIns="0" bIns="0" rtlCol="0">
            <a:spAutoFit/>
          </a:bodyPr>
          <a:lstStyle/>
          <a:p>
            <a:pPr marL="96520" marR="86995" indent="-1270">
              <a:lnSpc>
                <a:spcPct val="100000"/>
              </a:lnSpc>
              <a:spcBef>
                <a:spcPts val="290"/>
              </a:spcBef>
            </a:pPr>
            <a:r>
              <a:rPr lang="en-US" dirty="0" smtClean="0">
                <a:latin typeface="Arial MT"/>
              </a:rPr>
              <a:t>For </a:t>
            </a:r>
            <a:r>
              <a:rPr lang="en-US" dirty="0">
                <a:latin typeface="Arial MT"/>
              </a:rPr>
              <a:t>employment rate 15+ at national level we get similar results, coherence with census improves, the last </a:t>
            </a:r>
            <a:r>
              <a:rPr lang="en-US" dirty="0" smtClean="0">
                <a:latin typeface="Arial MT"/>
              </a:rPr>
              <a:t>estimate with 2-step calibration almost closes the gap with the census figure. </a:t>
            </a:r>
          </a:p>
          <a:p>
            <a:pPr marL="96520" marR="86995" indent="-1270">
              <a:lnSpc>
                <a:spcPct val="100000"/>
              </a:lnSpc>
              <a:spcBef>
                <a:spcPts val="290"/>
              </a:spcBef>
            </a:pPr>
            <a:r>
              <a:rPr lang="en-US" dirty="0" smtClean="0">
                <a:latin typeface="Arial MT"/>
              </a:rPr>
              <a:t>Nuts2 </a:t>
            </a:r>
            <a:r>
              <a:rPr lang="en-US" dirty="0">
                <a:latin typeface="Arial MT"/>
              </a:rPr>
              <a:t>level analysis points out clearly a regional </a:t>
            </a:r>
            <a:r>
              <a:rPr lang="en-US" dirty="0" smtClean="0">
                <a:latin typeface="Arial MT"/>
              </a:rPr>
              <a:t>pattern: </a:t>
            </a:r>
          </a:p>
          <a:p>
            <a:pPr marL="297815" marR="6985" indent="-285750">
              <a:spcBef>
                <a:spcPts val="0"/>
              </a:spcBef>
              <a:buClr>
                <a:srgbClr val="C00000"/>
              </a:buClr>
              <a:buFont typeface="Arial" panose="020B0604020202020204" pitchFamily="34" charset="0"/>
              <a:buChar char="•"/>
              <a:tabLst>
                <a:tab pos="355600" algn="l"/>
              </a:tabLst>
            </a:pPr>
            <a:r>
              <a:rPr lang="en-US" dirty="0">
                <a:latin typeface="Arial MT"/>
              </a:rPr>
              <a:t>Including </a:t>
            </a:r>
            <a:r>
              <a:rPr lang="en-US" dirty="0">
                <a:latin typeface="Arial MT"/>
              </a:rPr>
              <a:t>the auxiliary information </a:t>
            </a:r>
            <a:r>
              <a:rPr lang="en-US" dirty="0">
                <a:latin typeface="Arial MT"/>
              </a:rPr>
              <a:t>from registers, </a:t>
            </a:r>
            <a:r>
              <a:rPr lang="en-US" dirty="0">
                <a:latin typeface="Arial MT"/>
              </a:rPr>
              <a:t>the employment rate, based on the ILO definition, increases, in particular in the southern regions. </a:t>
            </a:r>
            <a:endParaRPr lang="en-US" dirty="0">
              <a:latin typeface="Arial MT"/>
            </a:endParaRPr>
          </a:p>
          <a:p>
            <a:pPr marL="297815" marR="6985" indent="-285750">
              <a:spcBef>
                <a:spcPts val="0"/>
              </a:spcBef>
              <a:buClr>
                <a:srgbClr val="C00000"/>
              </a:buClr>
              <a:buFont typeface="Arial" panose="020B0604020202020204" pitchFamily="34" charset="0"/>
              <a:buChar char="•"/>
              <a:tabLst>
                <a:tab pos="355600" algn="l"/>
              </a:tabLst>
            </a:pPr>
            <a:r>
              <a:rPr lang="en-US" dirty="0">
                <a:latin typeface="Arial MT"/>
              </a:rPr>
              <a:t>In </a:t>
            </a:r>
            <a:r>
              <a:rPr lang="en-US" dirty="0">
                <a:latin typeface="Arial MT"/>
              </a:rPr>
              <a:t>Campania employment rate raises from 32.8 (the IT-LFS figure) to 33.5% including education level, 35.3% with regular employment signals and to 35.6% with 2-step calibration. </a:t>
            </a:r>
            <a:endParaRPr lang="en-US" dirty="0">
              <a:latin typeface="Arial MT"/>
            </a:endParaRPr>
          </a:p>
          <a:p>
            <a:pPr marL="297815" marR="6985" indent="-285750">
              <a:spcBef>
                <a:spcPts val="0"/>
              </a:spcBef>
              <a:buClr>
                <a:srgbClr val="C00000"/>
              </a:buClr>
              <a:buFont typeface="Arial" panose="020B0604020202020204" pitchFamily="34" charset="0"/>
              <a:buChar char="•"/>
              <a:tabLst>
                <a:tab pos="355600" algn="l"/>
              </a:tabLst>
            </a:pPr>
            <a:r>
              <a:rPr lang="en-US" dirty="0">
                <a:latin typeface="Arial MT"/>
              </a:rPr>
              <a:t>Almost </a:t>
            </a:r>
            <a:r>
              <a:rPr lang="en-US" dirty="0">
                <a:latin typeface="Arial MT"/>
              </a:rPr>
              <a:t>the same happens in Calabria, Sicilia and Puglia</a:t>
            </a:r>
            <a:r>
              <a:rPr lang="en-US" dirty="0">
                <a:latin typeface="Arial MT"/>
              </a:rPr>
              <a:t>.</a:t>
            </a:r>
          </a:p>
        </p:txBody>
      </p:sp>
      <p:sp>
        <p:nvSpPr>
          <p:cNvPr id="7" name="object 7"/>
          <p:cNvSpPr txBox="1">
            <a:spLocks noGrp="1"/>
          </p:cNvSpPr>
          <p:nvPr>
            <p:ph type="sldNum" sz="quarter" idx="7"/>
          </p:nvPr>
        </p:nvSpPr>
        <p:spPr>
          <a:xfrm flipH="1">
            <a:off x="318163" y="6585417"/>
            <a:ext cx="276447" cy="179536"/>
          </a:xfrm>
          <a:prstGeom prst="rect">
            <a:avLst/>
          </a:prstGeom>
        </p:spPr>
        <p:txBody>
          <a:bodyPr vert="horz" wrap="square" lIns="0" tIns="0" rIns="0" bIns="0" rtlCol="0">
            <a:spAutoFit/>
          </a:bodyPr>
          <a:lstStyle/>
          <a:p>
            <a:pPr marL="38100">
              <a:lnSpc>
                <a:spcPts val="1425"/>
              </a:lnSpc>
            </a:pPr>
            <a:r>
              <a:rPr lang="it-IT" spc="-5" dirty="0" smtClean="0"/>
              <a:t>13</a:t>
            </a:r>
            <a:endParaRPr spc="-5" dirty="0"/>
          </a:p>
        </p:txBody>
      </p:sp>
      <p:sp>
        <p:nvSpPr>
          <p:cNvPr id="9" name="object 2"/>
          <p:cNvSpPr txBox="1">
            <a:spLocks/>
          </p:cNvSpPr>
          <p:nvPr/>
        </p:nvSpPr>
        <p:spPr bwMode="auto">
          <a:xfrm>
            <a:off x="317838" y="400282"/>
            <a:ext cx="11735615" cy="3821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12700" rIns="0" bIns="0" numCol="1" rtlCol="0" anchor="b" anchorCtr="0" compatLnSpc="1">
            <a:prstTxWarp prst="textNoShape">
              <a:avLst/>
            </a:prstTxWarp>
            <a:spAutoFit/>
          </a:bodyPr>
          <a:lstStyle>
            <a:lvl1pPr algn="l" defTabSz="457200" rtl="0" fontAlgn="base">
              <a:spcBef>
                <a:spcPct val="0"/>
              </a:spcBef>
              <a:spcAft>
                <a:spcPct val="0"/>
              </a:spcAft>
              <a:defRPr sz="7000" b="0" i="0" kern="1200">
                <a:solidFill>
                  <a:srgbClr val="7E7E7E"/>
                </a:solidFill>
                <a:latin typeface="Arial MT"/>
                <a:ea typeface="+mj-ea"/>
                <a:cs typeface="Arial MT"/>
              </a:defRPr>
            </a:lvl1pPr>
            <a:lvl2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2pPr>
            <a:lvl3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3pPr>
            <a:lvl4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4pPr>
            <a:lvl5pPr algn="l" defTabSz="457200" rtl="0" fontAlgn="base">
              <a:spcBef>
                <a:spcPct val="0"/>
              </a:spcBef>
              <a:spcAft>
                <a:spcPct val="0"/>
              </a:spcAft>
              <a:defRPr sz="2400" b="1">
                <a:solidFill>
                  <a:srgbClr val="595959"/>
                </a:solidFill>
                <a:latin typeface="Arial" panose="020B0604020202020204" pitchFamily="34" charset="0"/>
                <a:cs typeface="Arial" panose="020B0604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2700" eaLnBrk="1" hangingPunct="1">
              <a:spcBef>
                <a:spcPts val="100"/>
              </a:spcBef>
            </a:pPr>
            <a:r>
              <a:rPr lang="en-US" sz="2400" b="1" dirty="0">
                <a:solidFill>
                  <a:srgbClr val="C00000"/>
                </a:solidFill>
                <a:latin typeface="Arial"/>
                <a:cs typeface="Arial"/>
              </a:rPr>
              <a:t>Employment rate 15+ at Nuts2 level, Census 2021, LFS </a:t>
            </a:r>
            <a:r>
              <a:rPr lang="en-US" sz="2400" b="1" dirty="0" smtClean="0">
                <a:solidFill>
                  <a:srgbClr val="C00000"/>
                </a:solidFill>
                <a:latin typeface="Arial"/>
                <a:cs typeface="Arial"/>
              </a:rPr>
              <a:t>2021Q4, different weights</a:t>
            </a:r>
            <a:endParaRPr lang="en-US" sz="2400" b="1" dirty="0">
              <a:solidFill>
                <a:srgbClr val="C00000"/>
              </a:solidFill>
              <a:latin typeface="Arial"/>
              <a:cs typeface="Arial"/>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6385" y="1032238"/>
            <a:ext cx="6343838" cy="29128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0" name="Gruppo 9"/>
          <p:cNvGrpSpPr/>
          <p:nvPr/>
        </p:nvGrpSpPr>
        <p:grpSpPr>
          <a:xfrm>
            <a:off x="4572000" y="981434"/>
            <a:ext cx="5239852" cy="3011685"/>
            <a:chOff x="4572000" y="981434"/>
            <a:chExt cx="5239852" cy="3011685"/>
          </a:xfrm>
        </p:grpSpPr>
        <p:pic>
          <p:nvPicPr>
            <p:cNvPr id="15" name="Immagine 14"/>
            <p:cNvPicPr>
              <a:picLocks noChangeAspect="1"/>
            </p:cNvPicPr>
            <p:nvPr/>
          </p:nvPicPr>
          <p:blipFill>
            <a:blip r:embed="rId3"/>
            <a:stretch>
              <a:fillRect/>
            </a:stretch>
          </p:blipFill>
          <p:spPr>
            <a:xfrm>
              <a:off x="7409820" y="981434"/>
              <a:ext cx="2402032" cy="3011685"/>
            </a:xfrm>
            <a:prstGeom prst="rect">
              <a:avLst/>
            </a:prstGeom>
          </p:spPr>
        </p:pic>
        <p:grpSp>
          <p:nvGrpSpPr>
            <p:cNvPr id="8" name="Gruppo 7"/>
            <p:cNvGrpSpPr/>
            <p:nvPr/>
          </p:nvGrpSpPr>
          <p:grpSpPr>
            <a:xfrm>
              <a:off x="4572000" y="1704109"/>
              <a:ext cx="2673927" cy="1898073"/>
              <a:chOff x="4572000" y="1704109"/>
              <a:chExt cx="2673927" cy="1898073"/>
            </a:xfrm>
          </p:grpSpPr>
          <p:sp>
            <p:nvSpPr>
              <p:cNvPr id="2" name="Rettangolo 1"/>
              <p:cNvSpPr/>
              <p:nvPr/>
            </p:nvSpPr>
            <p:spPr>
              <a:xfrm>
                <a:off x="4572000" y="1704109"/>
                <a:ext cx="526473" cy="1371599"/>
              </a:xfrm>
              <a:prstGeom prst="rect">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Freccia curva 4"/>
              <p:cNvSpPr/>
              <p:nvPr/>
            </p:nvSpPr>
            <p:spPr>
              <a:xfrm rot="10800000" flipH="1">
                <a:off x="4752103" y="3131123"/>
                <a:ext cx="2493824" cy="471059"/>
              </a:xfrm>
              <a:prstGeom prst="bentArrow">
                <a:avLst>
                  <a:gd name="adj1" fmla="val 25000"/>
                  <a:gd name="adj2" fmla="val 23298"/>
                  <a:gd name="adj3" fmla="val 33512"/>
                  <a:gd name="adj4" fmla="val 2332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grpSp>
      </p:grpSp>
    </p:spTree>
    <p:extLst>
      <p:ext uri="{BB962C8B-B14F-4D97-AF65-F5344CB8AC3E}">
        <p14:creationId xmlns:p14="http://schemas.microsoft.com/office/powerpoint/2010/main" val="2439515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6387" y="485507"/>
            <a:ext cx="7971621" cy="382156"/>
          </a:xfrm>
          <a:prstGeom prst="rect">
            <a:avLst/>
          </a:prstGeom>
        </p:spPr>
        <p:txBody>
          <a:bodyPr vert="horz" wrap="square" lIns="0" tIns="12700" rIns="0" bIns="0" rtlCol="0">
            <a:spAutoFit/>
          </a:bodyPr>
          <a:lstStyle/>
          <a:p>
            <a:pPr marL="12700">
              <a:lnSpc>
                <a:spcPct val="100000"/>
              </a:lnSpc>
              <a:spcBef>
                <a:spcPts val="100"/>
              </a:spcBef>
            </a:pPr>
            <a:r>
              <a:rPr lang="it-IT" sz="2400" b="1" spc="-25" dirty="0" err="1" smtClean="0">
                <a:solidFill>
                  <a:srgbClr val="C00000"/>
                </a:solidFill>
                <a:latin typeface="Arial"/>
                <a:cs typeface="Arial"/>
              </a:rPr>
              <a:t>Accuracy</a:t>
            </a:r>
            <a:r>
              <a:rPr lang="it-IT" sz="2400" b="1" spc="-25" dirty="0" smtClean="0">
                <a:solidFill>
                  <a:srgbClr val="C00000"/>
                </a:solidFill>
                <a:latin typeface="Arial"/>
                <a:cs typeface="Arial"/>
              </a:rPr>
              <a:t> </a:t>
            </a:r>
            <a:r>
              <a:rPr lang="it-IT" sz="2400" b="1" spc="-25" dirty="0" err="1" smtClean="0">
                <a:solidFill>
                  <a:srgbClr val="C00000"/>
                </a:solidFill>
                <a:latin typeface="Arial"/>
                <a:cs typeface="Arial"/>
              </a:rPr>
              <a:t>improvement</a:t>
            </a:r>
            <a:r>
              <a:rPr lang="it-IT" sz="2400" b="1" spc="-25" dirty="0" smtClean="0">
                <a:solidFill>
                  <a:srgbClr val="C00000"/>
                </a:solidFill>
                <a:latin typeface="Arial"/>
                <a:cs typeface="Arial"/>
              </a:rPr>
              <a:t> with 2-steps </a:t>
            </a:r>
            <a:r>
              <a:rPr lang="it-IT" sz="2400" b="1" spc="-25" dirty="0" err="1" smtClean="0">
                <a:solidFill>
                  <a:srgbClr val="C00000"/>
                </a:solidFill>
                <a:latin typeface="Arial"/>
                <a:cs typeface="Arial"/>
              </a:rPr>
              <a:t>calibration</a:t>
            </a:r>
            <a:endParaRPr sz="2400" dirty="0">
              <a:latin typeface="Arial"/>
              <a:cs typeface="Arial"/>
            </a:endParaRPr>
          </a:p>
        </p:txBody>
      </p:sp>
      <p:sp>
        <p:nvSpPr>
          <p:cNvPr id="4" name="object 4"/>
          <p:cNvSpPr txBox="1"/>
          <p:nvPr/>
        </p:nvSpPr>
        <p:spPr>
          <a:xfrm>
            <a:off x="466163" y="1092168"/>
            <a:ext cx="10774055" cy="289182"/>
          </a:xfrm>
          <a:prstGeom prst="rect">
            <a:avLst/>
          </a:prstGeom>
        </p:spPr>
        <p:txBody>
          <a:bodyPr vert="horz" wrap="square" lIns="0" tIns="12065" rIns="0" bIns="0" rtlCol="0">
            <a:spAutoFit/>
          </a:bodyPr>
          <a:lstStyle/>
          <a:p>
            <a:r>
              <a:rPr lang="en-US" b="1" dirty="0">
                <a:latin typeface="Arial MT"/>
              </a:rPr>
              <a:t>Standard errors for the main aggregates at NUTS2 level, 2021Q4 LFS estimates and 2-step weights</a:t>
            </a:r>
            <a:endParaRPr lang="it-IT" dirty="0">
              <a:latin typeface="Arial MT"/>
            </a:endParaRPr>
          </a:p>
        </p:txBody>
      </p:sp>
      <p:sp>
        <p:nvSpPr>
          <p:cNvPr id="68" name="object 68"/>
          <p:cNvSpPr txBox="1">
            <a:spLocks noGrp="1"/>
          </p:cNvSpPr>
          <p:nvPr>
            <p:ph type="sldNum" sz="quarter" idx="7"/>
          </p:nvPr>
        </p:nvSpPr>
        <p:spPr>
          <a:xfrm flipH="1">
            <a:off x="302215" y="6592314"/>
            <a:ext cx="308344" cy="179536"/>
          </a:xfrm>
          <a:prstGeom prst="rect">
            <a:avLst/>
          </a:prstGeom>
        </p:spPr>
        <p:txBody>
          <a:bodyPr vert="horz" wrap="square" lIns="0" tIns="0" rIns="0" bIns="0" rtlCol="0">
            <a:spAutoFit/>
          </a:bodyPr>
          <a:lstStyle/>
          <a:p>
            <a:pPr marL="38100">
              <a:lnSpc>
                <a:spcPts val="1425"/>
              </a:lnSpc>
            </a:pPr>
            <a:r>
              <a:rPr lang="it-IT" spc="-5" dirty="0" smtClean="0"/>
              <a:t>14</a:t>
            </a:r>
            <a:endParaRPr spc="-5" dirty="0"/>
          </a:p>
        </p:txBody>
      </p:sp>
      <p:pic>
        <p:nvPicPr>
          <p:cNvPr id="512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0858" y="1611810"/>
            <a:ext cx="5742794" cy="33550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mc:Choice xmlns:a14="http://schemas.microsoft.com/office/drawing/2010/main" Requires="a14">
          <p:sp>
            <p:nvSpPr>
              <p:cNvPr id="73" name="Rettangolo 72"/>
              <p:cNvSpPr/>
              <p:nvPr/>
            </p:nvSpPr>
            <p:spPr>
              <a:xfrm>
                <a:off x="466163" y="5234257"/>
                <a:ext cx="11015594" cy="606192"/>
              </a:xfrm>
              <a:prstGeom prst="rect">
                <a:avLst/>
              </a:prstGeom>
              <a:ln w="9144">
                <a:solidFill>
                  <a:srgbClr val="CC2A2A"/>
                </a:solidFill>
              </a:ln>
            </p:spPr>
            <p:txBody>
              <a:bodyPr vert="horz" wrap="square" lIns="0" tIns="36830" rIns="0" bIns="0" rtlCol="0">
                <a:spAutoFit/>
              </a:bodyPr>
              <a:lstStyle/>
              <a:p>
                <a:pPr marL="96520" marR="86995" indent="-1270">
                  <a:spcBef>
                    <a:spcPts val="290"/>
                  </a:spcBef>
                </a:pPr>
                <a:r>
                  <a:rPr lang="en-US" dirty="0">
                    <a:latin typeface="Arial MT"/>
                  </a:rPr>
                  <a:t>Comparison of standard errors for a set of estimates obtained with 2-step calibration and the current calibration model </a:t>
                </a:r>
                <a:r>
                  <a:rPr lang="en-US" dirty="0">
                    <a:latin typeface="Arial MT"/>
                  </a:rPr>
                  <a:t>shows </a:t>
                </a:r>
                <a:r>
                  <a:rPr lang="en-US" dirty="0">
                    <a:latin typeface="Arial MT"/>
                  </a:rPr>
                  <a:t>a slight increase for the precision of the estimates with the first option (</a:t>
                </a:r>
                <a14:m>
                  <m:oMath xmlns:m="http://schemas.openxmlformats.org/officeDocument/2006/math">
                    <m:acc>
                      <m:accPr>
                        <m:chr m:val="̂"/>
                        <m:ctrlPr>
                          <a:rPr lang="it-IT">
                            <a:latin typeface="Arial MT"/>
                          </a:rPr>
                        </m:ctrlPr>
                      </m:accPr>
                      <m:e>
                        <m:r>
                          <a:rPr lang="en-US">
                            <a:latin typeface="Arial MT"/>
                          </a:rPr>
                          <m:t>𝛽</m:t>
                        </m:r>
                      </m:e>
                    </m:acc>
                    <m:r>
                      <a:rPr lang="en-US">
                        <a:latin typeface="Arial MT"/>
                      </a:rPr>
                      <m:t>=0.979</m:t>
                    </m:r>
                  </m:oMath>
                </a14:m>
                <a:r>
                  <a:rPr lang="en-US" dirty="0">
                    <a:latin typeface="Arial MT"/>
                  </a:rPr>
                  <a:t>).</a:t>
                </a:r>
                <a:endParaRPr lang="it-IT" dirty="0">
                  <a:latin typeface="Arial MT"/>
                </a:endParaRPr>
              </a:p>
            </p:txBody>
          </p:sp>
        </mc:Choice>
        <mc:Fallback>
          <p:sp>
            <p:nvSpPr>
              <p:cNvPr id="73" name="Rettangolo 72"/>
              <p:cNvSpPr>
                <a:spLocks noRot="1" noChangeAspect="1" noMove="1" noResize="1" noEditPoints="1" noAdjustHandles="1" noChangeArrowheads="1" noChangeShapeType="1" noTextEdit="1"/>
              </p:cNvSpPr>
              <p:nvPr/>
            </p:nvSpPr>
            <p:spPr>
              <a:xfrm>
                <a:off x="466163" y="5234257"/>
                <a:ext cx="11015594" cy="606192"/>
              </a:xfrm>
              <a:prstGeom prst="rect">
                <a:avLst/>
              </a:prstGeom>
              <a:blipFill>
                <a:blip r:embed="rId3"/>
                <a:stretch>
                  <a:fillRect l="-332" t="-5941" b="-21782"/>
                </a:stretch>
              </a:blipFill>
              <a:ln w="9144">
                <a:solidFill>
                  <a:srgbClr val="CC2A2A"/>
                </a:solidFill>
              </a:ln>
            </p:spPr>
            <p:txBody>
              <a:bodyPr/>
              <a:lstStyle/>
              <a:p>
                <a:r>
                  <a:rPr lang="it-IT">
                    <a:noFill/>
                  </a:rPr>
                  <a:t> </a:t>
                </a:r>
              </a:p>
            </p:txBody>
          </p:sp>
        </mc:Fallback>
      </mc:AlternateContent>
    </p:spTree>
    <p:extLst>
      <p:ext uri="{BB962C8B-B14F-4D97-AF65-F5344CB8AC3E}">
        <p14:creationId xmlns:p14="http://schemas.microsoft.com/office/powerpoint/2010/main" val="23290115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6387" y="624057"/>
            <a:ext cx="7145140" cy="382156"/>
          </a:xfrm>
          <a:prstGeom prst="rect">
            <a:avLst/>
          </a:prstGeom>
        </p:spPr>
        <p:txBody>
          <a:bodyPr vert="horz" wrap="square" lIns="0" tIns="12700" rIns="0" bIns="0" rtlCol="0">
            <a:spAutoFit/>
          </a:bodyPr>
          <a:lstStyle/>
          <a:p>
            <a:pPr marL="12700">
              <a:lnSpc>
                <a:spcPct val="100000"/>
              </a:lnSpc>
              <a:spcBef>
                <a:spcPts val="100"/>
              </a:spcBef>
            </a:pPr>
            <a:r>
              <a:rPr lang="it-IT" sz="2400" b="1" dirty="0" err="1" smtClean="0">
                <a:solidFill>
                  <a:srgbClr val="C00000"/>
                </a:solidFill>
                <a:latin typeface="Arial"/>
                <a:cs typeface="Arial"/>
              </a:rPr>
              <a:t>Comparison</a:t>
            </a:r>
            <a:r>
              <a:rPr lang="it-IT" sz="2400" b="1" dirty="0" smtClean="0">
                <a:solidFill>
                  <a:srgbClr val="C00000"/>
                </a:solidFill>
                <a:latin typeface="Arial"/>
                <a:cs typeface="Arial"/>
              </a:rPr>
              <a:t> </a:t>
            </a:r>
            <a:r>
              <a:rPr lang="en-US" sz="2400" b="1" dirty="0">
                <a:solidFill>
                  <a:srgbClr val="C00000"/>
                </a:solidFill>
                <a:latin typeface="Arial"/>
                <a:cs typeface="Arial"/>
              </a:rPr>
              <a:t>between Census and LFS in Italy</a:t>
            </a:r>
            <a:endParaRPr sz="2400" dirty="0">
              <a:latin typeface="Arial"/>
              <a:cs typeface="Arial"/>
            </a:endParaRPr>
          </a:p>
        </p:txBody>
      </p:sp>
      <p:sp>
        <p:nvSpPr>
          <p:cNvPr id="4" name="object 4"/>
          <p:cNvSpPr txBox="1">
            <a:spLocks noGrp="1"/>
          </p:cNvSpPr>
          <p:nvPr>
            <p:ph type="sldNum" sz="quarter" idx="7"/>
          </p:nvPr>
        </p:nvSpPr>
        <p:spPr>
          <a:xfrm flipH="1">
            <a:off x="323480" y="6507126"/>
            <a:ext cx="265814" cy="179536"/>
          </a:xfrm>
          <a:prstGeom prst="rect">
            <a:avLst/>
          </a:prstGeom>
        </p:spPr>
        <p:txBody>
          <a:bodyPr vert="horz" wrap="square" lIns="0" tIns="0" rIns="0" bIns="0" rtlCol="0">
            <a:spAutoFit/>
          </a:bodyPr>
          <a:lstStyle/>
          <a:p>
            <a:pPr marL="38100">
              <a:lnSpc>
                <a:spcPts val="1425"/>
              </a:lnSpc>
            </a:pPr>
            <a:r>
              <a:rPr lang="it-IT" spc="-5" dirty="0" smtClean="0"/>
              <a:t>10</a:t>
            </a:r>
            <a:endParaRPr spc="-5" dirty="0"/>
          </a:p>
        </p:txBody>
      </p:sp>
      <p:sp>
        <p:nvSpPr>
          <p:cNvPr id="5" name="Rettangolo 4"/>
          <p:cNvSpPr/>
          <p:nvPr/>
        </p:nvSpPr>
        <p:spPr>
          <a:xfrm>
            <a:off x="323480" y="1162551"/>
            <a:ext cx="10861756" cy="5155257"/>
          </a:xfrm>
          <a:prstGeom prst="rect">
            <a:avLst/>
          </a:prstGeom>
        </p:spPr>
        <p:txBody>
          <a:bodyPr wrap="square">
            <a:spAutoFit/>
          </a:bodyPr>
          <a:lstStyle/>
          <a:p>
            <a:pPr marL="756285" marR="5080" lvl="1" indent="-287020">
              <a:spcBef>
                <a:spcPts val="5"/>
              </a:spcBef>
              <a:buFont typeface="Wingdings"/>
              <a:buChar char=""/>
              <a:tabLst>
                <a:tab pos="299720" algn="l"/>
              </a:tabLst>
            </a:pPr>
            <a:endParaRPr lang="en-US" spc="-5" dirty="0" smtClean="0">
              <a:latin typeface="Arial MT"/>
              <a:cs typeface="Arial MT"/>
            </a:endParaRPr>
          </a:p>
          <a:p>
            <a:pPr marL="469265" marR="5080" lvl="1">
              <a:spcBef>
                <a:spcPts val="5"/>
              </a:spcBef>
              <a:tabLst>
                <a:tab pos="299720" algn="l"/>
              </a:tabLst>
            </a:pPr>
            <a:r>
              <a:rPr lang="en-US" spc="-5" dirty="0">
                <a:latin typeface="Arial MT"/>
                <a:cs typeface="Arial MT"/>
              </a:rPr>
              <a:t>These </a:t>
            </a:r>
            <a:r>
              <a:rPr lang="en-US" spc="-5" dirty="0" smtClean="0">
                <a:latin typeface="Arial MT"/>
                <a:cs typeface="Arial MT"/>
              </a:rPr>
              <a:t>results </a:t>
            </a:r>
            <a:r>
              <a:rPr lang="en-US" spc="-5" dirty="0">
                <a:latin typeface="Arial MT"/>
                <a:cs typeface="Arial MT"/>
              </a:rPr>
              <a:t>confirm the differences between Census and LFS in Italy, an open issue that requires to be studied more in depth. </a:t>
            </a:r>
            <a:endParaRPr lang="en-US" spc="-5" dirty="0" smtClean="0">
              <a:latin typeface="Arial MT"/>
              <a:cs typeface="Arial MT"/>
            </a:endParaRPr>
          </a:p>
          <a:p>
            <a:pPr marL="469265" marR="5080" lvl="1">
              <a:spcBef>
                <a:spcPts val="5"/>
              </a:spcBef>
              <a:tabLst>
                <a:tab pos="299720" algn="l"/>
              </a:tabLst>
            </a:pPr>
            <a:endParaRPr lang="en-US" spc="-5" dirty="0">
              <a:latin typeface="Arial MT"/>
              <a:cs typeface="Arial MT"/>
            </a:endParaRPr>
          </a:p>
          <a:p>
            <a:pPr marL="1212215" marR="7620" lvl="1" indent="-285750" algn="just">
              <a:spcBef>
                <a:spcPts val="100"/>
              </a:spcBef>
              <a:buClr>
                <a:srgbClr val="C00000"/>
              </a:buClr>
              <a:buFont typeface="Arial" panose="020B0604020202020204" pitchFamily="34" charset="0"/>
              <a:buChar char="•"/>
              <a:tabLst>
                <a:tab pos="299720" algn="l"/>
              </a:tabLst>
            </a:pPr>
            <a:r>
              <a:rPr lang="en-US" dirty="0">
                <a:latin typeface="Arial MT"/>
                <a:cs typeface="Arial MT"/>
              </a:rPr>
              <a:t>The response propensity of respondents is different for the two surveys and the under/over coverage as well. </a:t>
            </a:r>
          </a:p>
          <a:p>
            <a:pPr marL="1212215" marR="7620" lvl="1" indent="-285750" algn="just">
              <a:spcBef>
                <a:spcPts val="100"/>
              </a:spcBef>
              <a:buClr>
                <a:srgbClr val="C00000"/>
              </a:buClr>
              <a:buFont typeface="Arial" panose="020B0604020202020204" pitchFamily="34" charset="0"/>
              <a:buChar char="•"/>
              <a:tabLst>
                <a:tab pos="299720" algn="l"/>
              </a:tabLst>
            </a:pPr>
            <a:r>
              <a:rPr lang="en-US" dirty="0">
                <a:latin typeface="Arial MT"/>
                <a:cs typeface="Arial MT"/>
              </a:rPr>
              <a:t>Historically, the census is able to reach individuals who are very mobile in the country, perhaps a large part of them is residing in the south of the country but lives and works in the northern regions. </a:t>
            </a:r>
          </a:p>
          <a:p>
            <a:pPr marL="1212215" marR="7620" lvl="1" indent="-285750" algn="just">
              <a:spcBef>
                <a:spcPts val="100"/>
              </a:spcBef>
              <a:buClr>
                <a:srgbClr val="C00000"/>
              </a:buClr>
              <a:buFont typeface="Arial" panose="020B0604020202020204" pitchFamily="34" charset="0"/>
              <a:buChar char="•"/>
              <a:tabLst>
                <a:tab pos="299720" algn="l"/>
              </a:tabLst>
            </a:pPr>
            <a:r>
              <a:rPr lang="en-US" dirty="0">
                <a:latin typeface="Arial MT"/>
                <a:cs typeface="Arial MT"/>
              </a:rPr>
              <a:t>Participation in the census is a strong motivation, in order to maintain residence in a particular municipality.</a:t>
            </a:r>
          </a:p>
          <a:p>
            <a:pPr marL="1212215" marR="7620" lvl="1" indent="-285750" algn="just">
              <a:spcBef>
                <a:spcPts val="100"/>
              </a:spcBef>
              <a:buClr>
                <a:srgbClr val="C00000"/>
              </a:buClr>
              <a:buFont typeface="Arial" panose="020B0604020202020204" pitchFamily="34" charset="0"/>
              <a:buChar char="•"/>
              <a:tabLst>
                <a:tab pos="299720" algn="l"/>
              </a:tabLst>
            </a:pPr>
            <a:r>
              <a:rPr lang="en-US" dirty="0">
                <a:latin typeface="Arial MT"/>
                <a:cs typeface="Arial MT"/>
              </a:rPr>
              <a:t>The availability of CAWI interviewing mode for the Census </a:t>
            </a:r>
            <a:r>
              <a:rPr lang="en-US" dirty="0" smtClean="0">
                <a:latin typeface="Arial MT"/>
                <a:cs typeface="Arial MT"/>
              </a:rPr>
              <a:t>can be relevant </a:t>
            </a:r>
            <a:r>
              <a:rPr lang="en-US" dirty="0">
                <a:latin typeface="Arial MT"/>
                <a:cs typeface="Arial MT"/>
              </a:rPr>
              <a:t>for this particular subpopulation. </a:t>
            </a:r>
          </a:p>
          <a:p>
            <a:pPr marL="1212215" marR="7620" lvl="1" indent="-285750" algn="just">
              <a:spcBef>
                <a:spcPts val="100"/>
              </a:spcBef>
              <a:buClr>
                <a:srgbClr val="C00000"/>
              </a:buClr>
              <a:buFont typeface="Arial" panose="020B0604020202020204" pitchFamily="34" charset="0"/>
              <a:buChar char="•"/>
              <a:tabLst>
                <a:tab pos="299720" algn="l"/>
              </a:tabLst>
            </a:pPr>
            <a:r>
              <a:rPr lang="en-US" dirty="0" smtClean="0">
                <a:latin typeface="Arial MT"/>
                <a:cs typeface="Arial MT"/>
              </a:rPr>
              <a:t>Participation </a:t>
            </a:r>
            <a:r>
              <a:rPr lang="en-US" dirty="0">
                <a:latin typeface="Arial MT"/>
                <a:cs typeface="Arial MT"/>
              </a:rPr>
              <a:t>in the LFS may be more difficult for these individuals, since they spend most of their time away from their registered residences, potentially resulting in underrepresentation in the sample. </a:t>
            </a:r>
          </a:p>
          <a:p>
            <a:pPr marL="1212215" marR="7620" lvl="1" indent="-285750" algn="just">
              <a:spcBef>
                <a:spcPts val="100"/>
              </a:spcBef>
              <a:buClr>
                <a:srgbClr val="C00000"/>
              </a:buClr>
              <a:buFont typeface="Arial" panose="020B0604020202020204" pitchFamily="34" charset="0"/>
              <a:buChar char="•"/>
              <a:tabLst>
                <a:tab pos="299720" algn="l"/>
              </a:tabLst>
            </a:pPr>
            <a:r>
              <a:rPr lang="en-US" dirty="0">
                <a:latin typeface="Arial MT"/>
                <a:cs typeface="Arial MT"/>
              </a:rPr>
              <a:t>The LFS offers the advantage of shorter data collection periods, which can mitigate telescoping effects and measurement errors.</a:t>
            </a:r>
          </a:p>
        </p:txBody>
      </p:sp>
    </p:spTree>
    <p:extLst>
      <p:ext uri="{BB962C8B-B14F-4D97-AF65-F5344CB8AC3E}">
        <p14:creationId xmlns:p14="http://schemas.microsoft.com/office/powerpoint/2010/main" val="25101057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6387" y="476503"/>
            <a:ext cx="2447290" cy="391160"/>
          </a:xfrm>
          <a:prstGeom prst="rect">
            <a:avLst/>
          </a:prstGeom>
        </p:spPr>
        <p:txBody>
          <a:bodyPr vert="horz" wrap="square" lIns="0" tIns="12700" rIns="0" bIns="0" rtlCol="0">
            <a:spAutoFit/>
          </a:bodyPr>
          <a:lstStyle/>
          <a:p>
            <a:pPr marL="12700">
              <a:lnSpc>
                <a:spcPct val="100000"/>
              </a:lnSpc>
              <a:spcBef>
                <a:spcPts val="100"/>
              </a:spcBef>
            </a:pPr>
            <a:r>
              <a:rPr lang="it-IT" sz="2400" b="1" dirty="0" err="1" smtClean="0">
                <a:solidFill>
                  <a:srgbClr val="C00000"/>
                </a:solidFill>
                <a:latin typeface="Arial"/>
                <a:cs typeface="Arial"/>
              </a:rPr>
              <a:t>Conclusions</a:t>
            </a:r>
            <a:endParaRPr sz="2400" dirty="0">
              <a:latin typeface="Arial"/>
              <a:cs typeface="Arial"/>
            </a:endParaRPr>
          </a:p>
        </p:txBody>
      </p:sp>
      <p:sp>
        <p:nvSpPr>
          <p:cNvPr id="4" name="object 4"/>
          <p:cNvSpPr txBox="1">
            <a:spLocks noGrp="1"/>
          </p:cNvSpPr>
          <p:nvPr>
            <p:ph type="sldNum" sz="quarter" idx="7"/>
          </p:nvPr>
        </p:nvSpPr>
        <p:spPr>
          <a:xfrm flipH="1">
            <a:off x="323480" y="6507126"/>
            <a:ext cx="265814" cy="179536"/>
          </a:xfrm>
          <a:prstGeom prst="rect">
            <a:avLst/>
          </a:prstGeom>
        </p:spPr>
        <p:txBody>
          <a:bodyPr vert="horz" wrap="square" lIns="0" tIns="0" rIns="0" bIns="0" rtlCol="0">
            <a:spAutoFit/>
          </a:bodyPr>
          <a:lstStyle/>
          <a:p>
            <a:pPr marL="38100">
              <a:lnSpc>
                <a:spcPts val="1425"/>
              </a:lnSpc>
            </a:pPr>
            <a:r>
              <a:rPr lang="it-IT" spc="-5" dirty="0" smtClean="0"/>
              <a:t>10</a:t>
            </a:r>
            <a:endParaRPr spc="-5" dirty="0"/>
          </a:p>
        </p:txBody>
      </p:sp>
      <p:sp>
        <p:nvSpPr>
          <p:cNvPr id="3" name="object 3"/>
          <p:cNvSpPr txBox="1"/>
          <p:nvPr/>
        </p:nvSpPr>
        <p:spPr>
          <a:xfrm>
            <a:off x="547827" y="1230629"/>
            <a:ext cx="10894060" cy="4773102"/>
          </a:xfrm>
          <a:prstGeom prst="rect">
            <a:avLst/>
          </a:prstGeom>
        </p:spPr>
        <p:txBody>
          <a:bodyPr vert="horz" wrap="square" lIns="0" tIns="12700" rIns="0" bIns="0" rtlCol="0">
            <a:spAutoFit/>
          </a:bodyPr>
          <a:lstStyle/>
          <a:p>
            <a:pPr marL="469265" marR="5080" lvl="1">
              <a:spcBef>
                <a:spcPts val="5"/>
              </a:spcBef>
              <a:tabLst>
                <a:tab pos="299720" algn="l"/>
              </a:tabLst>
            </a:pPr>
            <a:r>
              <a:rPr lang="en-US" spc="-5" dirty="0">
                <a:latin typeface="Arial MT"/>
                <a:cs typeface="Arial MT"/>
              </a:rPr>
              <a:t>It seems reasonable </a:t>
            </a:r>
            <a:r>
              <a:rPr lang="en-US" spc="-5" dirty="0" smtClean="0">
                <a:latin typeface="Arial MT"/>
                <a:cs typeface="Arial MT"/>
              </a:rPr>
              <a:t>that </a:t>
            </a:r>
            <a:r>
              <a:rPr lang="en-US" spc="-5" dirty="0" smtClean="0">
                <a:latin typeface="Arial MT"/>
                <a:cs typeface="Arial MT"/>
              </a:rPr>
              <a:t>introducing </a:t>
            </a:r>
            <a:r>
              <a:rPr lang="en-US" spc="-5" dirty="0">
                <a:latin typeface="Arial MT"/>
                <a:cs typeface="Arial MT"/>
              </a:rPr>
              <a:t>the same auxiliary information, such as education level and signals of regular employment, already included in the census latent class model, into the calibration model of the LFS, </a:t>
            </a:r>
            <a:r>
              <a:rPr lang="en-US" spc="-5" dirty="0" smtClean="0">
                <a:latin typeface="Arial MT"/>
                <a:cs typeface="Arial MT"/>
              </a:rPr>
              <a:t>deals to an improvement of </a:t>
            </a:r>
            <a:r>
              <a:rPr lang="en-US" spc="-5" dirty="0">
                <a:latin typeface="Arial MT"/>
                <a:cs typeface="Arial MT"/>
              </a:rPr>
              <a:t>the coherence of the estimates. </a:t>
            </a:r>
            <a:endParaRPr lang="en-US" spc="-5" dirty="0" smtClean="0">
              <a:latin typeface="Arial MT"/>
              <a:cs typeface="Arial MT"/>
            </a:endParaRPr>
          </a:p>
          <a:p>
            <a:pPr marL="469265" marR="5080" lvl="1">
              <a:spcBef>
                <a:spcPts val="5"/>
              </a:spcBef>
              <a:tabLst>
                <a:tab pos="299720" algn="l"/>
              </a:tabLst>
            </a:pPr>
            <a:endParaRPr lang="en-US" spc="-5" dirty="0" smtClean="0">
              <a:latin typeface="Arial MT"/>
              <a:cs typeface="Arial MT"/>
            </a:endParaRPr>
          </a:p>
          <a:p>
            <a:pPr marL="469265" marR="5080" lvl="1">
              <a:spcBef>
                <a:spcPts val="5"/>
              </a:spcBef>
              <a:tabLst>
                <a:tab pos="299720" algn="l"/>
              </a:tabLst>
            </a:pPr>
            <a:r>
              <a:rPr lang="en-US" spc="-5" dirty="0" smtClean="0">
                <a:latin typeface="Arial MT"/>
                <a:cs typeface="Arial MT"/>
              </a:rPr>
              <a:t>Calibration</a:t>
            </a:r>
            <a:r>
              <a:rPr lang="en-US" spc="-5" dirty="0">
                <a:latin typeface="Arial MT"/>
                <a:cs typeface="Arial MT"/>
              </a:rPr>
              <a:t>, besides offering efficiency gains, is highly effective in constructing a coherent survey </a:t>
            </a:r>
            <a:r>
              <a:rPr lang="en-US" spc="-5" dirty="0" smtClean="0">
                <a:latin typeface="Arial MT"/>
                <a:cs typeface="Arial MT"/>
              </a:rPr>
              <a:t>system in specific statistical domains. </a:t>
            </a:r>
          </a:p>
          <a:p>
            <a:pPr marL="469265" marR="5080" lvl="1">
              <a:spcBef>
                <a:spcPts val="5"/>
              </a:spcBef>
              <a:tabLst>
                <a:tab pos="299720" algn="l"/>
              </a:tabLst>
            </a:pPr>
            <a:endParaRPr lang="en-US" spc="-5" dirty="0" smtClean="0">
              <a:latin typeface="Arial MT"/>
              <a:cs typeface="Arial MT"/>
            </a:endParaRPr>
          </a:p>
          <a:p>
            <a:pPr marL="469265" marR="5080" lvl="1">
              <a:spcBef>
                <a:spcPts val="5"/>
              </a:spcBef>
              <a:tabLst>
                <a:tab pos="299720" algn="l"/>
              </a:tabLst>
            </a:pPr>
            <a:r>
              <a:rPr lang="en-US" spc="-5" dirty="0" smtClean="0">
                <a:latin typeface="Arial MT"/>
                <a:cs typeface="Arial MT"/>
              </a:rPr>
              <a:t>Considering </a:t>
            </a:r>
            <a:r>
              <a:rPr lang="en-US" spc="-5" dirty="0">
                <a:latin typeface="Arial MT"/>
                <a:cs typeface="Arial MT"/>
              </a:rPr>
              <a:t>the different timeliness of the two surveys, benchmarking census employment to the LFS figure could be a suitable strategy, once the differences are clearly identified.</a:t>
            </a:r>
          </a:p>
          <a:p>
            <a:pPr marL="756285" marR="5080" lvl="1" indent="-287020">
              <a:spcBef>
                <a:spcPts val="5"/>
              </a:spcBef>
              <a:buFont typeface="Wingdings"/>
              <a:buChar char=""/>
              <a:tabLst>
                <a:tab pos="299720" algn="l"/>
              </a:tabLst>
            </a:pPr>
            <a:endParaRPr lang="en-US" spc="-5" dirty="0">
              <a:latin typeface="Arial MT"/>
              <a:cs typeface="Arial MT"/>
            </a:endParaRPr>
          </a:p>
          <a:p>
            <a:pPr marL="469265" marR="5080" lvl="1">
              <a:spcBef>
                <a:spcPts val="5"/>
              </a:spcBef>
              <a:tabLst>
                <a:tab pos="299720" algn="l"/>
              </a:tabLst>
            </a:pPr>
            <a:r>
              <a:rPr lang="en-US" spc="-5" dirty="0">
                <a:latin typeface="Arial MT"/>
                <a:cs typeface="Arial MT"/>
              </a:rPr>
              <a:t>However, the joint use of such auxiliary information in calibration estimators raises several questions:</a:t>
            </a:r>
          </a:p>
          <a:p>
            <a:pPr marL="755015" marR="7620" lvl="1" indent="-285750" algn="just">
              <a:spcBef>
                <a:spcPts val="100"/>
              </a:spcBef>
              <a:buClr>
                <a:srgbClr val="C00000"/>
              </a:buClr>
              <a:buFont typeface="Arial" panose="020B0604020202020204" pitchFamily="34" charset="0"/>
              <a:buChar char="•"/>
              <a:tabLst>
                <a:tab pos="299720" algn="l"/>
              </a:tabLst>
            </a:pPr>
            <a:r>
              <a:rPr lang="en-US" dirty="0">
                <a:latin typeface="Arial MT"/>
                <a:cs typeface="Arial MT"/>
              </a:rPr>
              <a:t>Integrating administrative data into the LFS improves the accuracy of monthly and quarterly estimates?</a:t>
            </a:r>
          </a:p>
          <a:p>
            <a:pPr marL="755015" marR="7620" lvl="1" indent="-285750" algn="just">
              <a:spcBef>
                <a:spcPts val="100"/>
              </a:spcBef>
              <a:buClr>
                <a:srgbClr val="C00000"/>
              </a:buClr>
              <a:buFont typeface="Arial" panose="020B0604020202020204" pitchFamily="34" charset="0"/>
              <a:buChar char="•"/>
              <a:tabLst>
                <a:tab pos="299720" algn="l"/>
              </a:tabLst>
            </a:pPr>
            <a:r>
              <a:rPr lang="en-US" dirty="0">
                <a:latin typeface="Arial MT"/>
                <a:cs typeface="Arial MT"/>
              </a:rPr>
              <a:t>Including this information can be considered a best practice?</a:t>
            </a:r>
          </a:p>
          <a:p>
            <a:pPr marL="755015" marR="7620" lvl="1" indent="-285750" algn="just">
              <a:spcBef>
                <a:spcPts val="100"/>
              </a:spcBef>
              <a:buClr>
                <a:srgbClr val="C00000"/>
              </a:buClr>
              <a:buFont typeface="Arial" panose="020B0604020202020204" pitchFamily="34" charset="0"/>
              <a:buChar char="•"/>
              <a:tabLst>
                <a:tab pos="299720" algn="l"/>
              </a:tabLst>
            </a:pPr>
            <a:r>
              <a:rPr lang="en-US" dirty="0">
                <a:latin typeface="Arial MT"/>
                <a:cs typeface="Arial MT"/>
              </a:rPr>
              <a:t>Which type of signal for regular employment should be considered: quarterly or annual?</a:t>
            </a:r>
          </a:p>
          <a:p>
            <a:pPr marL="755015" marR="7620" lvl="1" indent="-285750" algn="just">
              <a:spcBef>
                <a:spcPts val="100"/>
              </a:spcBef>
              <a:buClr>
                <a:srgbClr val="C00000"/>
              </a:buClr>
              <a:buFont typeface="Arial" panose="020B0604020202020204" pitchFamily="34" charset="0"/>
              <a:buChar char="•"/>
              <a:tabLst>
                <a:tab pos="299720" algn="l"/>
              </a:tabLst>
            </a:pPr>
            <a:r>
              <a:rPr lang="en-US" dirty="0">
                <a:latin typeface="Arial MT"/>
                <a:cs typeface="Arial MT"/>
              </a:rPr>
              <a:t>Do they significantly affect the seasonal pattern of ILO Employment</a:t>
            </a:r>
            <a:r>
              <a:rPr lang="en-US" dirty="0" smtClean="0">
                <a:latin typeface="Arial MT"/>
                <a:cs typeface="Arial MT"/>
              </a:rPr>
              <a:t>?</a:t>
            </a:r>
            <a:endParaRPr lang="en-US" spc="-5" dirty="0">
              <a:latin typeface="Arial MT"/>
              <a:cs typeface="Arial MT"/>
            </a:endParaRPr>
          </a:p>
          <a:p>
            <a:pPr marL="469265" marR="5080" lvl="1">
              <a:spcBef>
                <a:spcPts val="5"/>
              </a:spcBef>
              <a:tabLst>
                <a:tab pos="299720" algn="l"/>
              </a:tabLst>
            </a:pPr>
            <a:endParaRPr lang="en-US" spc="-5" dirty="0">
              <a:latin typeface="Arial MT"/>
              <a:cs typeface="Arial MT"/>
            </a:endParaRPr>
          </a:p>
        </p:txBody>
      </p:sp>
    </p:spTree>
    <p:extLst>
      <p:ext uri="{BB962C8B-B14F-4D97-AF65-F5344CB8AC3E}">
        <p14:creationId xmlns:p14="http://schemas.microsoft.com/office/powerpoint/2010/main" val="351892087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907821B-5649-449D-A1C2-3F67CA468A7F}"/>
              </a:ext>
            </a:extLst>
          </p:cNvPr>
          <p:cNvSpPr>
            <a:spLocks noGrp="1"/>
          </p:cNvSpPr>
          <p:nvPr>
            <p:ph type="ctrTitle"/>
          </p:nvPr>
        </p:nvSpPr>
        <p:spPr/>
        <p:txBody>
          <a:bodyPr/>
          <a:lstStyle/>
          <a:p>
            <a:r>
              <a:rPr lang="it-IT" dirty="0" smtClean="0"/>
              <a:t/>
            </a:r>
            <a:br>
              <a:rPr lang="it-IT" dirty="0" smtClean="0"/>
            </a:br>
            <a:r>
              <a:rPr lang="it-IT" dirty="0" err="1" smtClean="0"/>
              <a:t>Thank</a:t>
            </a:r>
            <a:r>
              <a:rPr lang="it-IT" dirty="0" smtClean="0"/>
              <a:t> </a:t>
            </a:r>
            <a:r>
              <a:rPr lang="it-IT" dirty="0" err="1" smtClean="0"/>
              <a:t>you</a:t>
            </a:r>
            <a:endParaRPr lang="it-IT" dirty="0"/>
          </a:p>
        </p:txBody>
      </p:sp>
      <p:sp>
        <p:nvSpPr>
          <p:cNvPr id="3" name="Segnaposto testo 2">
            <a:extLst>
              <a:ext uri="{FF2B5EF4-FFF2-40B4-BE49-F238E27FC236}">
                <a16:creationId xmlns:a16="http://schemas.microsoft.com/office/drawing/2014/main" id="{52857493-CE83-4A58-B836-860B262B8CCD}"/>
              </a:ext>
            </a:extLst>
          </p:cNvPr>
          <p:cNvSpPr>
            <a:spLocks noGrp="1"/>
          </p:cNvSpPr>
          <p:nvPr>
            <p:ph type="body" idx="1"/>
          </p:nvPr>
        </p:nvSpPr>
        <p:spPr>
          <a:xfrm>
            <a:off x="3292995" y="3876034"/>
            <a:ext cx="5624623" cy="423612"/>
          </a:xfrm>
        </p:spPr>
        <p:txBody>
          <a:bodyPr/>
          <a:lstStyle/>
          <a:p>
            <a:r>
              <a:rPr lang="it-IT" dirty="0" smtClean="0"/>
              <a:t>Alessandro Martini alemartini@istat.it</a:t>
            </a:r>
            <a:endParaRPr lang="it-IT" dirty="0"/>
          </a:p>
        </p:txBody>
      </p:sp>
    </p:spTree>
    <p:extLst>
      <p:ext uri="{BB962C8B-B14F-4D97-AF65-F5344CB8AC3E}">
        <p14:creationId xmlns:p14="http://schemas.microsoft.com/office/powerpoint/2010/main" val="32732339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456386" y="476503"/>
            <a:ext cx="10875001" cy="3913892"/>
          </a:xfrm>
          <a:prstGeom prst="rect">
            <a:avLst/>
          </a:prstGeom>
        </p:spPr>
        <p:txBody>
          <a:bodyPr vert="horz" wrap="square" lIns="0" tIns="12700" rIns="0" bIns="0" rtlCol="0">
            <a:spAutoFit/>
          </a:bodyPr>
          <a:lstStyle/>
          <a:p>
            <a:pPr marL="12700">
              <a:lnSpc>
                <a:spcPct val="100000"/>
              </a:lnSpc>
              <a:spcBef>
                <a:spcPts val="100"/>
              </a:spcBef>
            </a:pPr>
            <a:r>
              <a:rPr sz="2400" b="1" dirty="0">
                <a:solidFill>
                  <a:srgbClr val="C00000"/>
                </a:solidFill>
                <a:latin typeface="Arial"/>
                <a:cs typeface="Arial"/>
              </a:rPr>
              <a:t>Index</a:t>
            </a:r>
            <a:endParaRPr sz="2400" dirty="0">
              <a:latin typeface="Arial"/>
              <a:cs typeface="Arial"/>
            </a:endParaRPr>
          </a:p>
          <a:p>
            <a:pPr>
              <a:lnSpc>
                <a:spcPct val="100000"/>
              </a:lnSpc>
              <a:spcBef>
                <a:spcPts val="35"/>
              </a:spcBef>
            </a:pPr>
            <a:endParaRPr sz="3550" dirty="0">
              <a:latin typeface="Arial"/>
              <a:cs typeface="Arial"/>
            </a:endParaRPr>
          </a:p>
          <a:p>
            <a:pPr marL="355600" indent="-342900">
              <a:lnSpc>
                <a:spcPct val="100000"/>
              </a:lnSpc>
              <a:buClr>
                <a:srgbClr val="CC2A2A"/>
              </a:buClr>
              <a:buFont typeface="Courier New"/>
              <a:buChar char="o"/>
              <a:tabLst>
                <a:tab pos="355600" algn="l"/>
              </a:tabLst>
            </a:pPr>
            <a:r>
              <a:rPr lang="it-IT" sz="2400" spc="-5" dirty="0" smtClean="0">
                <a:solidFill>
                  <a:srgbClr val="585858"/>
                </a:solidFill>
                <a:latin typeface="Arial MT"/>
                <a:cs typeface="Arial MT"/>
              </a:rPr>
              <a:t>Background</a:t>
            </a:r>
            <a:endParaRPr sz="2400" dirty="0">
              <a:latin typeface="Arial MT"/>
              <a:cs typeface="Arial MT"/>
            </a:endParaRPr>
          </a:p>
          <a:p>
            <a:pPr marL="355600" indent="-342900">
              <a:lnSpc>
                <a:spcPct val="100000"/>
              </a:lnSpc>
              <a:spcBef>
                <a:spcPts val="1200"/>
              </a:spcBef>
              <a:buClr>
                <a:srgbClr val="CC2A2A"/>
              </a:buClr>
              <a:buFont typeface="Courier New"/>
              <a:buChar char="o"/>
              <a:tabLst>
                <a:tab pos="355600" algn="l"/>
              </a:tabLst>
            </a:pPr>
            <a:r>
              <a:rPr lang="en-US" sz="2400" spc="-5" dirty="0">
                <a:solidFill>
                  <a:srgbClr val="585858"/>
                </a:solidFill>
                <a:latin typeface="Arial MT"/>
                <a:cs typeface="Arial MT"/>
              </a:rPr>
              <a:t>Micro-linkage of administrative information and LFS </a:t>
            </a:r>
            <a:r>
              <a:rPr lang="en-US" sz="2400" spc="-5" dirty="0" smtClean="0">
                <a:solidFill>
                  <a:srgbClr val="585858"/>
                </a:solidFill>
                <a:latin typeface="Arial MT"/>
                <a:cs typeface="Arial MT"/>
              </a:rPr>
              <a:t>data</a:t>
            </a:r>
          </a:p>
          <a:p>
            <a:pPr marL="355600" indent="-342900">
              <a:lnSpc>
                <a:spcPct val="100000"/>
              </a:lnSpc>
              <a:spcBef>
                <a:spcPts val="1200"/>
              </a:spcBef>
              <a:buClr>
                <a:srgbClr val="CC2A2A"/>
              </a:buClr>
              <a:buFont typeface="Courier New"/>
              <a:buChar char="o"/>
              <a:tabLst>
                <a:tab pos="355600" algn="l"/>
              </a:tabLst>
            </a:pPr>
            <a:r>
              <a:rPr lang="en-US" sz="2400" spc="-5" dirty="0" smtClean="0">
                <a:solidFill>
                  <a:srgbClr val="585858"/>
                </a:solidFill>
                <a:latin typeface="Arial MT"/>
                <a:cs typeface="Arial MT"/>
              </a:rPr>
              <a:t>Use </a:t>
            </a:r>
            <a:r>
              <a:rPr lang="en-US" sz="2400" spc="-5" dirty="0">
                <a:solidFill>
                  <a:srgbClr val="585858"/>
                </a:solidFill>
                <a:latin typeface="Arial MT"/>
                <a:cs typeface="Arial MT"/>
              </a:rPr>
              <a:t>of calibration and administrative information for Non-response </a:t>
            </a:r>
            <a:r>
              <a:rPr lang="en-US" sz="2400" spc="-5" dirty="0" smtClean="0">
                <a:solidFill>
                  <a:srgbClr val="585858"/>
                </a:solidFill>
                <a:latin typeface="Arial MT"/>
                <a:cs typeface="Arial MT"/>
              </a:rPr>
              <a:t>treatment</a:t>
            </a:r>
          </a:p>
          <a:p>
            <a:pPr marL="355600" indent="-342900">
              <a:lnSpc>
                <a:spcPct val="100000"/>
              </a:lnSpc>
              <a:spcBef>
                <a:spcPts val="1200"/>
              </a:spcBef>
              <a:buClr>
                <a:srgbClr val="CC2A2A"/>
              </a:buClr>
              <a:buFont typeface="Courier New"/>
              <a:buChar char="o"/>
              <a:tabLst>
                <a:tab pos="355600" algn="l"/>
              </a:tabLst>
            </a:pPr>
            <a:r>
              <a:rPr lang="en-US" sz="2400" dirty="0" smtClean="0">
                <a:solidFill>
                  <a:srgbClr val="585858"/>
                </a:solidFill>
                <a:latin typeface="Arial MT"/>
                <a:cs typeface="Arial MT"/>
              </a:rPr>
              <a:t>Additional </a:t>
            </a:r>
            <a:r>
              <a:rPr lang="en-US" sz="2400" dirty="0">
                <a:solidFill>
                  <a:srgbClr val="585858"/>
                </a:solidFill>
                <a:latin typeface="Arial MT"/>
                <a:cs typeface="Arial MT"/>
              </a:rPr>
              <a:t>benchmarks derived from administrative and statistical </a:t>
            </a:r>
            <a:r>
              <a:rPr lang="en-US" sz="2400" dirty="0" smtClean="0">
                <a:solidFill>
                  <a:srgbClr val="585858"/>
                </a:solidFill>
                <a:latin typeface="Arial MT"/>
                <a:cs typeface="Arial MT"/>
              </a:rPr>
              <a:t>registers</a:t>
            </a:r>
          </a:p>
          <a:p>
            <a:pPr marL="355600" indent="-342900">
              <a:lnSpc>
                <a:spcPct val="100000"/>
              </a:lnSpc>
              <a:spcBef>
                <a:spcPts val="1200"/>
              </a:spcBef>
              <a:buClr>
                <a:srgbClr val="CC2A2A"/>
              </a:buClr>
              <a:buFont typeface="Courier New"/>
              <a:buChar char="o"/>
              <a:tabLst>
                <a:tab pos="355600" algn="l"/>
              </a:tabLst>
            </a:pPr>
            <a:r>
              <a:rPr lang="it-IT" sz="2400" spc="-5" dirty="0" smtClean="0">
                <a:solidFill>
                  <a:srgbClr val="585858"/>
                </a:solidFill>
                <a:latin typeface="Arial MT"/>
                <a:cs typeface="Arial MT"/>
              </a:rPr>
              <a:t>Application </a:t>
            </a:r>
            <a:r>
              <a:rPr lang="it-IT" sz="2400" spc="-5" dirty="0">
                <a:solidFill>
                  <a:srgbClr val="585858"/>
                </a:solidFill>
                <a:latin typeface="Arial MT"/>
                <a:cs typeface="Arial MT"/>
              </a:rPr>
              <a:t>and </a:t>
            </a:r>
            <a:r>
              <a:rPr lang="it-IT" sz="2400" spc="-5" dirty="0" err="1" smtClean="0">
                <a:solidFill>
                  <a:srgbClr val="585858"/>
                </a:solidFill>
                <a:latin typeface="Arial MT"/>
                <a:cs typeface="Arial MT"/>
              </a:rPr>
              <a:t>results</a:t>
            </a:r>
            <a:endParaRPr lang="it-IT" sz="2400" spc="-5" dirty="0" smtClean="0">
              <a:solidFill>
                <a:srgbClr val="585858"/>
              </a:solidFill>
              <a:latin typeface="Arial MT"/>
              <a:cs typeface="Arial MT"/>
            </a:endParaRPr>
          </a:p>
          <a:p>
            <a:pPr marL="355600" indent="-342900">
              <a:lnSpc>
                <a:spcPct val="100000"/>
              </a:lnSpc>
              <a:spcBef>
                <a:spcPts val="1200"/>
              </a:spcBef>
              <a:buClr>
                <a:srgbClr val="CC2A2A"/>
              </a:buClr>
              <a:buFont typeface="Courier New"/>
              <a:buChar char="o"/>
              <a:tabLst>
                <a:tab pos="355600" algn="l"/>
              </a:tabLst>
            </a:pPr>
            <a:r>
              <a:rPr lang="it-IT" sz="2400" spc="-5" dirty="0" err="1">
                <a:solidFill>
                  <a:srgbClr val="585858"/>
                </a:solidFill>
                <a:latin typeface="Arial MT"/>
                <a:cs typeface="Arial MT"/>
              </a:rPr>
              <a:t>Conclusions</a:t>
            </a:r>
            <a:endParaRPr sz="2400" spc="-5" dirty="0">
              <a:solidFill>
                <a:srgbClr val="585858"/>
              </a:solidFill>
              <a:latin typeface="Arial MT"/>
              <a:cs typeface="Arial MT"/>
            </a:endParaRPr>
          </a:p>
        </p:txBody>
      </p:sp>
      <p:sp>
        <p:nvSpPr>
          <p:cNvPr id="3" name="object 3"/>
          <p:cNvSpPr txBox="1"/>
          <p:nvPr/>
        </p:nvSpPr>
        <p:spPr>
          <a:xfrm>
            <a:off x="493471" y="6487270"/>
            <a:ext cx="161290" cy="196215"/>
          </a:xfrm>
          <a:prstGeom prst="rect">
            <a:avLst/>
          </a:prstGeom>
        </p:spPr>
        <p:txBody>
          <a:bodyPr vert="horz" wrap="square" lIns="0" tIns="0" rIns="0" bIns="0" rtlCol="0">
            <a:spAutoFit/>
          </a:bodyPr>
          <a:lstStyle/>
          <a:p>
            <a:pPr marL="38100">
              <a:lnSpc>
                <a:spcPts val="1425"/>
              </a:lnSpc>
            </a:pPr>
            <a:fld id="{81D60167-4931-47E6-BA6A-407CBD079E47}" type="slidenum">
              <a:rPr sz="1200" b="1" spc="-5" dirty="0">
                <a:solidFill>
                  <a:srgbClr val="C00000"/>
                </a:solidFill>
                <a:latin typeface="Arial"/>
                <a:cs typeface="Arial"/>
              </a:rPr>
              <a:t>2</a:t>
            </a:fld>
            <a:endParaRPr sz="1200">
              <a:latin typeface="Arial"/>
              <a:cs typeface="Arial"/>
            </a:endParaRPr>
          </a:p>
        </p:txBody>
      </p:sp>
    </p:spTree>
    <p:extLst>
      <p:ext uri="{BB962C8B-B14F-4D97-AF65-F5344CB8AC3E}">
        <p14:creationId xmlns:p14="http://schemas.microsoft.com/office/powerpoint/2010/main" val="32210668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6387" y="485507"/>
            <a:ext cx="2159000" cy="382156"/>
          </a:xfrm>
          <a:prstGeom prst="rect">
            <a:avLst/>
          </a:prstGeom>
        </p:spPr>
        <p:txBody>
          <a:bodyPr vert="horz" wrap="square" lIns="0" tIns="12700" rIns="0" bIns="0" rtlCol="0">
            <a:spAutoFit/>
          </a:bodyPr>
          <a:lstStyle/>
          <a:p>
            <a:pPr marL="12700">
              <a:lnSpc>
                <a:spcPct val="100000"/>
              </a:lnSpc>
              <a:spcBef>
                <a:spcPts val="100"/>
              </a:spcBef>
            </a:pPr>
            <a:r>
              <a:rPr lang="it-IT" sz="2400" b="1" spc="-5" dirty="0" smtClean="0">
                <a:solidFill>
                  <a:srgbClr val="C00000"/>
                </a:solidFill>
                <a:latin typeface="Arial"/>
                <a:cs typeface="Arial"/>
              </a:rPr>
              <a:t>Background</a:t>
            </a:r>
            <a:endParaRPr sz="2400" dirty="0">
              <a:latin typeface="Arial"/>
              <a:cs typeface="Arial"/>
            </a:endParaRPr>
          </a:p>
        </p:txBody>
      </p:sp>
      <p:sp>
        <p:nvSpPr>
          <p:cNvPr id="4" name="object 4"/>
          <p:cNvSpPr txBox="1"/>
          <p:nvPr/>
        </p:nvSpPr>
        <p:spPr>
          <a:xfrm>
            <a:off x="493471" y="6487270"/>
            <a:ext cx="161290" cy="196215"/>
          </a:xfrm>
          <a:prstGeom prst="rect">
            <a:avLst/>
          </a:prstGeom>
        </p:spPr>
        <p:txBody>
          <a:bodyPr vert="horz" wrap="square" lIns="0" tIns="0" rIns="0" bIns="0" rtlCol="0">
            <a:spAutoFit/>
          </a:bodyPr>
          <a:lstStyle/>
          <a:p>
            <a:pPr marL="38100">
              <a:lnSpc>
                <a:spcPts val="1425"/>
              </a:lnSpc>
            </a:pPr>
            <a:fld id="{81D60167-4931-47E6-BA6A-407CBD079E47}" type="slidenum">
              <a:rPr sz="1200" b="1" spc="-5" dirty="0">
                <a:solidFill>
                  <a:srgbClr val="C00000"/>
                </a:solidFill>
                <a:latin typeface="Arial"/>
                <a:cs typeface="Arial"/>
              </a:rPr>
              <a:t>3</a:t>
            </a:fld>
            <a:endParaRPr sz="1200">
              <a:latin typeface="Arial"/>
              <a:cs typeface="Arial"/>
            </a:endParaRPr>
          </a:p>
        </p:txBody>
      </p:sp>
      <p:sp>
        <p:nvSpPr>
          <p:cNvPr id="3" name="object 3"/>
          <p:cNvSpPr txBox="1"/>
          <p:nvPr/>
        </p:nvSpPr>
        <p:spPr>
          <a:xfrm>
            <a:off x="547827" y="1074375"/>
            <a:ext cx="10895330" cy="5391219"/>
          </a:xfrm>
          <a:prstGeom prst="rect">
            <a:avLst/>
          </a:prstGeom>
        </p:spPr>
        <p:txBody>
          <a:bodyPr vert="horz" wrap="square" lIns="0" tIns="12700" rIns="0" bIns="0" rtlCol="0">
            <a:spAutoFit/>
          </a:bodyPr>
          <a:lstStyle/>
          <a:p>
            <a:pPr marL="12065" marR="6985" algn="just">
              <a:lnSpc>
                <a:spcPct val="100000"/>
              </a:lnSpc>
              <a:spcBef>
                <a:spcPts val="100"/>
              </a:spcBef>
              <a:buClr>
                <a:srgbClr val="C00000"/>
              </a:buClr>
              <a:tabLst>
                <a:tab pos="299720" algn="l"/>
              </a:tabLst>
            </a:pPr>
            <a:endParaRPr lang="en-US" spc="-5" dirty="0" smtClean="0">
              <a:latin typeface="Arial MT"/>
              <a:cs typeface="Arial MT"/>
            </a:endParaRPr>
          </a:p>
          <a:p>
            <a:pPr marL="299085" marR="6985" indent="-287020" algn="just">
              <a:lnSpc>
                <a:spcPct val="100000"/>
              </a:lnSpc>
              <a:spcBef>
                <a:spcPts val="100"/>
              </a:spcBef>
              <a:buClr>
                <a:srgbClr val="C00000"/>
              </a:buClr>
              <a:buFont typeface="Arial" panose="020B0604020202020204" pitchFamily="34" charset="0"/>
              <a:buChar char="•"/>
              <a:tabLst>
                <a:tab pos="299720" algn="l"/>
              </a:tabLst>
            </a:pPr>
            <a:r>
              <a:rPr lang="en-US" spc="-5" dirty="0" smtClean="0">
                <a:latin typeface="Arial MT"/>
                <a:cs typeface="Arial MT"/>
              </a:rPr>
              <a:t>The </a:t>
            </a:r>
            <a:r>
              <a:rPr lang="en-US" spc="-5" dirty="0">
                <a:latin typeface="Arial MT"/>
                <a:cs typeface="Arial MT"/>
              </a:rPr>
              <a:t>Italian </a:t>
            </a:r>
            <a:r>
              <a:rPr lang="en-US" spc="-5" dirty="0" err="1">
                <a:latin typeface="Arial MT"/>
                <a:cs typeface="Arial MT"/>
              </a:rPr>
              <a:t>Labour</a:t>
            </a:r>
            <a:r>
              <a:rPr lang="en-US" spc="-5" dirty="0">
                <a:latin typeface="Arial MT"/>
                <a:cs typeface="Arial MT"/>
              </a:rPr>
              <a:t> Force Survey (LFS) </a:t>
            </a:r>
            <a:r>
              <a:rPr lang="en-US" spc="-5" dirty="0" smtClean="0">
                <a:latin typeface="Arial MT"/>
                <a:cs typeface="Arial MT"/>
              </a:rPr>
              <a:t>offers </a:t>
            </a:r>
            <a:r>
              <a:rPr lang="en-US" spc="-5" dirty="0">
                <a:latin typeface="Arial MT"/>
                <a:cs typeface="Arial MT"/>
              </a:rPr>
              <a:t>monthly, quarterly, and yearly figures, including flow </a:t>
            </a:r>
            <a:r>
              <a:rPr lang="en-US" spc="-5" dirty="0" smtClean="0">
                <a:latin typeface="Arial MT"/>
                <a:cs typeface="Arial MT"/>
              </a:rPr>
              <a:t>estimates. </a:t>
            </a:r>
          </a:p>
          <a:p>
            <a:pPr marL="299085" marR="6985" indent="-287020" algn="just">
              <a:lnSpc>
                <a:spcPct val="100000"/>
              </a:lnSpc>
              <a:spcBef>
                <a:spcPts val="100"/>
              </a:spcBef>
              <a:buClr>
                <a:srgbClr val="C00000"/>
              </a:buClr>
              <a:buFont typeface="Arial" panose="020B0604020202020204" pitchFamily="34" charset="0"/>
              <a:buChar char="•"/>
              <a:tabLst>
                <a:tab pos="299720" algn="l"/>
              </a:tabLst>
            </a:pPr>
            <a:endParaRPr lang="en-US" spc="-5" dirty="0">
              <a:latin typeface="Arial MT"/>
              <a:cs typeface="Arial MT"/>
            </a:endParaRPr>
          </a:p>
          <a:p>
            <a:pPr marL="299085" marR="6985" indent="-287020" algn="just">
              <a:lnSpc>
                <a:spcPct val="100000"/>
              </a:lnSpc>
              <a:spcBef>
                <a:spcPts val="100"/>
              </a:spcBef>
              <a:buClr>
                <a:srgbClr val="C00000"/>
              </a:buClr>
              <a:buFont typeface="Arial" panose="020B0604020202020204" pitchFamily="34" charset="0"/>
              <a:buChar char="•"/>
              <a:tabLst>
                <a:tab pos="299720" algn="l"/>
              </a:tabLst>
            </a:pPr>
            <a:r>
              <a:rPr lang="en-US" spc="-5" dirty="0" smtClean="0">
                <a:latin typeface="Arial MT"/>
                <a:cs typeface="Arial MT"/>
              </a:rPr>
              <a:t>Its </a:t>
            </a:r>
            <a:r>
              <a:rPr lang="en-US" spc="-5" dirty="0">
                <a:latin typeface="Arial MT"/>
                <a:cs typeface="Arial MT"/>
              </a:rPr>
              <a:t>sample is uniformly spread across all weeks such that all geographical domains are represented in each month and in each </a:t>
            </a:r>
            <a:r>
              <a:rPr lang="en-US" spc="-5" dirty="0" smtClean="0">
                <a:latin typeface="Arial MT"/>
                <a:cs typeface="Arial MT"/>
              </a:rPr>
              <a:t>wave </a:t>
            </a:r>
            <a:r>
              <a:rPr lang="en-US" spc="-5" dirty="0">
                <a:latin typeface="Arial MT"/>
                <a:cs typeface="Arial MT"/>
              </a:rPr>
              <a:t>(rotational </a:t>
            </a:r>
            <a:r>
              <a:rPr lang="en-US" spc="-5" dirty="0" smtClean="0">
                <a:latin typeface="Arial MT"/>
                <a:cs typeface="Arial MT"/>
              </a:rPr>
              <a:t>group).</a:t>
            </a:r>
          </a:p>
          <a:p>
            <a:pPr marL="299085" marR="6985" indent="-287020" algn="just">
              <a:lnSpc>
                <a:spcPct val="100000"/>
              </a:lnSpc>
              <a:spcBef>
                <a:spcPts val="100"/>
              </a:spcBef>
              <a:buClr>
                <a:srgbClr val="C00000"/>
              </a:buClr>
              <a:buFont typeface="Arial" panose="020B0604020202020204" pitchFamily="34" charset="0"/>
              <a:buChar char="•"/>
              <a:tabLst>
                <a:tab pos="299720" algn="l"/>
              </a:tabLst>
            </a:pPr>
            <a:endParaRPr lang="en-US" spc="-5" dirty="0" smtClean="0">
              <a:latin typeface="Arial MT"/>
              <a:cs typeface="Arial MT"/>
            </a:endParaRPr>
          </a:p>
          <a:p>
            <a:pPr marL="299085" marR="6985" indent="-287020" algn="just">
              <a:spcBef>
                <a:spcPts val="100"/>
              </a:spcBef>
              <a:buClr>
                <a:srgbClr val="C00000"/>
              </a:buClr>
              <a:buFont typeface="Arial" panose="020B0604020202020204" pitchFamily="34" charset="0"/>
              <a:buChar char="•"/>
              <a:tabLst>
                <a:tab pos="299720" algn="l"/>
              </a:tabLst>
            </a:pPr>
            <a:r>
              <a:rPr lang="en-US" spc="-5" dirty="0">
                <a:latin typeface="Arial MT"/>
                <a:cs typeface="Arial MT"/>
              </a:rPr>
              <a:t>Consistency of estimates produced by different sources is a key quality dimension for NSIs, ISTAT needs to </a:t>
            </a:r>
            <a:r>
              <a:rPr lang="en-US" spc="-5">
                <a:latin typeface="Arial MT"/>
                <a:cs typeface="Arial MT"/>
              </a:rPr>
              <a:t>ensure </a:t>
            </a:r>
            <a:r>
              <a:rPr lang="en-US" spc="-5" smtClean="0">
                <a:latin typeface="Arial MT"/>
                <a:cs typeface="Arial MT"/>
              </a:rPr>
              <a:t>coherency </a:t>
            </a:r>
            <a:r>
              <a:rPr lang="en-US" spc="-5" dirty="0">
                <a:latin typeface="Arial MT"/>
                <a:cs typeface="Arial MT"/>
              </a:rPr>
              <a:t>between LFS and different other </a:t>
            </a:r>
            <a:r>
              <a:rPr lang="en-US" spc="-5" dirty="0" smtClean="0">
                <a:latin typeface="Arial MT"/>
                <a:cs typeface="Arial MT"/>
              </a:rPr>
              <a:t>households surveys (AVQ-ICT, TUS, </a:t>
            </a:r>
            <a:r>
              <a:rPr lang="en-US" spc="-5" dirty="0">
                <a:latin typeface="Arial MT"/>
                <a:cs typeface="Arial MT"/>
              </a:rPr>
              <a:t>IT-</a:t>
            </a:r>
            <a:r>
              <a:rPr lang="en-US" spc="-5" dirty="0" err="1">
                <a:latin typeface="Arial MT"/>
                <a:cs typeface="Arial MT"/>
              </a:rPr>
              <a:t>Silc</a:t>
            </a:r>
            <a:r>
              <a:rPr lang="en-US" spc="-5" dirty="0">
                <a:latin typeface="Arial MT"/>
                <a:cs typeface="Arial MT"/>
              </a:rPr>
              <a:t>) and also with Continuous Population Census. </a:t>
            </a:r>
            <a:endParaRPr lang="en-US" spc="-5" dirty="0" smtClean="0">
              <a:latin typeface="Arial MT"/>
              <a:cs typeface="Arial MT"/>
            </a:endParaRPr>
          </a:p>
          <a:p>
            <a:pPr marL="299085" marR="6985" indent="-287020" algn="just">
              <a:spcBef>
                <a:spcPts val="100"/>
              </a:spcBef>
              <a:buClr>
                <a:srgbClr val="C00000"/>
              </a:buClr>
              <a:buFont typeface="Arial" panose="020B0604020202020204" pitchFamily="34" charset="0"/>
              <a:buChar char="•"/>
              <a:tabLst>
                <a:tab pos="299720" algn="l"/>
              </a:tabLst>
            </a:pPr>
            <a:endParaRPr lang="en-US" spc="-5" dirty="0" smtClean="0">
              <a:latin typeface="Arial MT"/>
              <a:cs typeface="Arial MT"/>
            </a:endParaRPr>
          </a:p>
          <a:p>
            <a:pPr marL="299085" marR="6985" indent="-287020" algn="just">
              <a:lnSpc>
                <a:spcPct val="100000"/>
              </a:lnSpc>
              <a:spcBef>
                <a:spcPts val="100"/>
              </a:spcBef>
              <a:buClr>
                <a:srgbClr val="C00000"/>
              </a:buClr>
              <a:buFont typeface="Arial" panose="020B0604020202020204" pitchFamily="34" charset="0"/>
              <a:buChar char="•"/>
              <a:tabLst>
                <a:tab pos="299720" algn="l"/>
              </a:tabLst>
            </a:pPr>
            <a:r>
              <a:rPr lang="en-US" spc="-5" dirty="0" smtClean="0">
                <a:latin typeface="Arial MT"/>
                <a:cs typeface="Arial MT"/>
              </a:rPr>
              <a:t>In this presentation we focus on the evaluation of possible improvements on the accuracy of the estimates  produced by IT-LFS, and their coherence with Census, exploiting the </a:t>
            </a:r>
            <a:r>
              <a:rPr lang="en-US" b="1" spc="-5" dirty="0" smtClean="0">
                <a:solidFill>
                  <a:srgbClr val="C00000"/>
                </a:solidFill>
                <a:latin typeface="Arial"/>
                <a:cs typeface="Arial"/>
              </a:rPr>
              <a:t>integration</a:t>
            </a:r>
            <a:r>
              <a:rPr lang="en-US" spc="-5" dirty="0" smtClean="0">
                <a:latin typeface="Arial MT"/>
                <a:cs typeface="Arial MT"/>
              </a:rPr>
              <a:t> of auxiliary information coming from the ISTAT system of administrative and statistical registers (SIM).</a:t>
            </a:r>
          </a:p>
          <a:p>
            <a:pPr marL="297815" marR="6985" indent="-285750" algn="just">
              <a:spcBef>
                <a:spcPts val="100"/>
              </a:spcBef>
              <a:buClr>
                <a:srgbClr val="C00000"/>
              </a:buClr>
              <a:buFont typeface="Arial" panose="020B0604020202020204" pitchFamily="34" charset="0"/>
              <a:buChar char="•"/>
              <a:tabLst>
                <a:tab pos="299720" algn="l"/>
              </a:tabLst>
            </a:pPr>
            <a:endParaRPr lang="en-US" spc="-5" dirty="0">
              <a:latin typeface="Arial MT"/>
              <a:cs typeface="Arial MT"/>
            </a:endParaRPr>
          </a:p>
          <a:p>
            <a:pPr marL="299085" marR="6985" indent="-287020" algn="just">
              <a:spcBef>
                <a:spcPts val="100"/>
              </a:spcBef>
              <a:buClr>
                <a:srgbClr val="C00000"/>
              </a:buClr>
              <a:buFont typeface="Arial" panose="020B0604020202020204" pitchFamily="34" charset="0"/>
              <a:buChar char="•"/>
              <a:tabLst>
                <a:tab pos="299720" algn="l"/>
              </a:tabLst>
            </a:pPr>
            <a:r>
              <a:rPr lang="en-US" spc="-5" dirty="0">
                <a:latin typeface="Arial MT"/>
                <a:cs typeface="Arial MT"/>
              </a:rPr>
              <a:t>“Coherence by design” is the idea of ensuring consistency trough the harmonization of sampling frames, designs, estimation methods and data collection protocols.</a:t>
            </a:r>
            <a:endParaRPr lang="it-IT" spc="-5" dirty="0">
              <a:latin typeface="Arial MT"/>
              <a:cs typeface="Arial MT"/>
            </a:endParaRPr>
          </a:p>
          <a:p>
            <a:pPr marL="12065" marR="5080" algn="just">
              <a:lnSpc>
                <a:spcPct val="100000"/>
              </a:lnSpc>
              <a:buClr>
                <a:srgbClr val="C00000"/>
              </a:buClr>
              <a:tabLst>
                <a:tab pos="299720" algn="l"/>
              </a:tabLst>
            </a:pPr>
            <a:endParaRPr lang="en-US" dirty="0" smtClean="0">
              <a:latin typeface="Arial MT"/>
              <a:cs typeface="Arial MT"/>
            </a:endParaRPr>
          </a:p>
          <a:p>
            <a:pPr marL="12065" marR="5080" algn="just">
              <a:lnSpc>
                <a:spcPct val="100000"/>
              </a:lnSpc>
              <a:buClr>
                <a:srgbClr val="C00000"/>
              </a:buClr>
              <a:tabLst>
                <a:tab pos="299720" algn="l"/>
              </a:tabLst>
            </a:pPr>
            <a:endParaRPr lang="en-US" dirty="0" smtClean="0">
              <a:latin typeface="Arial MT"/>
              <a:cs typeface="Arial MT"/>
            </a:endParaRPr>
          </a:p>
        </p:txBody>
      </p:sp>
    </p:spTree>
    <p:extLst>
      <p:ext uri="{BB962C8B-B14F-4D97-AF65-F5344CB8AC3E}">
        <p14:creationId xmlns:p14="http://schemas.microsoft.com/office/powerpoint/2010/main" val="3789896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piè di pagina 3"/>
          <p:cNvSpPr>
            <a:spLocks noGrp="1"/>
          </p:cNvSpPr>
          <p:nvPr>
            <p:ph type="ftr" sz="quarter" idx="5"/>
          </p:nvPr>
        </p:nvSpPr>
        <p:spPr/>
        <p:txBody>
          <a:bodyPr/>
          <a:lstStyle/>
          <a:p>
            <a:endParaRPr lang="it-IT" dirty="0"/>
          </a:p>
        </p:txBody>
      </p:sp>
      <p:sp>
        <p:nvSpPr>
          <p:cNvPr id="5" name="Segnaposto numero diapositiva 4"/>
          <p:cNvSpPr>
            <a:spLocks noGrp="1"/>
          </p:cNvSpPr>
          <p:nvPr>
            <p:ph type="sldNum" sz="quarter" idx="7"/>
          </p:nvPr>
        </p:nvSpPr>
        <p:spPr/>
        <p:txBody>
          <a:bodyPr/>
          <a:lstStyle/>
          <a:p>
            <a:pPr marL="38100">
              <a:lnSpc>
                <a:spcPts val="1425"/>
              </a:lnSpc>
            </a:pPr>
            <a:fld id="{81D60167-4931-47E6-BA6A-407CBD079E47}" type="slidenum">
              <a:rPr lang="it-IT" spc="-5" smtClean="0"/>
              <a:t>4</a:t>
            </a:fld>
            <a:endParaRPr lang="it-IT" spc="-5" dirty="0"/>
          </a:p>
        </p:txBody>
      </p:sp>
      <p:sp>
        <p:nvSpPr>
          <p:cNvPr id="52" name="CasellaDiTesto 51"/>
          <p:cNvSpPr txBox="1"/>
          <p:nvPr/>
        </p:nvSpPr>
        <p:spPr>
          <a:xfrm>
            <a:off x="257330" y="2778552"/>
            <a:ext cx="11845530" cy="1477328"/>
          </a:xfrm>
          <a:prstGeom prst="rect">
            <a:avLst/>
          </a:prstGeom>
          <a:noFill/>
        </p:spPr>
        <p:txBody>
          <a:bodyPr wrap="square" rtlCol="0">
            <a:spAutoFit/>
          </a:bodyPr>
          <a:lstStyle/>
          <a:p>
            <a:pPr lvl="0"/>
            <a:r>
              <a:rPr lang="en-US" dirty="0">
                <a:latin typeface="Arial MT"/>
              </a:rPr>
              <a:t>Correction factors are calculated using the information from the LFS theoretical </a:t>
            </a:r>
            <a:r>
              <a:rPr lang="en-US" dirty="0" smtClean="0">
                <a:latin typeface="Arial MT"/>
              </a:rPr>
              <a:t>sample in </a:t>
            </a:r>
            <a:r>
              <a:rPr lang="en-US" dirty="0">
                <a:latin typeface="Arial MT"/>
              </a:rPr>
              <a:t>order to have more robust estimates of 13 household typologies, considering the age, gender, citizenship of the head of the household and the number of members. When we started this kind of correction for non-response, this information was not available in the population frame, but only for the municipalities selected in the sample. </a:t>
            </a:r>
          </a:p>
          <a:p>
            <a:endParaRPr lang="it-IT" dirty="0">
              <a:latin typeface="Arial MT"/>
            </a:endParaRPr>
          </a:p>
        </p:txBody>
      </p:sp>
      <p:sp>
        <p:nvSpPr>
          <p:cNvPr id="53" name="CasellaDiTesto 52"/>
          <p:cNvSpPr txBox="1"/>
          <p:nvPr/>
        </p:nvSpPr>
        <p:spPr>
          <a:xfrm>
            <a:off x="370774" y="6312955"/>
            <a:ext cx="9962887" cy="646331"/>
          </a:xfrm>
          <a:prstGeom prst="rect">
            <a:avLst/>
          </a:prstGeom>
          <a:noFill/>
        </p:spPr>
        <p:txBody>
          <a:bodyPr wrap="square" rtlCol="0">
            <a:spAutoFit/>
          </a:bodyPr>
          <a:lstStyle/>
          <a:p>
            <a:r>
              <a:rPr lang="en-US" dirty="0">
                <a:latin typeface="Arial MT"/>
              </a:rPr>
              <a:t>Final weights ensure that all members of a given household have the same weight.</a:t>
            </a:r>
          </a:p>
          <a:p>
            <a:endParaRPr lang="it-IT" dirty="0"/>
          </a:p>
        </p:txBody>
      </p:sp>
      <p:grpSp>
        <p:nvGrpSpPr>
          <p:cNvPr id="2" name="Gruppo 1"/>
          <p:cNvGrpSpPr/>
          <p:nvPr/>
        </p:nvGrpSpPr>
        <p:grpSpPr>
          <a:xfrm>
            <a:off x="413904" y="798375"/>
            <a:ext cx="11404284" cy="646331"/>
            <a:chOff x="413904" y="548985"/>
            <a:chExt cx="11404284" cy="646331"/>
          </a:xfrm>
        </p:grpSpPr>
        <p:sp>
          <p:nvSpPr>
            <p:cNvPr id="42" name="object 16"/>
            <p:cNvSpPr txBox="1"/>
            <p:nvPr/>
          </p:nvSpPr>
          <p:spPr>
            <a:xfrm>
              <a:off x="3045474" y="704036"/>
              <a:ext cx="2704161" cy="314830"/>
            </a:xfrm>
            <a:prstGeom prst="rect">
              <a:avLst/>
            </a:prstGeom>
            <a:solidFill>
              <a:srgbClr val="92D050"/>
            </a:solidFill>
            <a:ln w="28955">
              <a:solidFill>
                <a:srgbClr val="000000"/>
              </a:solidFill>
            </a:ln>
          </p:spPr>
          <p:txBody>
            <a:bodyPr vert="horz" wrap="square" lIns="0" tIns="37465" rIns="0" bIns="0" rtlCol="0">
              <a:spAutoFit/>
            </a:bodyPr>
            <a:lstStyle/>
            <a:p>
              <a:pPr marL="176530">
                <a:lnSpc>
                  <a:spcPct val="100000"/>
                </a:lnSpc>
                <a:spcBef>
                  <a:spcPts val="295"/>
                </a:spcBef>
              </a:pPr>
              <a:r>
                <a:rPr lang="it-IT" b="1" spc="-15" dirty="0" err="1" smtClean="0">
                  <a:latin typeface="Arial MT"/>
                  <a:cs typeface="Trebuchet MS"/>
                </a:rPr>
                <a:t>Initial</a:t>
              </a:r>
              <a:r>
                <a:rPr lang="it-IT" b="1" spc="-15" dirty="0" smtClean="0">
                  <a:latin typeface="Arial MT"/>
                  <a:cs typeface="Trebuchet MS"/>
                </a:rPr>
                <a:t> </a:t>
              </a:r>
              <a:r>
                <a:rPr lang="it-IT" b="1" spc="-15" dirty="0" err="1" smtClean="0">
                  <a:latin typeface="Arial MT"/>
                  <a:cs typeface="Trebuchet MS"/>
                </a:rPr>
                <a:t>weights</a:t>
              </a:r>
              <a:endParaRPr sz="1800" dirty="0">
                <a:latin typeface="Arial MT"/>
                <a:cs typeface="Trebuchet MS"/>
              </a:endParaRPr>
            </a:p>
          </p:txBody>
        </p:sp>
        <p:sp>
          <p:nvSpPr>
            <p:cNvPr id="47" name="object 16"/>
            <p:cNvSpPr txBox="1"/>
            <p:nvPr/>
          </p:nvSpPr>
          <p:spPr>
            <a:xfrm>
              <a:off x="413904" y="720820"/>
              <a:ext cx="1728511" cy="314830"/>
            </a:xfrm>
            <a:prstGeom prst="rect">
              <a:avLst/>
            </a:prstGeom>
            <a:solidFill>
              <a:schemeClr val="bg2">
                <a:lumMod val="90000"/>
              </a:schemeClr>
            </a:solidFill>
            <a:ln w="28955">
              <a:solidFill>
                <a:srgbClr val="000000"/>
              </a:solidFill>
            </a:ln>
          </p:spPr>
          <p:txBody>
            <a:bodyPr vert="horz" wrap="square" lIns="0" tIns="37465" rIns="0" bIns="0" rtlCol="0">
              <a:spAutoFit/>
            </a:bodyPr>
            <a:lstStyle/>
            <a:p>
              <a:pPr marL="176530">
                <a:lnSpc>
                  <a:spcPct val="100000"/>
                </a:lnSpc>
                <a:spcBef>
                  <a:spcPts val="295"/>
                </a:spcBef>
              </a:pPr>
              <a:r>
                <a:rPr lang="it-IT" b="1" spc="-15" dirty="0" err="1" smtClean="0">
                  <a:latin typeface="Arial MT"/>
                  <a:cs typeface="Trebuchet MS"/>
                </a:rPr>
                <a:t>Step</a:t>
              </a:r>
              <a:r>
                <a:rPr lang="it-IT" b="1" spc="-15" dirty="0" smtClean="0">
                  <a:latin typeface="Arial MT"/>
                  <a:cs typeface="Trebuchet MS"/>
                </a:rPr>
                <a:t> 1</a:t>
              </a:r>
              <a:endParaRPr sz="1800" dirty="0">
                <a:latin typeface="Arial MT"/>
                <a:cs typeface="Trebuchet MS"/>
              </a:endParaRPr>
            </a:p>
          </p:txBody>
        </p:sp>
        <p:sp>
          <p:nvSpPr>
            <p:cNvPr id="48" name="CasellaDiTesto 47"/>
            <p:cNvSpPr txBox="1"/>
            <p:nvPr/>
          </p:nvSpPr>
          <p:spPr>
            <a:xfrm>
              <a:off x="6718139" y="548985"/>
              <a:ext cx="5100049" cy="646331"/>
            </a:xfrm>
            <a:prstGeom prst="rect">
              <a:avLst/>
            </a:prstGeom>
            <a:noFill/>
          </p:spPr>
          <p:txBody>
            <a:bodyPr wrap="square" rtlCol="0">
              <a:spAutoFit/>
            </a:bodyPr>
            <a:lstStyle/>
            <a:p>
              <a:r>
                <a:rPr lang="en-US" dirty="0">
                  <a:latin typeface="Arial MT"/>
                </a:rPr>
                <a:t>the inverse of the inclusion probabilities of any selected household</a:t>
              </a:r>
              <a:endParaRPr lang="it-IT" dirty="0">
                <a:latin typeface="Arial MT"/>
              </a:endParaRPr>
            </a:p>
          </p:txBody>
        </p:sp>
        <p:sp>
          <p:nvSpPr>
            <p:cNvPr id="54" name="Freccia a destra 53"/>
            <p:cNvSpPr/>
            <p:nvPr/>
          </p:nvSpPr>
          <p:spPr>
            <a:xfrm>
              <a:off x="5928429" y="619135"/>
              <a:ext cx="61091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7" name="Freccia a destra 56"/>
            <p:cNvSpPr/>
            <p:nvPr/>
          </p:nvSpPr>
          <p:spPr>
            <a:xfrm>
              <a:off x="2277487" y="635919"/>
              <a:ext cx="645822"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nvGrpSpPr>
          <p:cNvPr id="3" name="Gruppo 2"/>
          <p:cNvGrpSpPr/>
          <p:nvPr/>
        </p:nvGrpSpPr>
        <p:grpSpPr>
          <a:xfrm>
            <a:off x="415636" y="1960908"/>
            <a:ext cx="11776364" cy="646331"/>
            <a:chOff x="415636" y="1960908"/>
            <a:chExt cx="11776364" cy="646331"/>
          </a:xfrm>
        </p:grpSpPr>
        <p:sp>
          <p:nvSpPr>
            <p:cNvPr id="37" name="object 16"/>
            <p:cNvSpPr txBox="1"/>
            <p:nvPr/>
          </p:nvSpPr>
          <p:spPr>
            <a:xfrm>
              <a:off x="3031614" y="2120221"/>
              <a:ext cx="2704161" cy="314830"/>
            </a:xfrm>
            <a:prstGeom prst="rect">
              <a:avLst/>
            </a:prstGeom>
            <a:solidFill>
              <a:srgbClr val="92D050"/>
            </a:solidFill>
            <a:ln w="28955">
              <a:solidFill>
                <a:srgbClr val="000000"/>
              </a:solidFill>
            </a:ln>
          </p:spPr>
          <p:txBody>
            <a:bodyPr vert="horz" wrap="square" lIns="0" tIns="37465" rIns="0" bIns="0" rtlCol="0">
              <a:spAutoFit/>
            </a:bodyPr>
            <a:lstStyle/>
            <a:p>
              <a:pPr marL="176530">
                <a:lnSpc>
                  <a:spcPct val="100000"/>
                </a:lnSpc>
                <a:spcBef>
                  <a:spcPts val="295"/>
                </a:spcBef>
              </a:pPr>
              <a:r>
                <a:rPr lang="it-IT" b="1" spc="-15" dirty="0" smtClean="0">
                  <a:latin typeface="Arial MT"/>
                  <a:cs typeface="Trebuchet MS"/>
                </a:rPr>
                <a:t>Intermediate </a:t>
              </a:r>
              <a:r>
                <a:rPr lang="it-IT" b="1" spc="-15" dirty="0" err="1" smtClean="0">
                  <a:latin typeface="Arial MT"/>
                  <a:cs typeface="Trebuchet MS"/>
                </a:rPr>
                <a:t>weights</a:t>
              </a:r>
              <a:r>
                <a:rPr lang="it-IT" b="1" spc="-15" dirty="0" smtClean="0">
                  <a:latin typeface="Arial MT"/>
                  <a:cs typeface="Trebuchet MS"/>
                </a:rPr>
                <a:t> </a:t>
              </a:r>
              <a:endParaRPr sz="1800" dirty="0">
                <a:latin typeface="Arial MT"/>
                <a:cs typeface="Trebuchet MS"/>
              </a:endParaRPr>
            </a:p>
          </p:txBody>
        </p:sp>
        <p:sp>
          <p:nvSpPr>
            <p:cNvPr id="44" name="object 16"/>
            <p:cNvSpPr txBox="1"/>
            <p:nvPr/>
          </p:nvSpPr>
          <p:spPr>
            <a:xfrm>
              <a:off x="415636" y="2148799"/>
              <a:ext cx="1728511" cy="314830"/>
            </a:xfrm>
            <a:prstGeom prst="rect">
              <a:avLst/>
            </a:prstGeom>
            <a:solidFill>
              <a:schemeClr val="bg1">
                <a:lumMod val="85000"/>
              </a:schemeClr>
            </a:solidFill>
            <a:ln w="28955">
              <a:solidFill>
                <a:srgbClr val="000000"/>
              </a:solidFill>
            </a:ln>
          </p:spPr>
          <p:txBody>
            <a:bodyPr vert="horz" wrap="square" lIns="0" tIns="37465" rIns="0" bIns="0" rtlCol="0">
              <a:spAutoFit/>
            </a:bodyPr>
            <a:lstStyle/>
            <a:p>
              <a:pPr marL="176530">
                <a:lnSpc>
                  <a:spcPct val="100000"/>
                </a:lnSpc>
                <a:spcBef>
                  <a:spcPts val="295"/>
                </a:spcBef>
              </a:pPr>
              <a:r>
                <a:rPr lang="it-IT" b="1" spc="-15" dirty="0" err="1" smtClean="0">
                  <a:latin typeface="Arial MT"/>
                  <a:cs typeface="Trebuchet MS"/>
                </a:rPr>
                <a:t>Step</a:t>
              </a:r>
              <a:r>
                <a:rPr lang="it-IT" b="1" spc="-15" dirty="0" smtClean="0">
                  <a:latin typeface="Arial MT"/>
                  <a:cs typeface="Trebuchet MS"/>
                </a:rPr>
                <a:t> 2</a:t>
              </a:r>
              <a:endParaRPr sz="1800" dirty="0">
                <a:latin typeface="Arial MT"/>
                <a:cs typeface="Trebuchet MS"/>
              </a:endParaRPr>
            </a:p>
          </p:txBody>
        </p:sp>
        <p:sp>
          <p:nvSpPr>
            <p:cNvPr id="49" name="CasellaDiTesto 48"/>
            <p:cNvSpPr txBox="1"/>
            <p:nvPr/>
          </p:nvSpPr>
          <p:spPr>
            <a:xfrm>
              <a:off x="6718139" y="1960908"/>
              <a:ext cx="5473861" cy="646331"/>
            </a:xfrm>
            <a:prstGeom prst="rect">
              <a:avLst/>
            </a:prstGeom>
            <a:noFill/>
          </p:spPr>
          <p:txBody>
            <a:bodyPr wrap="square" rtlCol="0">
              <a:spAutoFit/>
            </a:bodyPr>
            <a:lstStyle/>
            <a:p>
              <a:pPr lvl="0"/>
              <a:r>
                <a:rPr lang="en-US" dirty="0">
                  <a:latin typeface="Arial MT"/>
                </a:rPr>
                <a:t>initial weights multiplied by non-response correction factors (as the inverse of the response ratios) </a:t>
              </a:r>
            </a:p>
          </p:txBody>
        </p:sp>
        <p:sp>
          <p:nvSpPr>
            <p:cNvPr id="55" name="Freccia a destra 54"/>
            <p:cNvSpPr/>
            <p:nvPr/>
          </p:nvSpPr>
          <p:spPr>
            <a:xfrm>
              <a:off x="5928429" y="2063898"/>
              <a:ext cx="61091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8" name="Freccia a destra 57"/>
            <p:cNvSpPr/>
            <p:nvPr/>
          </p:nvSpPr>
          <p:spPr>
            <a:xfrm>
              <a:off x="2264931" y="2063898"/>
              <a:ext cx="65837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grpSp>
        <p:nvGrpSpPr>
          <p:cNvPr id="6" name="Gruppo 5"/>
          <p:cNvGrpSpPr/>
          <p:nvPr/>
        </p:nvGrpSpPr>
        <p:grpSpPr>
          <a:xfrm>
            <a:off x="463159" y="4073906"/>
            <a:ext cx="11576441" cy="2031325"/>
            <a:chOff x="463159" y="4073906"/>
            <a:chExt cx="11576441" cy="2031325"/>
          </a:xfrm>
        </p:grpSpPr>
        <p:sp>
          <p:nvSpPr>
            <p:cNvPr id="38" name="object 16"/>
            <p:cNvSpPr txBox="1"/>
            <p:nvPr/>
          </p:nvSpPr>
          <p:spPr>
            <a:xfrm>
              <a:off x="3051423" y="4754951"/>
              <a:ext cx="2824419" cy="314830"/>
            </a:xfrm>
            <a:prstGeom prst="rect">
              <a:avLst/>
            </a:prstGeom>
            <a:solidFill>
              <a:srgbClr val="92D050"/>
            </a:solidFill>
            <a:ln w="28955">
              <a:solidFill>
                <a:srgbClr val="000000"/>
              </a:solidFill>
            </a:ln>
          </p:spPr>
          <p:txBody>
            <a:bodyPr vert="horz" wrap="square" lIns="0" tIns="37465" rIns="0" bIns="0" rtlCol="0">
              <a:spAutoFit/>
            </a:bodyPr>
            <a:lstStyle/>
            <a:p>
              <a:pPr marL="176530">
                <a:lnSpc>
                  <a:spcPct val="100000"/>
                </a:lnSpc>
                <a:spcBef>
                  <a:spcPts val="295"/>
                </a:spcBef>
              </a:pPr>
              <a:r>
                <a:rPr lang="it-IT" b="1" spc="-15" dirty="0" err="1">
                  <a:latin typeface="Arial MT"/>
                  <a:cs typeface="Trebuchet MS"/>
                </a:rPr>
                <a:t>Final</a:t>
              </a:r>
              <a:r>
                <a:rPr lang="it-IT" b="1" spc="-15" dirty="0">
                  <a:latin typeface="Arial MT"/>
                  <a:cs typeface="Trebuchet MS"/>
                </a:rPr>
                <a:t> </a:t>
              </a:r>
              <a:r>
                <a:rPr lang="it-IT" b="1" spc="-15" dirty="0" err="1">
                  <a:latin typeface="Arial MT"/>
                  <a:cs typeface="Trebuchet MS"/>
                </a:rPr>
                <a:t>grossing</a:t>
              </a:r>
              <a:r>
                <a:rPr lang="it-IT" b="1" spc="-15" dirty="0">
                  <a:latin typeface="Arial MT"/>
                  <a:cs typeface="Trebuchet MS"/>
                </a:rPr>
                <a:t> </a:t>
              </a:r>
              <a:r>
                <a:rPr lang="it-IT" b="1" spc="-15" dirty="0" err="1">
                  <a:latin typeface="Arial MT"/>
                  <a:cs typeface="Trebuchet MS"/>
                </a:rPr>
                <a:t>weights</a:t>
              </a:r>
              <a:r>
                <a:rPr lang="it-IT" b="1" spc="-15" dirty="0">
                  <a:latin typeface="Arial MT"/>
                  <a:cs typeface="Trebuchet MS"/>
                </a:rPr>
                <a:t> </a:t>
              </a:r>
            </a:p>
          </p:txBody>
        </p:sp>
        <p:sp>
          <p:nvSpPr>
            <p:cNvPr id="46" name="object 16"/>
            <p:cNvSpPr txBox="1"/>
            <p:nvPr/>
          </p:nvSpPr>
          <p:spPr>
            <a:xfrm>
              <a:off x="463159" y="4757162"/>
              <a:ext cx="1787068" cy="314830"/>
            </a:xfrm>
            <a:prstGeom prst="rect">
              <a:avLst/>
            </a:prstGeom>
            <a:solidFill>
              <a:schemeClr val="bg1">
                <a:lumMod val="85000"/>
              </a:schemeClr>
            </a:solidFill>
            <a:ln w="28955">
              <a:solidFill>
                <a:srgbClr val="000000"/>
              </a:solidFill>
            </a:ln>
          </p:spPr>
          <p:txBody>
            <a:bodyPr vert="horz" wrap="square" lIns="0" tIns="37465" rIns="0" bIns="0" rtlCol="0">
              <a:spAutoFit/>
            </a:bodyPr>
            <a:lstStyle/>
            <a:p>
              <a:pPr marL="176530">
                <a:lnSpc>
                  <a:spcPct val="100000"/>
                </a:lnSpc>
                <a:spcBef>
                  <a:spcPts val="295"/>
                </a:spcBef>
              </a:pPr>
              <a:r>
                <a:rPr lang="it-IT" b="1" spc="-15" dirty="0" err="1" smtClean="0">
                  <a:latin typeface="Arial MT"/>
                  <a:cs typeface="Trebuchet MS"/>
                </a:rPr>
                <a:t>Step</a:t>
              </a:r>
              <a:r>
                <a:rPr lang="it-IT" b="1" spc="-15" dirty="0" smtClean="0">
                  <a:latin typeface="Arial MT"/>
                  <a:cs typeface="Trebuchet MS"/>
                </a:rPr>
                <a:t> 3</a:t>
              </a:r>
              <a:endParaRPr sz="1800" dirty="0">
                <a:latin typeface="Arial MT"/>
                <a:cs typeface="Trebuchet MS"/>
              </a:endParaRPr>
            </a:p>
          </p:txBody>
        </p:sp>
        <p:sp>
          <p:nvSpPr>
            <p:cNvPr id="50" name="CasellaDiTesto 49"/>
            <p:cNvSpPr txBox="1"/>
            <p:nvPr/>
          </p:nvSpPr>
          <p:spPr>
            <a:xfrm>
              <a:off x="6718139" y="4073906"/>
              <a:ext cx="5321461" cy="2031325"/>
            </a:xfrm>
            <a:prstGeom prst="rect">
              <a:avLst/>
            </a:prstGeom>
            <a:noFill/>
          </p:spPr>
          <p:txBody>
            <a:bodyPr wrap="square" rtlCol="0">
              <a:spAutoFit/>
            </a:bodyPr>
            <a:lstStyle/>
            <a:p>
              <a:r>
                <a:rPr lang="en-US" dirty="0" smtClean="0">
                  <a:latin typeface="Arial MT"/>
                </a:rPr>
                <a:t>obtained </a:t>
              </a:r>
              <a:r>
                <a:rPr lang="en-US" dirty="0">
                  <a:latin typeface="Arial MT"/>
                </a:rPr>
                <a:t>solving </a:t>
              </a:r>
              <a:r>
                <a:rPr lang="en-US" dirty="0" smtClean="0">
                  <a:latin typeface="Arial MT"/>
                </a:rPr>
                <a:t>a </a:t>
              </a:r>
              <a:r>
                <a:rPr lang="en-US" dirty="0">
                  <a:latin typeface="Arial MT"/>
                </a:rPr>
                <a:t>calibration model, </a:t>
              </a:r>
              <a:r>
                <a:rPr lang="en-US" dirty="0" smtClean="0">
                  <a:latin typeface="Arial MT"/>
                </a:rPr>
                <a:t>minimizing </a:t>
              </a:r>
              <a:r>
                <a:rPr lang="en-US" dirty="0" smtClean="0">
                  <a:latin typeface="Arial MT"/>
                </a:rPr>
                <a:t>the </a:t>
              </a:r>
              <a:r>
                <a:rPr lang="en-US" dirty="0">
                  <a:latin typeface="Arial MT"/>
                </a:rPr>
                <a:t>distance between final and intermediate weights; </a:t>
              </a:r>
            </a:p>
            <a:p>
              <a:r>
                <a:rPr lang="en-US" dirty="0">
                  <a:latin typeface="Arial MT"/>
                </a:rPr>
                <a:t>the </a:t>
              </a:r>
              <a:r>
                <a:rPr lang="en-US" dirty="0" smtClean="0">
                  <a:latin typeface="Arial MT"/>
                </a:rPr>
                <a:t>population constraints </a:t>
              </a:r>
              <a:r>
                <a:rPr lang="en-US" dirty="0">
                  <a:latin typeface="Arial MT"/>
                </a:rPr>
                <a:t>regard the estimates of some auxiliary variables that have to be equal to the totals in the reference population derived by </a:t>
              </a:r>
              <a:r>
                <a:rPr lang="en-US" dirty="0" smtClean="0">
                  <a:latin typeface="Arial MT"/>
                </a:rPr>
                <a:t>external sources. </a:t>
              </a:r>
              <a:endParaRPr lang="en-US" dirty="0">
                <a:latin typeface="Arial MT"/>
              </a:endParaRPr>
            </a:p>
          </p:txBody>
        </p:sp>
        <p:sp>
          <p:nvSpPr>
            <p:cNvPr id="56" name="Freccia a destra 55"/>
            <p:cNvSpPr/>
            <p:nvPr/>
          </p:nvSpPr>
          <p:spPr>
            <a:xfrm>
              <a:off x="6003956" y="4684820"/>
              <a:ext cx="535389"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9" name="Freccia a destra 58"/>
            <p:cNvSpPr/>
            <p:nvPr/>
          </p:nvSpPr>
          <p:spPr>
            <a:xfrm>
              <a:off x="2343918" y="4684820"/>
              <a:ext cx="579391"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grpSp>
      <p:sp>
        <p:nvSpPr>
          <p:cNvPr id="60" name="Freccia in giù 59"/>
          <p:cNvSpPr/>
          <p:nvPr/>
        </p:nvSpPr>
        <p:spPr>
          <a:xfrm>
            <a:off x="3947412" y="1402113"/>
            <a:ext cx="484632" cy="5128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1" name="Freccia in giù 60"/>
          <p:cNvSpPr/>
          <p:nvPr/>
        </p:nvSpPr>
        <p:spPr>
          <a:xfrm>
            <a:off x="3977596" y="4047111"/>
            <a:ext cx="484632" cy="51282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2" name="Rettangolo 61"/>
          <p:cNvSpPr/>
          <p:nvPr/>
        </p:nvSpPr>
        <p:spPr>
          <a:xfrm>
            <a:off x="463159" y="180597"/>
            <a:ext cx="4944943" cy="461665"/>
          </a:xfrm>
          <a:prstGeom prst="rect">
            <a:avLst/>
          </a:prstGeom>
        </p:spPr>
        <p:txBody>
          <a:bodyPr wrap="none">
            <a:spAutoFit/>
          </a:bodyPr>
          <a:lstStyle/>
          <a:p>
            <a:pPr marL="12700">
              <a:spcBef>
                <a:spcPts val="100"/>
              </a:spcBef>
            </a:pPr>
            <a:r>
              <a:rPr lang="en-US" sz="2400" b="1" spc="-5" dirty="0">
                <a:solidFill>
                  <a:srgbClr val="C00000"/>
                </a:solidFill>
                <a:latin typeface="Arial"/>
                <a:ea typeface="+mj-ea"/>
                <a:cs typeface="Arial"/>
              </a:rPr>
              <a:t>T</a:t>
            </a:r>
            <a:r>
              <a:rPr lang="en-US" sz="2400" b="1" spc="-5" dirty="0" smtClean="0">
                <a:solidFill>
                  <a:srgbClr val="C00000"/>
                </a:solidFill>
                <a:latin typeface="Arial"/>
                <a:ea typeface="+mj-ea"/>
                <a:cs typeface="Arial"/>
              </a:rPr>
              <a:t>hree-step weighting procedure </a:t>
            </a:r>
            <a:endParaRPr lang="it-IT" sz="2400" b="1" spc="-5" dirty="0">
              <a:solidFill>
                <a:srgbClr val="C00000"/>
              </a:solidFill>
              <a:latin typeface="Arial"/>
              <a:ea typeface="+mj-ea"/>
              <a:cs typeface="Arial"/>
            </a:endParaRPr>
          </a:p>
        </p:txBody>
      </p:sp>
    </p:spTree>
    <p:extLst>
      <p:ext uri="{BB962C8B-B14F-4D97-AF65-F5344CB8AC3E}">
        <p14:creationId xmlns:p14="http://schemas.microsoft.com/office/powerpoint/2010/main" val="3717342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6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p:bldP spid="53" grpId="0"/>
      <p:bldP spid="60" grpId="0" animBg="1"/>
      <p:bldP spid="6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6387" y="485507"/>
            <a:ext cx="4607982" cy="382156"/>
          </a:xfrm>
          <a:prstGeom prst="rect">
            <a:avLst/>
          </a:prstGeom>
        </p:spPr>
        <p:txBody>
          <a:bodyPr vert="horz" wrap="square" lIns="0" tIns="12700" rIns="0" bIns="0" rtlCol="0">
            <a:spAutoFit/>
          </a:bodyPr>
          <a:lstStyle/>
          <a:p>
            <a:pPr marL="12700" eaLnBrk="0" hangingPunct="0">
              <a:spcBef>
                <a:spcPts val="100"/>
              </a:spcBef>
            </a:pPr>
            <a:r>
              <a:rPr lang="it-IT" sz="2400" b="1" dirty="0" err="1">
                <a:solidFill>
                  <a:srgbClr val="C00000"/>
                </a:solidFill>
                <a:latin typeface="Arial"/>
                <a:ea typeface="+mn-ea"/>
                <a:cs typeface="Arial"/>
              </a:rPr>
              <a:t>W</a:t>
            </a:r>
            <a:r>
              <a:rPr lang="it-IT" sz="2400" b="1" dirty="0" err="1" smtClean="0">
                <a:solidFill>
                  <a:srgbClr val="C00000"/>
                </a:solidFill>
                <a:latin typeface="Arial"/>
                <a:ea typeface="+mn-ea"/>
                <a:cs typeface="Arial"/>
              </a:rPr>
              <a:t>eighting</a:t>
            </a:r>
            <a:r>
              <a:rPr lang="it-IT" sz="2400" b="1" dirty="0" smtClean="0">
                <a:solidFill>
                  <a:srgbClr val="C00000"/>
                </a:solidFill>
                <a:latin typeface="Arial"/>
                <a:ea typeface="+mn-ea"/>
                <a:cs typeface="Arial"/>
              </a:rPr>
              <a:t> </a:t>
            </a:r>
            <a:r>
              <a:rPr lang="it-IT" sz="2400" b="1" dirty="0" err="1">
                <a:solidFill>
                  <a:srgbClr val="C00000"/>
                </a:solidFill>
                <a:latin typeface="Arial"/>
                <a:ea typeface="+mn-ea"/>
                <a:cs typeface="Arial"/>
              </a:rPr>
              <a:t>scheme</a:t>
            </a:r>
            <a:r>
              <a:rPr lang="it-IT" sz="2400" b="1" dirty="0">
                <a:solidFill>
                  <a:srgbClr val="C00000"/>
                </a:solidFill>
                <a:latin typeface="Arial"/>
                <a:ea typeface="+mn-ea"/>
                <a:cs typeface="Arial"/>
              </a:rPr>
              <a:t> </a:t>
            </a:r>
            <a:endParaRPr sz="2400" b="1" dirty="0">
              <a:solidFill>
                <a:srgbClr val="C00000"/>
              </a:solidFill>
              <a:latin typeface="Arial"/>
              <a:ea typeface="+mn-ea"/>
              <a:cs typeface="Arial"/>
            </a:endParaRPr>
          </a:p>
        </p:txBody>
      </p:sp>
      <p:sp>
        <p:nvSpPr>
          <p:cNvPr id="4" name="object 4"/>
          <p:cNvSpPr txBox="1"/>
          <p:nvPr/>
        </p:nvSpPr>
        <p:spPr>
          <a:xfrm>
            <a:off x="493471" y="6487270"/>
            <a:ext cx="161290" cy="196215"/>
          </a:xfrm>
          <a:prstGeom prst="rect">
            <a:avLst/>
          </a:prstGeom>
        </p:spPr>
        <p:txBody>
          <a:bodyPr vert="horz" wrap="square" lIns="0" tIns="0" rIns="0" bIns="0" rtlCol="0">
            <a:spAutoFit/>
          </a:bodyPr>
          <a:lstStyle/>
          <a:p>
            <a:pPr marL="38100">
              <a:lnSpc>
                <a:spcPts val="1425"/>
              </a:lnSpc>
            </a:pPr>
            <a:fld id="{81D60167-4931-47E6-BA6A-407CBD079E47}" type="slidenum">
              <a:rPr sz="1200" b="1" spc="-5" dirty="0">
                <a:solidFill>
                  <a:srgbClr val="C00000"/>
                </a:solidFill>
                <a:latin typeface="Arial"/>
                <a:cs typeface="Arial"/>
              </a:rPr>
              <a:t>5</a:t>
            </a:fld>
            <a:endParaRPr sz="1200">
              <a:latin typeface="Arial"/>
              <a:cs typeface="Arial"/>
            </a:endParaRPr>
          </a:p>
        </p:txBody>
      </p:sp>
      <p:sp>
        <p:nvSpPr>
          <p:cNvPr id="3" name="object 3"/>
          <p:cNvSpPr txBox="1"/>
          <p:nvPr/>
        </p:nvSpPr>
        <p:spPr>
          <a:xfrm>
            <a:off x="547827" y="1186524"/>
            <a:ext cx="10895330" cy="5416868"/>
          </a:xfrm>
          <a:prstGeom prst="rect">
            <a:avLst/>
          </a:prstGeom>
        </p:spPr>
        <p:txBody>
          <a:bodyPr vert="horz" wrap="square" lIns="0" tIns="12700" rIns="0" bIns="0" rtlCol="0">
            <a:spAutoFit/>
          </a:bodyPr>
          <a:lstStyle/>
          <a:p>
            <a:pPr marL="12065" marR="6985" algn="just">
              <a:lnSpc>
                <a:spcPct val="100000"/>
              </a:lnSpc>
              <a:spcBef>
                <a:spcPts val="100"/>
              </a:spcBef>
              <a:buClr>
                <a:srgbClr val="C00000"/>
              </a:buClr>
              <a:tabLst>
                <a:tab pos="299720" algn="l"/>
              </a:tabLst>
            </a:pPr>
            <a:r>
              <a:rPr lang="en-US" spc="-5" dirty="0" smtClean="0">
                <a:latin typeface="Arial MT"/>
                <a:cs typeface="Arial MT"/>
              </a:rPr>
              <a:t>Constrains applied in the quarterly calibration are more detailed then the EU regulation requirements.</a:t>
            </a:r>
            <a:endParaRPr lang="en-US" spc="-5" dirty="0" smtClean="0">
              <a:latin typeface="Arial MT"/>
              <a:cs typeface="Arial MT"/>
            </a:endParaRPr>
          </a:p>
          <a:p>
            <a:pPr marL="12065" marR="6985" algn="just">
              <a:lnSpc>
                <a:spcPct val="100000"/>
              </a:lnSpc>
              <a:spcBef>
                <a:spcPts val="100"/>
              </a:spcBef>
              <a:buClr>
                <a:srgbClr val="C00000"/>
              </a:buClr>
              <a:tabLst>
                <a:tab pos="299720" algn="l"/>
              </a:tabLst>
            </a:pPr>
            <a:r>
              <a:rPr lang="en-US" spc="-5" dirty="0" smtClean="0">
                <a:latin typeface="Arial MT"/>
                <a:cs typeface="Arial MT"/>
              </a:rPr>
              <a:t>The </a:t>
            </a:r>
            <a:r>
              <a:rPr lang="en-US" spc="-5" dirty="0">
                <a:latin typeface="Arial MT"/>
                <a:cs typeface="Arial MT"/>
              </a:rPr>
              <a:t>weighting scheme includes: </a:t>
            </a:r>
            <a:endParaRPr lang="en-US" spc="-5" dirty="0" smtClean="0">
              <a:latin typeface="Arial MT"/>
              <a:cs typeface="Arial MT"/>
            </a:endParaRPr>
          </a:p>
          <a:p>
            <a:pPr marL="12065" marR="6985" algn="just">
              <a:lnSpc>
                <a:spcPct val="100000"/>
              </a:lnSpc>
              <a:spcBef>
                <a:spcPts val="100"/>
              </a:spcBef>
              <a:buClr>
                <a:srgbClr val="C00000"/>
              </a:buClr>
              <a:tabLst>
                <a:tab pos="299720" algn="l"/>
              </a:tabLst>
            </a:pPr>
            <a:endParaRPr lang="en-US" spc="-5" dirty="0">
              <a:latin typeface="Arial MT"/>
              <a:cs typeface="Arial MT"/>
            </a:endParaRPr>
          </a:p>
          <a:p>
            <a:pPr marL="354965" marR="6985" indent="-342900" algn="just">
              <a:lnSpc>
                <a:spcPct val="100000"/>
              </a:lnSpc>
              <a:spcBef>
                <a:spcPts val="100"/>
              </a:spcBef>
              <a:buClr>
                <a:srgbClr val="C00000"/>
              </a:buClr>
              <a:buFont typeface="Arial" panose="020B0604020202020204" pitchFamily="34" charset="0"/>
              <a:buChar char="•"/>
              <a:tabLst>
                <a:tab pos="299720" algn="l"/>
              </a:tabLst>
            </a:pPr>
            <a:r>
              <a:rPr lang="en-US" spc="-5" dirty="0" smtClean="0">
                <a:latin typeface="Arial MT"/>
                <a:cs typeface="Arial MT"/>
              </a:rPr>
              <a:t>distribution </a:t>
            </a:r>
            <a:r>
              <a:rPr lang="en-US" spc="-5" dirty="0">
                <a:latin typeface="Arial MT"/>
                <a:cs typeface="Arial MT"/>
              </a:rPr>
              <a:t>of population by sex and seventeen 5-year age groups (0-14, 15-19, …, 85-89, 90 and more years), at NUTS II </a:t>
            </a:r>
            <a:r>
              <a:rPr lang="en-US" spc="-5" dirty="0" smtClean="0">
                <a:latin typeface="Arial MT"/>
                <a:cs typeface="Arial MT"/>
              </a:rPr>
              <a:t>level; </a:t>
            </a:r>
            <a:endParaRPr lang="en-US" spc="-5" dirty="0">
              <a:latin typeface="Arial MT"/>
              <a:cs typeface="Arial MT"/>
            </a:endParaRPr>
          </a:p>
          <a:p>
            <a:pPr marL="354965" marR="6985" indent="-342900" algn="just">
              <a:lnSpc>
                <a:spcPct val="100000"/>
              </a:lnSpc>
              <a:spcBef>
                <a:spcPts val="100"/>
              </a:spcBef>
              <a:buClr>
                <a:srgbClr val="C00000"/>
              </a:buClr>
              <a:buFont typeface="Arial" panose="020B0604020202020204" pitchFamily="34" charset="0"/>
              <a:buChar char="•"/>
              <a:tabLst>
                <a:tab pos="299720" algn="l"/>
              </a:tabLst>
            </a:pPr>
            <a:r>
              <a:rPr lang="en-US" spc="-5" dirty="0" smtClean="0">
                <a:latin typeface="Arial MT"/>
                <a:cs typeface="Arial MT"/>
              </a:rPr>
              <a:t>distribution </a:t>
            </a:r>
            <a:r>
              <a:rPr lang="en-US" spc="-5" dirty="0">
                <a:latin typeface="Arial MT"/>
                <a:cs typeface="Arial MT"/>
              </a:rPr>
              <a:t>of non-national population </a:t>
            </a:r>
            <a:r>
              <a:rPr lang="en-US" spc="-5" dirty="0" smtClean="0">
                <a:latin typeface="Arial MT"/>
                <a:cs typeface="Arial MT"/>
              </a:rPr>
              <a:t>broken down by male</a:t>
            </a:r>
            <a:r>
              <a:rPr lang="en-US" spc="-5" dirty="0">
                <a:latin typeface="Arial MT"/>
                <a:cs typeface="Arial MT"/>
              </a:rPr>
              <a:t>, females, other EU citizens, Non-EU citizens, at NUTS II level; </a:t>
            </a:r>
          </a:p>
          <a:p>
            <a:pPr marL="354965" marR="6985" indent="-342900" algn="just">
              <a:lnSpc>
                <a:spcPct val="100000"/>
              </a:lnSpc>
              <a:spcBef>
                <a:spcPts val="100"/>
              </a:spcBef>
              <a:buClr>
                <a:srgbClr val="C00000"/>
              </a:buClr>
              <a:buFont typeface="Arial" panose="020B0604020202020204" pitchFamily="34" charset="0"/>
              <a:buChar char="•"/>
              <a:tabLst>
                <a:tab pos="299720" algn="l"/>
              </a:tabLst>
            </a:pPr>
            <a:r>
              <a:rPr lang="en-US" spc="-5" dirty="0" smtClean="0">
                <a:latin typeface="Arial MT"/>
                <a:cs typeface="Arial MT"/>
              </a:rPr>
              <a:t>number </a:t>
            </a:r>
            <a:r>
              <a:rPr lang="en-US" spc="-5" dirty="0">
                <a:latin typeface="Arial MT"/>
                <a:cs typeface="Arial MT"/>
              </a:rPr>
              <a:t>of households for each rotation group (1/4 of the total), at NUTS II level; </a:t>
            </a:r>
          </a:p>
          <a:p>
            <a:pPr marL="354965" marR="6985" indent="-342900" algn="just">
              <a:lnSpc>
                <a:spcPct val="100000"/>
              </a:lnSpc>
              <a:spcBef>
                <a:spcPts val="100"/>
              </a:spcBef>
              <a:buClr>
                <a:srgbClr val="C00000"/>
              </a:buClr>
              <a:buFont typeface="Arial" panose="020B0604020202020204" pitchFamily="34" charset="0"/>
              <a:buChar char="•"/>
              <a:tabLst>
                <a:tab pos="299720" algn="l"/>
              </a:tabLst>
            </a:pPr>
            <a:r>
              <a:rPr lang="en-US" spc="-5" dirty="0" smtClean="0">
                <a:latin typeface="Arial MT"/>
                <a:cs typeface="Arial MT"/>
              </a:rPr>
              <a:t>distribution </a:t>
            </a:r>
            <a:r>
              <a:rPr lang="en-US" spc="-5" dirty="0">
                <a:latin typeface="Arial MT"/>
                <a:cs typeface="Arial MT"/>
              </a:rPr>
              <a:t>of population by sex and five age groups (0-14, 15-29, 30-49, 50-64, 65 and more years), at NUTS III level; </a:t>
            </a:r>
          </a:p>
          <a:p>
            <a:pPr marL="354965" marR="6985" indent="-342900" algn="just">
              <a:lnSpc>
                <a:spcPct val="100000"/>
              </a:lnSpc>
              <a:spcBef>
                <a:spcPts val="100"/>
              </a:spcBef>
              <a:buClr>
                <a:srgbClr val="C00000"/>
              </a:buClr>
              <a:buFont typeface="Arial" panose="020B0604020202020204" pitchFamily="34" charset="0"/>
              <a:buChar char="•"/>
              <a:tabLst>
                <a:tab pos="299720" algn="l"/>
              </a:tabLst>
            </a:pPr>
            <a:r>
              <a:rPr lang="en-US" spc="-5" dirty="0" smtClean="0">
                <a:latin typeface="Arial MT"/>
                <a:cs typeface="Arial MT"/>
              </a:rPr>
              <a:t>distribution </a:t>
            </a:r>
            <a:r>
              <a:rPr lang="en-US" spc="-5" dirty="0">
                <a:latin typeface="Arial MT"/>
                <a:cs typeface="Arial MT"/>
              </a:rPr>
              <a:t>of population by sex and five age groups (0-14, 15-29, 30-49, 50-64, 65 and more years) for the thirteen large municipalities with more than 250.000 inhabitants;</a:t>
            </a:r>
          </a:p>
          <a:p>
            <a:pPr marL="354965" marR="6985" indent="-342900" algn="just">
              <a:lnSpc>
                <a:spcPct val="100000"/>
              </a:lnSpc>
              <a:spcBef>
                <a:spcPts val="100"/>
              </a:spcBef>
              <a:buClr>
                <a:srgbClr val="C00000"/>
              </a:buClr>
              <a:buFont typeface="Arial" panose="020B0604020202020204" pitchFamily="34" charset="0"/>
              <a:buChar char="•"/>
              <a:tabLst>
                <a:tab pos="299720" algn="l"/>
              </a:tabLst>
            </a:pPr>
            <a:r>
              <a:rPr lang="en-US" spc="-5" dirty="0" smtClean="0">
                <a:latin typeface="Arial MT"/>
                <a:cs typeface="Arial MT"/>
              </a:rPr>
              <a:t>distribution </a:t>
            </a:r>
            <a:r>
              <a:rPr lang="en-US" spc="-5" dirty="0">
                <a:latin typeface="Arial MT"/>
                <a:cs typeface="Arial MT"/>
              </a:rPr>
              <a:t>of population by sex, for each of the three months of the quarter, at NUTS II level</a:t>
            </a:r>
            <a:r>
              <a:rPr lang="en-US" spc="-5" dirty="0" smtClean="0">
                <a:latin typeface="Arial MT"/>
                <a:cs typeface="Arial MT"/>
              </a:rPr>
              <a:t>.</a:t>
            </a:r>
          </a:p>
          <a:p>
            <a:pPr marL="12065" marR="6985" algn="just">
              <a:lnSpc>
                <a:spcPct val="100000"/>
              </a:lnSpc>
              <a:spcBef>
                <a:spcPts val="100"/>
              </a:spcBef>
              <a:buClr>
                <a:srgbClr val="C00000"/>
              </a:buClr>
              <a:tabLst>
                <a:tab pos="299720" algn="l"/>
              </a:tabLst>
            </a:pPr>
            <a:endParaRPr lang="en-US" spc="-5" dirty="0">
              <a:latin typeface="Arial MT"/>
              <a:cs typeface="Arial MT"/>
            </a:endParaRPr>
          </a:p>
          <a:p>
            <a:pPr marL="12065" marR="6985" algn="just">
              <a:spcBef>
                <a:spcPts val="100"/>
              </a:spcBef>
              <a:buClr>
                <a:srgbClr val="C00000"/>
              </a:buClr>
              <a:tabLst>
                <a:tab pos="299720" algn="l"/>
              </a:tabLst>
            </a:pPr>
            <a:r>
              <a:rPr lang="en-US" dirty="0" smtClean="0">
                <a:latin typeface="Arial MT"/>
                <a:cs typeface="Arial MT"/>
              </a:rPr>
              <a:t>The quarterly </a:t>
            </a:r>
            <a:r>
              <a:rPr lang="en-US" dirty="0">
                <a:latin typeface="Arial MT"/>
                <a:cs typeface="Arial MT"/>
              </a:rPr>
              <a:t>weights already establish a benchmark to the NUTS 3 population. Annual datasets are derived by aggregating quarterly interviews, ensuring full coherence between annual and quarterly estimates.</a:t>
            </a:r>
          </a:p>
          <a:p>
            <a:pPr marL="299085" marR="6985" indent="-287020" algn="just">
              <a:lnSpc>
                <a:spcPct val="100000"/>
              </a:lnSpc>
              <a:spcBef>
                <a:spcPts val="100"/>
              </a:spcBef>
              <a:buClr>
                <a:srgbClr val="C00000"/>
              </a:buClr>
              <a:buFont typeface="Wingdings"/>
              <a:buChar char=""/>
              <a:tabLst>
                <a:tab pos="299720" algn="l"/>
              </a:tabLst>
            </a:pPr>
            <a:endParaRPr lang="en-US" spc="-5" dirty="0">
              <a:latin typeface="Arial MT"/>
              <a:cs typeface="Arial MT"/>
            </a:endParaRPr>
          </a:p>
          <a:p>
            <a:pPr marL="299085" marR="5080" indent="-287020" algn="just">
              <a:lnSpc>
                <a:spcPct val="100000"/>
              </a:lnSpc>
              <a:buClr>
                <a:srgbClr val="C00000"/>
              </a:buClr>
              <a:buFont typeface="Wingdings"/>
              <a:buChar char=""/>
              <a:tabLst>
                <a:tab pos="299720" algn="l"/>
              </a:tabLst>
            </a:pPr>
            <a:endParaRPr lang="en-US" dirty="0" smtClean="0">
              <a:latin typeface="Arial MT"/>
              <a:cs typeface="Arial MT"/>
            </a:endParaRPr>
          </a:p>
        </p:txBody>
      </p:sp>
    </p:spTree>
    <p:extLst>
      <p:ext uri="{BB962C8B-B14F-4D97-AF65-F5344CB8AC3E}">
        <p14:creationId xmlns:p14="http://schemas.microsoft.com/office/powerpoint/2010/main" val="6841585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6387" y="485507"/>
            <a:ext cx="11314272" cy="382156"/>
          </a:xfrm>
          <a:prstGeom prst="rect">
            <a:avLst/>
          </a:prstGeom>
        </p:spPr>
        <p:txBody>
          <a:bodyPr vert="horz" wrap="square" lIns="0" tIns="12700" rIns="0" bIns="0" rtlCol="0">
            <a:spAutoFit/>
          </a:bodyPr>
          <a:lstStyle/>
          <a:p>
            <a:pPr marL="12700">
              <a:lnSpc>
                <a:spcPct val="100000"/>
              </a:lnSpc>
              <a:spcBef>
                <a:spcPts val="100"/>
              </a:spcBef>
            </a:pPr>
            <a:r>
              <a:rPr lang="en-US" sz="2400" b="1" dirty="0">
                <a:solidFill>
                  <a:srgbClr val="C00000"/>
                </a:solidFill>
                <a:latin typeface="Arial"/>
                <a:cs typeface="Arial"/>
              </a:rPr>
              <a:t>Use of calibration and administrative information for Non-response treatment</a:t>
            </a:r>
          </a:p>
        </p:txBody>
      </p:sp>
      <p:sp>
        <p:nvSpPr>
          <p:cNvPr id="4" name="object 4"/>
          <p:cNvSpPr txBox="1"/>
          <p:nvPr/>
        </p:nvSpPr>
        <p:spPr>
          <a:xfrm>
            <a:off x="493471" y="6487270"/>
            <a:ext cx="161290" cy="196215"/>
          </a:xfrm>
          <a:prstGeom prst="rect">
            <a:avLst/>
          </a:prstGeom>
        </p:spPr>
        <p:txBody>
          <a:bodyPr vert="horz" wrap="square" lIns="0" tIns="0" rIns="0" bIns="0" rtlCol="0">
            <a:spAutoFit/>
          </a:bodyPr>
          <a:lstStyle/>
          <a:p>
            <a:pPr marL="38100">
              <a:lnSpc>
                <a:spcPts val="1425"/>
              </a:lnSpc>
            </a:pPr>
            <a:fld id="{81D60167-4931-47E6-BA6A-407CBD079E47}" type="slidenum">
              <a:rPr sz="1200" b="1" spc="-5" dirty="0">
                <a:solidFill>
                  <a:srgbClr val="C00000"/>
                </a:solidFill>
                <a:latin typeface="Arial"/>
                <a:cs typeface="Arial"/>
              </a:rPr>
              <a:t>6</a:t>
            </a:fld>
            <a:endParaRPr sz="1200" dirty="0">
              <a:latin typeface="Arial"/>
              <a:cs typeface="Arial"/>
            </a:endParaRPr>
          </a:p>
        </p:txBody>
      </p:sp>
      <p:sp>
        <p:nvSpPr>
          <p:cNvPr id="3" name="object 3"/>
          <p:cNvSpPr txBox="1"/>
          <p:nvPr/>
        </p:nvSpPr>
        <p:spPr>
          <a:xfrm>
            <a:off x="547827" y="1435684"/>
            <a:ext cx="10894695" cy="4560223"/>
          </a:xfrm>
          <a:prstGeom prst="rect">
            <a:avLst/>
          </a:prstGeom>
        </p:spPr>
        <p:txBody>
          <a:bodyPr vert="horz" wrap="square" lIns="0" tIns="12700" rIns="0" bIns="0" rtlCol="0">
            <a:spAutoFit/>
          </a:bodyPr>
          <a:lstStyle/>
          <a:p>
            <a:pPr marL="299085" marR="7620" indent="-287020" algn="just">
              <a:spcBef>
                <a:spcPts val="100"/>
              </a:spcBef>
              <a:buClr>
                <a:srgbClr val="C00000"/>
              </a:buClr>
              <a:buFont typeface="Arial" panose="020B0604020202020204" pitchFamily="34" charset="0"/>
              <a:buChar char="•"/>
              <a:tabLst>
                <a:tab pos="299720" algn="l"/>
              </a:tabLst>
            </a:pPr>
            <a:r>
              <a:rPr lang="en-US" dirty="0">
                <a:latin typeface="Arial MT"/>
                <a:cs typeface="Arial MT"/>
              </a:rPr>
              <a:t>The availability to link the actual sample to the register data made it possible to review the non-response treatment. </a:t>
            </a:r>
            <a:endParaRPr lang="en-US" dirty="0" smtClean="0">
              <a:latin typeface="Arial MT"/>
              <a:cs typeface="Arial MT"/>
            </a:endParaRPr>
          </a:p>
          <a:p>
            <a:pPr marL="297815" marR="7620" indent="-285750" algn="just">
              <a:spcBef>
                <a:spcPts val="100"/>
              </a:spcBef>
              <a:buClr>
                <a:srgbClr val="C00000"/>
              </a:buClr>
              <a:buFont typeface="Arial" panose="020B0604020202020204" pitchFamily="34" charset="0"/>
              <a:buChar char="•"/>
              <a:tabLst>
                <a:tab pos="299720" algn="l"/>
              </a:tabLst>
            </a:pPr>
            <a:endParaRPr lang="en-US" dirty="0" smtClean="0">
              <a:latin typeface="Arial MT"/>
              <a:cs typeface="Arial MT"/>
            </a:endParaRPr>
          </a:p>
          <a:p>
            <a:pPr marL="299085" marR="7620" indent="-287020" algn="just">
              <a:spcBef>
                <a:spcPts val="100"/>
              </a:spcBef>
              <a:buClr>
                <a:srgbClr val="C00000"/>
              </a:buClr>
              <a:buFont typeface="Arial" panose="020B0604020202020204" pitchFamily="34" charset="0"/>
              <a:buChar char="•"/>
              <a:tabLst>
                <a:tab pos="299720" algn="l"/>
              </a:tabLst>
            </a:pPr>
            <a:r>
              <a:rPr lang="en-US" dirty="0" smtClean="0">
                <a:latin typeface="Arial MT"/>
                <a:cs typeface="Arial MT"/>
              </a:rPr>
              <a:t>Currently</a:t>
            </a:r>
            <a:r>
              <a:rPr lang="en-US" dirty="0">
                <a:latin typeface="Arial MT"/>
                <a:cs typeface="Arial MT"/>
              </a:rPr>
              <a:t>, we derive correction factors from the theoretical LFS sample using an </a:t>
            </a:r>
            <a:r>
              <a:rPr lang="en-US" b="1" dirty="0">
                <a:solidFill>
                  <a:srgbClr val="C00000"/>
                </a:solidFill>
                <a:latin typeface="Arial MT"/>
                <a:ea typeface="+mj-ea"/>
                <a:cs typeface="Arial"/>
              </a:rPr>
              <a:t>Iterative Proportional Fitting procedure.</a:t>
            </a:r>
            <a:r>
              <a:rPr lang="en-US" dirty="0">
                <a:latin typeface="Arial MT"/>
                <a:cs typeface="Arial MT"/>
              </a:rPr>
              <a:t> </a:t>
            </a:r>
            <a:endParaRPr lang="en-US" dirty="0" smtClean="0">
              <a:latin typeface="Arial MT"/>
              <a:cs typeface="Arial MT"/>
            </a:endParaRPr>
          </a:p>
          <a:p>
            <a:pPr marL="297815" marR="7620" indent="-285750" algn="just">
              <a:spcBef>
                <a:spcPts val="100"/>
              </a:spcBef>
              <a:buClr>
                <a:srgbClr val="C00000"/>
              </a:buClr>
              <a:buFont typeface="Arial" panose="020B0604020202020204" pitchFamily="34" charset="0"/>
              <a:buChar char="•"/>
              <a:tabLst>
                <a:tab pos="299720" algn="l"/>
              </a:tabLst>
            </a:pPr>
            <a:endParaRPr lang="en-US" dirty="0" smtClean="0">
              <a:latin typeface="Arial MT"/>
              <a:cs typeface="Arial MT"/>
            </a:endParaRPr>
          </a:p>
          <a:p>
            <a:pPr marL="299085" marR="7620" indent="-287020" algn="just">
              <a:spcBef>
                <a:spcPts val="100"/>
              </a:spcBef>
              <a:buClr>
                <a:srgbClr val="C00000"/>
              </a:buClr>
              <a:buFont typeface="Arial" panose="020B0604020202020204" pitchFamily="34" charset="0"/>
              <a:buChar char="•"/>
              <a:tabLst>
                <a:tab pos="299720" algn="l"/>
              </a:tabLst>
            </a:pPr>
            <a:r>
              <a:rPr lang="en-US" dirty="0" smtClean="0">
                <a:latin typeface="Arial MT"/>
                <a:cs typeface="Arial MT"/>
              </a:rPr>
              <a:t>With </a:t>
            </a:r>
            <a:r>
              <a:rPr lang="en-US" dirty="0">
                <a:latin typeface="Arial MT"/>
                <a:cs typeface="Arial MT"/>
              </a:rPr>
              <a:t>access to population registers, we can directly derive totals for household distribution by specific typologies and geographical domains, bypassing the need for estimates. </a:t>
            </a:r>
            <a:endParaRPr lang="en-US" dirty="0" smtClean="0">
              <a:latin typeface="Arial MT"/>
              <a:cs typeface="Arial MT"/>
            </a:endParaRPr>
          </a:p>
          <a:p>
            <a:pPr marL="297815" marR="7620" indent="-285750" algn="just">
              <a:spcBef>
                <a:spcPts val="100"/>
              </a:spcBef>
              <a:buClr>
                <a:srgbClr val="C00000"/>
              </a:buClr>
              <a:buFont typeface="Arial" panose="020B0604020202020204" pitchFamily="34" charset="0"/>
              <a:buChar char="•"/>
              <a:tabLst>
                <a:tab pos="299720" algn="l"/>
              </a:tabLst>
            </a:pPr>
            <a:endParaRPr lang="en-US" dirty="0" smtClean="0">
              <a:latin typeface="Arial MT"/>
              <a:cs typeface="Arial MT"/>
            </a:endParaRPr>
          </a:p>
          <a:p>
            <a:pPr marL="299085" marR="7620" indent="-287020" algn="just">
              <a:spcBef>
                <a:spcPts val="100"/>
              </a:spcBef>
              <a:buClr>
                <a:srgbClr val="C00000"/>
              </a:buClr>
              <a:buFont typeface="Arial" panose="020B0604020202020204" pitchFamily="34" charset="0"/>
              <a:buChar char="•"/>
              <a:tabLst>
                <a:tab pos="299720" algn="l"/>
              </a:tabLst>
            </a:pPr>
            <a:r>
              <a:rPr lang="en-US" dirty="0" smtClean="0">
                <a:latin typeface="Arial MT"/>
                <a:cs typeface="Arial MT"/>
              </a:rPr>
              <a:t>The use of </a:t>
            </a:r>
            <a:r>
              <a:rPr lang="en-US" dirty="0">
                <a:latin typeface="Arial MT"/>
                <a:cs typeface="Arial MT"/>
              </a:rPr>
              <a:t>calibration allows to define a more flexible framework to avoid very small adjustment cells, organizing constraints in a more flexible </a:t>
            </a:r>
            <a:r>
              <a:rPr lang="en-US" dirty="0" smtClean="0">
                <a:latin typeface="Arial MT"/>
                <a:cs typeface="Arial MT"/>
              </a:rPr>
              <a:t>framework, f</a:t>
            </a:r>
            <a:r>
              <a:rPr lang="en-GB" dirty="0" smtClean="0">
                <a:latin typeface="Arial MT"/>
                <a:cs typeface="Arial MT"/>
              </a:rPr>
              <a:t>or </a:t>
            </a:r>
            <a:r>
              <a:rPr lang="en-GB" dirty="0">
                <a:latin typeface="Arial MT"/>
                <a:cs typeface="Arial MT"/>
              </a:rPr>
              <a:t>instance </a:t>
            </a:r>
            <a:r>
              <a:rPr lang="en-GB" dirty="0" smtClean="0">
                <a:latin typeface="Arial MT"/>
                <a:cs typeface="Arial MT"/>
              </a:rPr>
              <a:t>applying a </a:t>
            </a:r>
            <a:r>
              <a:rPr lang="en-GB" dirty="0">
                <a:latin typeface="Arial MT"/>
                <a:cs typeface="Arial MT"/>
              </a:rPr>
              <a:t>more detailed classification of households typologies at NUTS2 domain, a less detailed classifications at NUTS3 domain and strata level.</a:t>
            </a:r>
            <a:endParaRPr lang="it-IT" dirty="0">
              <a:latin typeface="Arial MT"/>
              <a:cs typeface="Arial MT"/>
            </a:endParaRPr>
          </a:p>
          <a:p>
            <a:pPr marL="12065" marR="7620" algn="just">
              <a:spcBef>
                <a:spcPts val="100"/>
              </a:spcBef>
              <a:buClr>
                <a:srgbClr val="C00000"/>
              </a:buClr>
              <a:tabLst>
                <a:tab pos="299720" algn="l"/>
              </a:tabLst>
            </a:pPr>
            <a:endParaRPr lang="en-US" dirty="0">
              <a:latin typeface="Arial MT"/>
              <a:cs typeface="Arial MT"/>
            </a:endParaRPr>
          </a:p>
          <a:p>
            <a:pPr marL="299085" marR="7620" indent="-287020" algn="just">
              <a:spcBef>
                <a:spcPts val="100"/>
              </a:spcBef>
              <a:buClr>
                <a:srgbClr val="C00000"/>
              </a:buClr>
              <a:buFont typeface="Wingdings"/>
              <a:buChar char=""/>
              <a:tabLst>
                <a:tab pos="299720" algn="l"/>
              </a:tabLst>
            </a:pPr>
            <a:endParaRPr lang="en-US" dirty="0">
              <a:latin typeface="Arial MT"/>
              <a:cs typeface="Arial MT"/>
            </a:endParaRPr>
          </a:p>
          <a:p>
            <a:pPr marL="12700">
              <a:lnSpc>
                <a:spcPct val="100000"/>
              </a:lnSpc>
              <a:spcBef>
                <a:spcPts val="100"/>
              </a:spcBef>
            </a:pPr>
            <a:endParaRPr lang="en-US" dirty="0">
              <a:latin typeface="Arial MT"/>
              <a:cs typeface="Arial MT"/>
            </a:endParaRPr>
          </a:p>
        </p:txBody>
      </p:sp>
    </p:spTree>
    <p:extLst>
      <p:ext uri="{BB962C8B-B14F-4D97-AF65-F5344CB8AC3E}">
        <p14:creationId xmlns:p14="http://schemas.microsoft.com/office/powerpoint/2010/main" val="297905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6386" y="310143"/>
            <a:ext cx="11547355" cy="751488"/>
          </a:xfrm>
          <a:prstGeom prst="rect">
            <a:avLst/>
          </a:prstGeom>
        </p:spPr>
        <p:txBody>
          <a:bodyPr vert="horz" wrap="square" lIns="0" tIns="12700" rIns="0" bIns="0" rtlCol="0">
            <a:spAutoFit/>
          </a:bodyPr>
          <a:lstStyle/>
          <a:p>
            <a:pPr marL="12700">
              <a:lnSpc>
                <a:spcPct val="100000"/>
              </a:lnSpc>
              <a:spcBef>
                <a:spcPts val="100"/>
              </a:spcBef>
            </a:pPr>
            <a:r>
              <a:rPr lang="en-US" sz="2400" b="1" dirty="0" smtClean="0">
                <a:solidFill>
                  <a:srgbClr val="C00000"/>
                </a:solidFill>
                <a:latin typeface="Arial"/>
                <a:cs typeface="Arial"/>
              </a:rPr>
              <a:t>The </a:t>
            </a:r>
            <a:r>
              <a:rPr lang="en-US" sz="2400" b="1" dirty="0">
                <a:solidFill>
                  <a:srgbClr val="C00000"/>
                </a:solidFill>
                <a:latin typeface="Arial"/>
                <a:cs typeface="Arial"/>
              </a:rPr>
              <a:t>effectiveness of non-response treatment through calibration and administrative data</a:t>
            </a:r>
            <a:r>
              <a:rPr sz="2400" b="1" dirty="0">
                <a:solidFill>
                  <a:srgbClr val="C00000"/>
                </a:solidFill>
                <a:latin typeface="Arial"/>
                <a:cs typeface="Arial"/>
              </a:rPr>
              <a:t>)</a:t>
            </a:r>
          </a:p>
        </p:txBody>
      </p:sp>
      <p:sp>
        <p:nvSpPr>
          <p:cNvPr id="3" name="object 3"/>
          <p:cNvSpPr txBox="1"/>
          <p:nvPr/>
        </p:nvSpPr>
        <p:spPr>
          <a:xfrm>
            <a:off x="8445107" y="1281180"/>
            <a:ext cx="3400529" cy="2761012"/>
          </a:xfrm>
          <a:prstGeom prst="rect">
            <a:avLst/>
          </a:prstGeom>
          <a:ln w="9144">
            <a:solidFill>
              <a:srgbClr val="CC2A2A"/>
            </a:solidFill>
          </a:ln>
        </p:spPr>
        <p:txBody>
          <a:bodyPr vert="horz" wrap="square" lIns="0" tIns="36830" rIns="0" bIns="0" rtlCol="0">
            <a:spAutoFit/>
          </a:bodyPr>
          <a:lstStyle/>
          <a:p>
            <a:pPr marL="96520" marR="86995" indent="-1270" algn="ctr">
              <a:lnSpc>
                <a:spcPct val="100000"/>
              </a:lnSpc>
              <a:spcBef>
                <a:spcPts val="290"/>
              </a:spcBef>
            </a:pPr>
            <a:endParaRPr lang="en-US" dirty="0">
              <a:latin typeface="Arial MT"/>
            </a:endParaRPr>
          </a:p>
          <a:p>
            <a:pPr marL="96520" marR="86995" indent="-1270">
              <a:lnSpc>
                <a:spcPct val="100000"/>
              </a:lnSpc>
              <a:spcBef>
                <a:spcPts val="290"/>
              </a:spcBef>
            </a:pPr>
            <a:r>
              <a:rPr lang="en-US" dirty="0">
                <a:latin typeface="Arial MT"/>
              </a:rPr>
              <a:t>Current procedure doesn't fully correct underestimations for certain household </a:t>
            </a:r>
            <a:r>
              <a:rPr lang="en-US" dirty="0" smtClean="0">
                <a:latin typeface="Arial MT"/>
              </a:rPr>
              <a:t>categories:</a:t>
            </a:r>
          </a:p>
          <a:p>
            <a:pPr marL="96520" marR="86995" indent="-1270">
              <a:lnSpc>
                <a:spcPct val="100000"/>
              </a:lnSpc>
              <a:spcBef>
                <a:spcPts val="290"/>
              </a:spcBef>
            </a:pPr>
            <a:endParaRPr lang="en-US" dirty="0" smtClean="0">
              <a:latin typeface="Arial MT"/>
            </a:endParaRPr>
          </a:p>
          <a:p>
            <a:pPr marL="381000" marR="86995" indent="-285750">
              <a:lnSpc>
                <a:spcPct val="100000"/>
              </a:lnSpc>
              <a:spcBef>
                <a:spcPts val="290"/>
              </a:spcBef>
              <a:buFont typeface="Arial" panose="020B0604020202020204" pitchFamily="34" charset="0"/>
              <a:buChar char="•"/>
            </a:pPr>
            <a:r>
              <a:rPr lang="en-US" dirty="0" smtClean="0">
                <a:latin typeface="Arial MT"/>
              </a:rPr>
              <a:t>C2&gt;=65 overestimation;</a:t>
            </a:r>
          </a:p>
          <a:p>
            <a:pPr marL="381000" marR="86995" indent="-285750">
              <a:lnSpc>
                <a:spcPct val="100000"/>
              </a:lnSpc>
              <a:spcBef>
                <a:spcPts val="290"/>
              </a:spcBef>
              <a:buFont typeface="Arial" panose="020B0604020202020204" pitchFamily="34" charset="0"/>
              <a:buChar char="•"/>
            </a:pPr>
            <a:r>
              <a:rPr lang="en-US" dirty="0" smtClean="0">
                <a:latin typeface="Arial MT"/>
              </a:rPr>
              <a:t>C1M&lt;65 underestimation;</a:t>
            </a:r>
          </a:p>
          <a:p>
            <a:pPr marL="95250" marR="86995" algn="ctr">
              <a:lnSpc>
                <a:spcPct val="100000"/>
              </a:lnSpc>
              <a:spcBef>
                <a:spcPts val="290"/>
              </a:spcBef>
            </a:pPr>
            <a:endParaRPr lang="en-US" dirty="0" smtClean="0">
              <a:latin typeface="Arial MT"/>
            </a:endParaRPr>
          </a:p>
          <a:p>
            <a:pPr marL="95250" marR="86995" algn="ctr">
              <a:lnSpc>
                <a:spcPct val="100000"/>
              </a:lnSpc>
              <a:spcBef>
                <a:spcPts val="290"/>
              </a:spcBef>
            </a:pPr>
            <a:endParaRPr lang="en-US" dirty="0" smtClean="0">
              <a:latin typeface="Arial MT"/>
            </a:endParaRPr>
          </a:p>
        </p:txBody>
      </p:sp>
      <p:sp>
        <p:nvSpPr>
          <p:cNvPr id="7" name="object 7"/>
          <p:cNvSpPr txBox="1">
            <a:spLocks noGrp="1"/>
          </p:cNvSpPr>
          <p:nvPr>
            <p:ph type="sldNum" sz="quarter" idx="7"/>
          </p:nvPr>
        </p:nvSpPr>
        <p:spPr>
          <a:xfrm flipH="1">
            <a:off x="318163" y="6585417"/>
            <a:ext cx="276447" cy="179536"/>
          </a:xfrm>
          <a:prstGeom prst="rect">
            <a:avLst/>
          </a:prstGeom>
        </p:spPr>
        <p:txBody>
          <a:bodyPr vert="horz" wrap="square" lIns="0" tIns="0" rIns="0" bIns="0" rtlCol="0">
            <a:spAutoFit/>
          </a:bodyPr>
          <a:lstStyle/>
          <a:p>
            <a:pPr marL="38100">
              <a:lnSpc>
                <a:spcPts val="1425"/>
              </a:lnSpc>
            </a:pPr>
            <a:r>
              <a:rPr lang="it-IT" spc="-5" dirty="0" smtClean="0"/>
              <a:t>13</a:t>
            </a:r>
            <a:endParaRPr spc="-5" dirty="0"/>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589" y="1156322"/>
            <a:ext cx="8063388" cy="3021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ttangolo 3"/>
          <p:cNvSpPr/>
          <p:nvPr/>
        </p:nvSpPr>
        <p:spPr>
          <a:xfrm>
            <a:off x="298589" y="4401852"/>
            <a:ext cx="11547047" cy="2031325"/>
          </a:xfrm>
          <a:prstGeom prst="rect">
            <a:avLst/>
          </a:prstGeom>
        </p:spPr>
        <p:txBody>
          <a:bodyPr wrap="square">
            <a:spAutoFit/>
          </a:bodyPr>
          <a:lstStyle/>
          <a:p>
            <a:r>
              <a:rPr lang="en-US" dirty="0" smtClean="0">
                <a:latin typeface="Arial MT"/>
              </a:rPr>
              <a:t>In the current IPF procedure </a:t>
            </a:r>
            <a:r>
              <a:rPr lang="en-GB" dirty="0" smtClean="0">
                <a:latin typeface="Arial MT"/>
              </a:rPr>
              <a:t>correction factors</a:t>
            </a:r>
            <a:r>
              <a:rPr lang="en-US" dirty="0">
                <a:latin typeface="Arial MT"/>
              </a:rPr>
              <a:t> </a:t>
            </a:r>
            <a:r>
              <a:rPr lang="en-US" dirty="0" smtClean="0">
                <a:latin typeface="Arial MT"/>
              </a:rPr>
              <a:t>at stratum level </a:t>
            </a:r>
            <a:r>
              <a:rPr lang="en-GB" dirty="0" smtClean="0">
                <a:latin typeface="Arial MT"/>
              </a:rPr>
              <a:t>cannot </a:t>
            </a:r>
            <a:r>
              <a:rPr lang="en-GB" dirty="0">
                <a:latin typeface="Arial MT"/>
              </a:rPr>
              <a:t>exceed the </a:t>
            </a:r>
            <a:r>
              <a:rPr lang="en-GB" dirty="0" smtClean="0">
                <a:latin typeface="Arial MT"/>
              </a:rPr>
              <a:t>values calculated </a:t>
            </a:r>
            <a:r>
              <a:rPr lang="en-GB" dirty="0">
                <a:latin typeface="Arial MT"/>
              </a:rPr>
              <a:t>at </a:t>
            </a:r>
            <a:r>
              <a:rPr lang="en-GB" dirty="0" smtClean="0">
                <a:latin typeface="Arial MT"/>
              </a:rPr>
              <a:t>province</a:t>
            </a:r>
            <a:r>
              <a:rPr lang="en-GB" dirty="0" smtClean="0">
                <a:latin typeface="Arial MT"/>
              </a:rPr>
              <a:t>.</a:t>
            </a:r>
          </a:p>
          <a:p>
            <a:r>
              <a:rPr lang="en-GB" dirty="0" smtClean="0">
                <a:latin typeface="Arial MT"/>
              </a:rPr>
              <a:t>This </a:t>
            </a:r>
            <a:r>
              <a:rPr lang="en-GB" dirty="0">
                <a:latin typeface="Arial MT"/>
              </a:rPr>
              <a:t>was a reasonable criterion and ensured a suitable correction </a:t>
            </a:r>
            <a:r>
              <a:rPr lang="en-GB" dirty="0" smtClean="0">
                <a:latin typeface="Arial MT"/>
              </a:rPr>
              <a:t>in the past </a:t>
            </a:r>
            <a:r>
              <a:rPr lang="en-GB" sz="1600" dirty="0" smtClean="0">
                <a:latin typeface="Arial MT"/>
              </a:rPr>
              <a:t>.</a:t>
            </a:r>
          </a:p>
          <a:p>
            <a:r>
              <a:rPr lang="en-GB" dirty="0" smtClean="0">
                <a:latin typeface="Arial MT"/>
              </a:rPr>
              <a:t>The </a:t>
            </a:r>
            <a:r>
              <a:rPr lang="en-GB" dirty="0">
                <a:latin typeface="Arial MT"/>
              </a:rPr>
              <a:t>profile of non-response by region and type of municipality has deeply changed and these bounds </a:t>
            </a:r>
            <a:r>
              <a:rPr lang="en-GB" dirty="0" smtClean="0">
                <a:latin typeface="Arial MT"/>
              </a:rPr>
              <a:t>do </a:t>
            </a:r>
            <a:r>
              <a:rPr lang="en-GB" dirty="0">
                <a:latin typeface="Arial MT"/>
              </a:rPr>
              <a:t>not allow an effective treatment of </a:t>
            </a:r>
            <a:r>
              <a:rPr lang="en-GB" dirty="0" smtClean="0">
                <a:latin typeface="Arial MT"/>
              </a:rPr>
              <a:t>non-response. </a:t>
            </a:r>
          </a:p>
          <a:p>
            <a:r>
              <a:rPr lang="en-GB" dirty="0" smtClean="0">
                <a:latin typeface="Arial MT"/>
              </a:rPr>
              <a:t>Totals </a:t>
            </a:r>
            <a:r>
              <a:rPr lang="en-GB" dirty="0">
                <a:latin typeface="Arial MT"/>
              </a:rPr>
              <a:t>directly derived from the population register are </a:t>
            </a:r>
            <a:r>
              <a:rPr lang="en-GB" dirty="0" smtClean="0">
                <a:latin typeface="Arial MT"/>
              </a:rPr>
              <a:t>likely </a:t>
            </a:r>
            <a:r>
              <a:rPr lang="en-GB" dirty="0">
                <a:latin typeface="Arial MT"/>
              </a:rPr>
              <a:t>more </a:t>
            </a:r>
            <a:r>
              <a:rPr lang="en-GB" dirty="0" smtClean="0">
                <a:latin typeface="Arial MT"/>
              </a:rPr>
              <a:t>reliable than </a:t>
            </a:r>
            <a:r>
              <a:rPr lang="en-GB" dirty="0">
                <a:latin typeface="Arial MT"/>
              </a:rPr>
              <a:t>the estimates we can derive from the theoretical sample. </a:t>
            </a:r>
            <a:endParaRPr lang="it-IT" dirty="0">
              <a:latin typeface="Arial MT"/>
            </a:endParaRPr>
          </a:p>
          <a:p>
            <a:endParaRPr lang="it-IT" dirty="0">
              <a:latin typeface="Arial MT"/>
            </a:endParaRPr>
          </a:p>
        </p:txBody>
      </p:sp>
    </p:spTree>
    <p:extLst>
      <p:ext uri="{BB962C8B-B14F-4D97-AF65-F5344CB8AC3E}">
        <p14:creationId xmlns:p14="http://schemas.microsoft.com/office/powerpoint/2010/main" val="7551932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6387" y="485507"/>
            <a:ext cx="11418621" cy="382156"/>
          </a:xfrm>
          <a:prstGeom prst="rect">
            <a:avLst/>
          </a:prstGeom>
        </p:spPr>
        <p:txBody>
          <a:bodyPr vert="horz" wrap="square" lIns="0" tIns="12700" rIns="0" bIns="0" rtlCol="0">
            <a:spAutoFit/>
          </a:bodyPr>
          <a:lstStyle/>
          <a:p>
            <a:pPr marL="12700">
              <a:lnSpc>
                <a:spcPct val="100000"/>
              </a:lnSpc>
              <a:spcBef>
                <a:spcPts val="100"/>
              </a:spcBef>
            </a:pPr>
            <a:r>
              <a:rPr lang="en-US" sz="2400" b="1" dirty="0" smtClean="0">
                <a:solidFill>
                  <a:srgbClr val="C00000"/>
                </a:solidFill>
                <a:latin typeface="Arial"/>
                <a:cs typeface="Arial"/>
              </a:rPr>
              <a:t>The impact of </a:t>
            </a:r>
            <a:r>
              <a:rPr lang="en-US" sz="2400" b="1" dirty="0" err="1">
                <a:solidFill>
                  <a:srgbClr val="C00000"/>
                </a:solidFill>
                <a:latin typeface="Arial"/>
                <a:cs typeface="Arial"/>
              </a:rPr>
              <a:t>Covid</a:t>
            </a:r>
            <a:r>
              <a:rPr lang="en-US" sz="2400" b="1" dirty="0">
                <a:solidFill>
                  <a:srgbClr val="C00000"/>
                </a:solidFill>
                <a:latin typeface="Arial"/>
                <a:cs typeface="Arial"/>
              </a:rPr>
              <a:t> emergency </a:t>
            </a:r>
            <a:r>
              <a:rPr lang="en-US" sz="2400" b="1" dirty="0" smtClean="0">
                <a:solidFill>
                  <a:srgbClr val="C00000"/>
                </a:solidFill>
                <a:latin typeface="Arial"/>
                <a:cs typeface="Arial"/>
              </a:rPr>
              <a:t>on the IT-LFS</a:t>
            </a:r>
            <a:endParaRPr sz="2400" dirty="0">
              <a:latin typeface="Arial"/>
              <a:cs typeface="Arial"/>
            </a:endParaRPr>
          </a:p>
        </p:txBody>
      </p:sp>
      <p:sp>
        <p:nvSpPr>
          <p:cNvPr id="5" name="object 5"/>
          <p:cNvSpPr txBox="1"/>
          <p:nvPr/>
        </p:nvSpPr>
        <p:spPr>
          <a:xfrm>
            <a:off x="493471" y="6487270"/>
            <a:ext cx="161290" cy="196215"/>
          </a:xfrm>
          <a:prstGeom prst="rect">
            <a:avLst/>
          </a:prstGeom>
        </p:spPr>
        <p:txBody>
          <a:bodyPr vert="horz" wrap="square" lIns="0" tIns="0" rIns="0" bIns="0" rtlCol="0">
            <a:spAutoFit/>
          </a:bodyPr>
          <a:lstStyle/>
          <a:p>
            <a:pPr marL="38100">
              <a:lnSpc>
                <a:spcPts val="1425"/>
              </a:lnSpc>
            </a:pPr>
            <a:fld id="{81D60167-4931-47E6-BA6A-407CBD079E47}" type="slidenum">
              <a:rPr sz="1200" b="1" spc="-5" dirty="0">
                <a:solidFill>
                  <a:srgbClr val="C00000"/>
                </a:solidFill>
                <a:latin typeface="Arial"/>
                <a:cs typeface="Arial"/>
              </a:rPr>
              <a:t>8</a:t>
            </a:fld>
            <a:endParaRPr sz="1200">
              <a:latin typeface="Arial"/>
              <a:cs typeface="Arial"/>
            </a:endParaRPr>
          </a:p>
        </p:txBody>
      </p:sp>
      <p:sp>
        <p:nvSpPr>
          <p:cNvPr id="3" name="object 3"/>
          <p:cNvSpPr txBox="1"/>
          <p:nvPr/>
        </p:nvSpPr>
        <p:spPr>
          <a:xfrm>
            <a:off x="248208" y="1150292"/>
            <a:ext cx="11714480" cy="5378395"/>
          </a:xfrm>
          <a:prstGeom prst="rect">
            <a:avLst/>
          </a:prstGeom>
        </p:spPr>
        <p:txBody>
          <a:bodyPr vert="horz" wrap="square" lIns="0" tIns="12700" rIns="0" bIns="0" rtlCol="0">
            <a:spAutoFit/>
          </a:bodyPr>
          <a:lstStyle/>
          <a:p>
            <a:pPr marL="299085" marR="6985" indent="-287020" algn="just">
              <a:spcBef>
                <a:spcPts val="100"/>
              </a:spcBef>
              <a:buClr>
                <a:srgbClr val="C00000"/>
              </a:buClr>
              <a:buFont typeface="Arial" panose="020B0604020202020204" pitchFamily="34" charset="0"/>
              <a:buChar char="•"/>
              <a:tabLst>
                <a:tab pos="299720" algn="l"/>
              </a:tabLst>
            </a:pPr>
            <a:r>
              <a:rPr lang="en-US" spc="-5" dirty="0">
                <a:latin typeface="Arial MT"/>
                <a:cs typeface="Arial MT"/>
              </a:rPr>
              <a:t>The </a:t>
            </a:r>
            <a:r>
              <a:rPr lang="en-US" spc="-5" dirty="0" err="1">
                <a:latin typeface="Arial MT"/>
                <a:cs typeface="Arial MT"/>
              </a:rPr>
              <a:t>Covid</a:t>
            </a:r>
            <a:r>
              <a:rPr lang="en-US" spc="-5" dirty="0">
                <a:latin typeface="Arial MT"/>
                <a:cs typeface="Arial MT"/>
              </a:rPr>
              <a:t> emergency had a big impact on the data collection process of </a:t>
            </a:r>
            <a:r>
              <a:rPr lang="en-US" spc="-5" dirty="0" smtClean="0">
                <a:latin typeface="Arial MT"/>
                <a:cs typeface="Arial MT"/>
              </a:rPr>
              <a:t>IT-LFS;</a:t>
            </a:r>
            <a:r>
              <a:rPr lang="en-US" dirty="0" smtClean="0"/>
              <a:t> </a:t>
            </a:r>
            <a:r>
              <a:rPr lang="en-US" spc="-5" dirty="0">
                <a:latin typeface="Arial MT"/>
              </a:rPr>
              <a:t>s</a:t>
            </a:r>
            <a:r>
              <a:rPr lang="en-US" spc="-5" dirty="0" smtClean="0">
                <a:latin typeface="Arial MT"/>
                <a:cs typeface="Arial MT"/>
              </a:rPr>
              <a:t>o </a:t>
            </a:r>
            <a:r>
              <a:rPr lang="en-US" spc="-5" dirty="0">
                <a:latin typeface="Arial MT"/>
                <a:cs typeface="Arial MT"/>
              </a:rPr>
              <a:t>possible sources of bias arose in the data due to:</a:t>
            </a:r>
            <a:endParaRPr lang="it-IT" spc="-5" dirty="0">
              <a:latin typeface="Arial MT"/>
              <a:cs typeface="Arial MT"/>
            </a:endParaRPr>
          </a:p>
          <a:p>
            <a:pPr marL="12065" marR="6985" algn="just">
              <a:spcBef>
                <a:spcPts val="100"/>
              </a:spcBef>
              <a:buClr>
                <a:srgbClr val="C00000"/>
              </a:buClr>
              <a:tabLst>
                <a:tab pos="299720" algn="l"/>
              </a:tabLst>
            </a:pPr>
            <a:endParaRPr lang="en-US" spc="-5" dirty="0" smtClean="0">
              <a:latin typeface="Arial MT"/>
              <a:cs typeface="Arial MT"/>
            </a:endParaRPr>
          </a:p>
          <a:p>
            <a:pPr lvl="1"/>
            <a:r>
              <a:rPr lang="en-US" dirty="0">
                <a:latin typeface="Arial MT"/>
              </a:rPr>
              <a:t> </a:t>
            </a:r>
            <a:r>
              <a:rPr lang="en-US" dirty="0" smtClean="0">
                <a:latin typeface="Arial MT"/>
              </a:rPr>
              <a:t>-  selection </a:t>
            </a:r>
            <a:r>
              <a:rPr lang="en-US" dirty="0">
                <a:latin typeface="Arial MT"/>
              </a:rPr>
              <a:t>of all households having </a:t>
            </a:r>
            <a:r>
              <a:rPr lang="en-US" dirty="0">
                <a:solidFill>
                  <a:srgbClr val="C00000"/>
                </a:solidFill>
                <a:latin typeface="Arial MT"/>
              </a:rPr>
              <a:t>phone number </a:t>
            </a:r>
            <a:r>
              <a:rPr lang="en-US" dirty="0" smtClean="0">
                <a:solidFill>
                  <a:srgbClr val="C00000"/>
                </a:solidFill>
                <a:latin typeface="Arial MT"/>
              </a:rPr>
              <a:t>available</a:t>
            </a:r>
            <a:r>
              <a:rPr lang="en-US" dirty="0" smtClean="0">
                <a:latin typeface="Arial MT"/>
              </a:rPr>
              <a:t>;</a:t>
            </a:r>
            <a:endParaRPr lang="it-IT" dirty="0">
              <a:latin typeface="Arial MT"/>
            </a:endParaRPr>
          </a:p>
          <a:p>
            <a:pPr lvl="1"/>
            <a:r>
              <a:rPr lang="it-IT" dirty="0">
                <a:latin typeface="Arial MT"/>
              </a:rPr>
              <a:t> </a:t>
            </a:r>
            <a:r>
              <a:rPr lang="it-IT" dirty="0" smtClean="0">
                <a:latin typeface="Arial MT"/>
              </a:rPr>
              <a:t>-  </a:t>
            </a:r>
            <a:r>
              <a:rPr lang="en-US" dirty="0" smtClean="0">
                <a:solidFill>
                  <a:srgbClr val="C00000"/>
                </a:solidFill>
                <a:latin typeface="Arial MT"/>
              </a:rPr>
              <a:t>selection </a:t>
            </a:r>
            <a:r>
              <a:rPr lang="en-US" dirty="0">
                <a:solidFill>
                  <a:srgbClr val="C00000"/>
                </a:solidFill>
                <a:latin typeface="Arial MT"/>
              </a:rPr>
              <a:t>of households </a:t>
            </a:r>
            <a:r>
              <a:rPr lang="en-US" dirty="0">
                <a:latin typeface="Arial MT"/>
              </a:rPr>
              <a:t>from respondent to LFS in the past with phone </a:t>
            </a:r>
            <a:r>
              <a:rPr lang="en-US" dirty="0" smtClean="0">
                <a:latin typeface="Arial MT"/>
              </a:rPr>
              <a:t>number;</a:t>
            </a:r>
            <a:endParaRPr lang="it-IT" dirty="0">
              <a:latin typeface="Arial MT"/>
            </a:endParaRPr>
          </a:p>
          <a:p>
            <a:pPr lvl="1"/>
            <a:r>
              <a:rPr lang="en-US" dirty="0" smtClean="0">
                <a:solidFill>
                  <a:srgbClr val="C00000"/>
                </a:solidFill>
                <a:latin typeface="Arial MT"/>
              </a:rPr>
              <a:t> </a:t>
            </a:r>
            <a:r>
              <a:rPr lang="en-US" dirty="0" smtClean="0">
                <a:latin typeface="Arial MT"/>
              </a:rPr>
              <a:t>- </a:t>
            </a:r>
            <a:r>
              <a:rPr lang="en-US" dirty="0" smtClean="0">
                <a:solidFill>
                  <a:srgbClr val="C00000"/>
                </a:solidFill>
                <a:latin typeface="Arial MT"/>
              </a:rPr>
              <a:t> higher </a:t>
            </a:r>
            <a:r>
              <a:rPr lang="en-US" dirty="0">
                <a:solidFill>
                  <a:srgbClr val="C00000"/>
                </a:solidFill>
                <a:latin typeface="Arial MT"/>
              </a:rPr>
              <a:t>substitution rate </a:t>
            </a:r>
            <a:r>
              <a:rPr lang="en-US" dirty="0">
                <a:latin typeface="Arial MT"/>
              </a:rPr>
              <a:t>(replacement of non-respondent households</a:t>
            </a:r>
            <a:r>
              <a:rPr lang="en-US" dirty="0" smtClean="0">
                <a:latin typeface="Arial MT"/>
              </a:rPr>
              <a:t>);</a:t>
            </a:r>
            <a:endParaRPr lang="it-IT" dirty="0">
              <a:latin typeface="Arial MT"/>
            </a:endParaRPr>
          </a:p>
          <a:p>
            <a:pPr lvl="1"/>
            <a:r>
              <a:rPr lang="en-US" dirty="0" smtClean="0">
                <a:latin typeface="Arial MT"/>
              </a:rPr>
              <a:t> -  higher </a:t>
            </a:r>
            <a:r>
              <a:rPr lang="en-US" dirty="0">
                <a:latin typeface="Arial MT"/>
              </a:rPr>
              <a:t>final </a:t>
            </a:r>
            <a:r>
              <a:rPr lang="en-US" dirty="0">
                <a:solidFill>
                  <a:srgbClr val="C00000"/>
                </a:solidFill>
                <a:latin typeface="Arial MT"/>
              </a:rPr>
              <a:t>non-response</a:t>
            </a:r>
            <a:r>
              <a:rPr lang="en-US" dirty="0">
                <a:latin typeface="Arial MT"/>
              </a:rPr>
              <a:t> </a:t>
            </a:r>
            <a:r>
              <a:rPr lang="en-US" dirty="0" smtClean="0">
                <a:latin typeface="Arial MT"/>
              </a:rPr>
              <a:t>rate.</a:t>
            </a:r>
            <a:endParaRPr lang="it-IT" dirty="0">
              <a:latin typeface="Arial MT"/>
            </a:endParaRPr>
          </a:p>
          <a:p>
            <a:pPr marL="12065" marR="6985" algn="just">
              <a:spcBef>
                <a:spcPts val="100"/>
              </a:spcBef>
              <a:buClr>
                <a:srgbClr val="C00000"/>
              </a:buClr>
              <a:tabLst>
                <a:tab pos="299720" algn="l"/>
              </a:tabLst>
            </a:pPr>
            <a:endParaRPr lang="en-US" spc="-5" dirty="0" smtClean="0">
              <a:latin typeface="Arial MT"/>
              <a:cs typeface="Arial MT"/>
            </a:endParaRPr>
          </a:p>
          <a:p>
            <a:pPr marL="299085" marR="6985" indent="-287020" algn="just">
              <a:spcBef>
                <a:spcPts val="100"/>
              </a:spcBef>
              <a:buClr>
                <a:srgbClr val="C00000"/>
              </a:buClr>
              <a:buFont typeface="Arial" panose="020B0604020202020204" pitchFamily="34" charset="0"/>
              <a:buChar char="•"/>
              <a:tabLst>
                <a:tab pos="299720" algn="l"/>
              </a:tabLst>
            </a:pPr>
            <a:r>
              <a:rPr lang="en-US" spc="-5" dirty="0" smtClean="0">
                <a:latin typeface="Arial MT"/>
                <a:cs typeface="Arial MT"/>
              </a:rPr>
              <a:t>We </a:t>
            </a:r>
            <a:r>
              <a:rPr lang="en-US" spc="-5" dirty="0">
                <a:latin typeface="Arial MT"/>
                <a:cs typeface="Arial MT"/>
              </a:rPr>
              <a:t>studied the bias by comparing 2020 IT-LFS data with previous rounds and administrative sources, noting higher frequencies for elderly, Italian, and higher-educated individuals. To mitigate bias, we introduced additional constraints on education </a:t>
            </a:r>
            <a:r>
              <a:rPr lang="en-US" spc="-5" dirty="0" smtClean="0">
                <a:latin typeface="Arial MT"/>
                <a:cs typeface="Arial MT"/>
              </a:rPr>
              <a:t>level distribution</a:t>
            </a:r>
            <a:r>
              <a:rPr lang="en-US" spc="-5" dirty="0">
                <a:latin typeface="Arial MT"/>
                <a:cs typeface="Arial MT"/>
              </a:rPr>
              <a:t>.</a:t>
            </a:r>
          </a:p>
          <a:p>
            <a:pPr marL="299085" marR="6985" indent="-287020" algn="just">
              <a:spcBef>
                <a:spcPts val="100"/>
              </a:spcBef>
              <a:buClr>
                <a:srgbClr val="C00000"/>
              </a:buClr>
              <a:buFont typeface="Arial" panose="020B0604020202020204" pitchFamily="34" charset="0"/>
              <a:buChar char="•"/>
              <a:tabLst>
                <a:tab pos="299720" algn="l"/>
              </a:tabLst>
            </a:pPr>
            <a:endParaRPr lang="en-US" spc="-5" dirty="0">
              <a:latin typeface="Arial MT"/>
              <a:cs typeface="Arial MT"/>
            </a:endParaRPr>
          </a:p>
          <a:p>
            <a:pPr marL="299085" marR="6985" indent="-287020" algn="just">
              <a:spcBef>
                <a:spcPts val="100"/>
              </a:spcBef>
              <a:buClr>
                <a:srgbClr val="C00000"/>
              </a:buClr>
              <a:buFont typeface="Arial" panose="020B0604020202020204" pitchFamily="34" charset="0"/>
              <a:buChar char="•"/>
              <a:tabLst>
                <a:tab pos="299720" algn="l"/>
              </a:tabLst>
            </a:pPr>
            <a:r>
              <a:rPr lang="en-US" spc="-5" dirty="0">
                <a:latin typeface="Arial MT"/>
                <a:cs typeface="Arial MT"/>
              </a:rPr>
              <a:t>With the January 2021 population data update, we recalculated LFS weights to align with the IT Census, removing education-level </a:t>
            </a:r>
            <a:r>
              <a:rPr lang="en-US" spc="-5" dirty="0" smtClean="0">
                <a:latin typeface="Arial MT"/>
                <a:cs typeface="Arial MT"/>
              </a:rPr>
              <a:t>constraints, since it was not possible to update these constraints.</a:t>
            </a:r>
            <a:endParaRPr lang="en-US" spc="-5" dirty="0">
              <a:latin typeface="Arial MT"/>
              <a:cs typeface="Arial MT"/>
            </a:endParaRPr>
          </a:p>
          <a:p>
            <a:pPr marL="299085" marR="6985" indent="-287020" algn="just">
              <a:spcBef>
                <a:spcPts val="100"/>
              </a:spcBef>
              <a:buClr>
                <a:srgbClr val="C00000"/>
              </a:buClr>
              <a:buFont typeface="Arial" panose="020B0604020202020204" pitchFamily="34" charset="0"/>
              <a:buChar char="•"/>
              <a:tabLst>
                <a:tab pos="299720" algn="l"/>
              </a:tabLst>
            </a:pPr>
            <a:endParaRPr lang="en-US" spc="-5" dirty="0">
              <a:latin typeface="Arial MT"/>
              <a:cs typeface="Arial MT"/>
            </a:endParaRPr>
          </a:p>
          <a:p>
            <a:pPr marL="299085" marR="6985" indent="-287020" algn="just">
              <a:spcBef>
                <a:spcPts val="100"/>
              </a:spcBef>
              <a:buClr>
                <a:srgbClr val="C00000"/>
              </a:buClr>
              <a:buFont typeface="Arial" panose="020B0604020202020204" pitchFamily="34" charset="0"/>
              <a:buChar char="•"/>
              <a:tabLst>
                <a:tab pos="299720" algn="l"/>
              </a:tabLst>
            </a:pPr>
            <a:r>
              <a:rPr lang="en-US" spc="-5" dirty="0">
                <a:latin typeface="Arial MT"/>
                <a:cs typeface="Arial MT"/>
              </a:rPr>
              <a:t>However, given the relationship between education </a:t>
            </a:r>
            <a:r>
              <a:rPr lang="en-US" spc="-5" dirty="0" smtClean="0">
                <a:latin typeface="Arial MT"/>
                <a:cs typeface="Arial MT"/>
              </a:rPr>
              <a:t>level and </a:t>
            </a:r>
            <a:r>
              <a:rPr lang="en-US" spc="-5" dirty="0" err="1">
                <a:latin typeface="Arial MT"/>
                <a:cs typeface="Arial MT"/>
              </a:rPr>
              <a:t>labour</a:t>
            </a:r>
            <a:r>
              <a:rPr lang="en-US" spc="-5" dirty="0">
                <a:latin typeface="Arial MT"/>
                <a:cs typeface="Arial MT"/>
              </a:rPr>
              <a:t> market indicators, we evaluated the effect of integrating auxiliary information on education </a:t>
            </a:r>
            <a:r>
              <a:rPr lang="en-US" spc="-5" dirty="0" smtClean="0">
                <a:latin typeface="Arial MT"/>
                <a:cs typeface="Arial MT"/>
              </a:rPr>
              <a:t>level </a:t>
            </a:r>
            <a:r>
              <a:rPr lang="en-US" spc="-5" dirty="0">
                <a:latin typeface="Arial MT"/>
                <a:cs typeface="Arial MT"/>
              </a:rPr>
              <a:t>from </a:t>
            </a:r>
            <a:r>
              <a:rPr lang="en-US" spc="-5" dirty="0" smtClean="0">
                <a:latin typeface="Arial MT"/>
                <a:cs typeface="Arial MT"/>
              </a:rPr>
              <a:t>population </a:t>
            </a:r>
            <a:r>
              <a:rPr lang="en-US" spc="-5" dirty="0">
                <a:latin typeface="Arial MT"/>
                <a:cs typeface="Arial MT"/>
              </a:rPr>
              <a:t>register (RBI) and the signals of regular employment in the </a:t>
            </a:r>
            <a:r>
              <a:rPr lang="en-US" spc="-5" dirty="0" err="1">
                <a:latin typeface="Arial MT"/>
                <a:cs typeface="Arial MT"/>
              </a:rPr>
              <a:t>Labour</a:t>
            </a:r>
            <a:r>
              <a:rPr lang="en-US" spc="-5" dirty="0">
                <a:latin typeface="Arial MT"/>
                <a:cs typeface="Arial MT"/>
              </a:rPr>
              <a:t> Register (RTL/BOP</a:t>
            </a:r>
            <a:r>
              <a:rPr lang="en-US" spc="-5" dirty="0" smtClean="0">
                <a:latin typeface="Arial MT"/>
                <a:cs typeface="Arial MT"/>
              </a:rPr>
              <a:t>).</a:t>
            </a:r>
          </a:p>
          <a:p>
            <a:pPr marL="12065" marR="6985" algn="just">
              <a:spcBef>
                <a:spcPts val="100"/>
              </a:spcBef>
              <a:buClr>
                <a:srgbClr val="C00000"/>
              </a:buClr>
              <a:tabLst>
                <a:tab pos="299720" algn="l"/>
              </a:tabLst>
            </a:pPr>
            <a:endParaRPr lang="en-US" spc="-5" dirty="0">
              <a:latin typeface="Arial MT"/>
              <a:cs typeface="Arial MT"/>
            </a:endParaRPr>
          </a:p>
        </p:txBody>
      </p:sp>
    </p:spTree>
    <p:extLst>
      <p:ext uri="{BB962C8B-B14F-4D97-AF65-F5344CB8AC3E}">
        <p14:creationId xmlns:p14="http://schemas.microsoft.com/office/powerpoint/2010/main" val="29206167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456387" y="476503"/>
            <a:ext cx="8639175" cy="391160"/>
          </a:xfrm>
          <a:prstGeom prst="rect">
            <a:avLst/>
          </a:prstGeom>
        </p:spPr>
        <p:txBody>
          <a:bodyPr vert="horz" wrap="square" lIns="0" tIns="12700" rIns="0" bIns="0" rtlCol="0">
            <a:spAutoFit/>
          </a:bodyPr>
          <a:lstStyle/>
          <a:p>
            <a:pPr marL="12700">
              <a:lnSpc>
                <a:spcPct val="100000"/>
              </a:lnSpc>
              <a:spcBef>
                <a:spcPts val="100"/>
              </a:spcBef>
            </a:pPr>
            <a:r>
              <a:rPr lang="en-US" sz="2400" b="1" dirty="0">
                <a:solidFill>
                  <a:srgbClr val="C00000"/>
                </a:solidFill>
                <a:latin typeface="Arial"/>
                <a:cs typeface="Arial"/>
              </a:rPr>
              <a:t>Micro-linkage of administrative information and LFS data</a:t>
            </a:r>
          </a:p>
        </p:txBody>
      </p:sp>
      <p:sp>
        <p:nvSpPr>
          <p:cNvPr id="4" name="object 4"/>
          <p:cNvSpPr txBox="1"/>
          <p:nvPr/>
        </p:nvSpPr>
        <p:spPr>
          <a:xfrm>
            <a:off x="493471" y="6487270"/>
            <a:ext cx="161290" cy="196215"/>
          </a:xfrm>
          <a:prstGeom prst="rect">
            <a:avLst/>
          </a:prstGeom>
        </p:spPr>
        <p:txBody>
          <a:bodyPr vert="horz" wrap="square" lIns="0" tIns="0" rIns="0" bIns="0" rtlCol="0">
            <a:spAutoFit/>
          </a:bodyPr>
          <a:lstStyle/>
          <a:p>
            <a:pPr marL="38100">
              <a:lnSpc>
                <a:spcPts val="1425"/>
              </a:lnSpc>
            </a:pPr>
            <a:fld id="{81D60167-4931-47E6-BA6A-407CBD079E47}" type="slidenum">
              <a:rPr sz="1200" b="1" spc="-5" dirty="0">
                <a:solidFill>
                  <a:srgbClr val="C00000"/>
                </a:solidFill>
                <a:latin typeface="Arial"/>
                <a:cs typeface="Arial"/>
              </a:rPr>
              <a:t>9</a:t>
            </a:fld>
            <a:endParaRPr sz="1200">
              <a:latin typeface="Arial"/>
              <a:cs typeface="Arial"/>
            </a:endParaRPr>
          </a:p>
        </p:txBody>
      </p:sp>
      <p:sp>
        <p:nvSpPr>
          <p:cNvPr id="3" name="object 3"/>
          <p:cNvSpPr txBox="1"/>
          <p:nvPr/>
        </p:nvSpPr>
        <p:spPr>
          <a:xfrm>
            <a:off x="547826" y="1251965"/>
            <a:ext cx="10959811" cy="5139869"/>
          </a:xfrm>
          <a:prstGeom prst="rect">
            <a:avLst/>
          </a:prstGeom>
        </p:spPr>
        <p:txBody>
          <a:bodyPr vert="horz" wrap="square" lIns="0" tIns="12700" rIns="0" bIns="0" rtlCol="0">
            <a:spAutoFit/>
          </a:bodyPr>
          <a:lstStyle/>
          <a:p>
            <a:pPr marL="299085" marR="7620" indent="-287020" algn="just">
              <a:lnSpc>
                <a:spcPct val="100000"/>
              </a:lnSpc>
              <a:spcBef>
                <a:spcPts val="100"/>
              </a:spcBef>
              <a:buClr>
                <a:srgbClr val="C00000"/>
              </a:buClr>
              <a:buFont typeface="Arial" panose="020B0604020202020204" pitchFamily="34" charset="0"/>
              <a:buChar char="•"/>
              <a:tabLst>
                <a:tab pos="299720" algn="l"/>
              </a:tabLst>
            </a:pPr>
            <a:r>
              <a:rPr lang="en-US" dirty="0" smtClean="0">
                <a:latin typeface="Arial MT"/>
                <a:cs typeface="Arial MT"/>
              </a:rPr>
              <a:t>In </a:t>
            </a:r>
            <a:r>
              <a:rPr lang="en-US" dirty="0">
                <a:latin typeface="Arial MT"/>
                <a:cs typeface="Arial MT"/>
              </a:rPr>
              <a:t>recent years, the availability of data from administrative and statistical registers in Italy has significantly increased, with expectations of further improvements in quality and timeliness. </a:t>
            </a:r>
            <a:endParaRPr lang="en-US" dirty="0" smtClean="0">
              <a:latin typeface="Arial MT"/>
              <a:cs typeface="Arial MT"/>
            </a:endParaRPr>
          </a:p>
          <a:p>
            <a:pPr marL="297815" marR="7620" indent="-285750" algn="just">
              <a:lnSpc>
                <a:spcPct val="100000"/>
              </a:lnSpc>
              <a:spcBef>
                <a:spcPts val="100"/>
              </a:spcBef>
              <a:buClr>
                <a:srgbClr val="C00000"/>
              </a:buClr>
              <a:buFont typeface="Arial" panose="020B0604020202020204" pitchFamily="34" charset="0"/>
              <a:buChar char="•"/>
              <a:tabLst>
                <a:tab pos="299720" algn="l"/>
              </a:tabLst>
            </a:pPr>
            <a:endParaRPr lang="en-US" dirty="0" smtClean="0">
              <a:latin typeface="Arial MT"/>
              <a:cs typeface="Arial MT"/>
            </a:endParaRPr>
          </a:p>
          <a:p>
            <a:pPr marL="299085" marR="7620" indent="-287020" algn="just">
              <a:lnSpc>
                <a:spcPct val="100000"/>
              </a:lnSpc>
              <a:spcBef>
                <a:spcPts val="100"/>
              </a:spcBef>
              <a:buClr>
                <a:srgbClr val="C00000"/>
              </a:buClr>
              <a:buFont typeface="Arial" panose="020B0604020202020204" pitchFamily="34" charset="0"/>
              <a:buChar char="•"/>
              <a:tabLst>
                <a:tab pos="299720" algn="l"/>
              </a:tabLst>
            </a:pPr>
            <a:r>
              <a:rPr lang="en-US" dirty="0">
                <a:latin typeface="Arial MT"/>
                <a:cs typeface="Arial MT"/>
              </a:rPr>
              <a:t>Until a few months ago, the main obstacle to such integration was represented by the timing and methods of ”</a:t>
            </a:r>
            <a:r>
              <a:rPr lang="en-US" dirty="0" err="1">
                <a:latin typeface="Arial MT"/>
                <a:cs typeface="Arial MT"/>
              </a:rPr>
              <a:t>pseudonymization</a:t>
            </a:r>
            <a:r>
              <a:rPr lang="en-US" dirty="0">
                <a:latin typeface="Arial MT"/>
                <a:cs typeface="Arial MT"/>
              </a:rPr>
              <a:t>” of the actual sample of the LFS survey. </a:t>
            </a:r>
            <a:endParaRPr lang="en-US" dirty="0" smtClean="0">
              <a:latin typeface="Arial MT"/>
              <a:cs typeface="Arial MT"/>
            </a:endParaRPr>
          </a:p>
          <a:p>
            <a:pPr marL="299085" marR="7620" indent="-287020" algn="just">
              <a:lnSpc>
                <a:spcPct val="100000"/>
              </a:lnSpc>
              <a:spcBef>
                <a:spcPts val="100"/>
              </a:spcBef>
              <a:buClr>
                <a:srgbClr val="C00000"/>
              </a:buClr>
              <a:buFont typeface="Arial" panose="020B0604020202020204" pitchFamily="34" charset="0"/>
              <a:buChar char="•"/>
              <a:tabLst>
                <a:tab pos="299720" algn="l"/>
              </a:tabLst>
            </a:pPr>
            <a:endParaRPr lang="en-US" dirty="0" smtClean="0">
              <a:latin typeface="Arial MT"/>
              <a:cs typeface="Arial MT"/>
            </a:endParaRPr>
          </a:p>
          <a:p>
            <a:pPr marL="299085" marR="7620" indent="-287020" algn="just">
              <a:lnSpc>
                <a:spcPct val="100000"/>
              </a:lnSpc>
              <a:spcBef>
                <a:spcPts val="100"/>
              </a:spcBef>
              <a:buClr>
                <a:srgbClr val="C00000"/>
              </a:buClr>
              <a:buFont typeface="Arial" panose="020B0604020202020204" pitchFamily="34" charset="0"/>
              <a:buChar char="•"/>
              <a:tabLst>
                <a:tab pos="299720" algn="l"/>
              </a:tabLst>
            </a:pPr>
            <a:r>
              <a:rPr lang="en-US" dirty="0" smtClean="0">
                <a:latin typeface="Arial MT"/>
                <a:cs typeface="Arial MT"/>
              </a:rPr>
              <a:t>The </a:t>
            </a:r>
            <a:r>
              <a:rPr lang="en-US" dirty="0">
                <a:latin typeface="Arial MT"/>
                <a:cs typeface="Arial MT"/>
              </a:rPr>
              <a:t>unique identifier was available for the </a:t>
            </a:r>
            <a:r>
              <a:rPr lang="en-US" dirty="0" smtClean="0">
                <a:latin typeface="Arial MT"/>
                <a:cs typeface="Arial MT"/>
              </a:rPr>
              <a:t>actual </a:t>
            </a:r>
            <a:r>
              <a:rPr lang="en-US" dirty="0">
                <a:latin typeface="Arial MT"/>
                <a:cs typeface="Arial MT"/>
              </a:rPr>
              <a:t>sample </a:t>
            </a:r>
            <a:r>
              <a:rPr lang="en-US" dirty="0" smtClean="0">
                <a:latin typeface="Arial MT"/>
                <a:cs typeface="Arial MT"/>
              </a:rPr>
              <a:t>only at </a:t>
            </a:r>
            <a:r>
              <a:rPr lang="en-US" dirty="0">
                <a:latin typeface="Arial MT"/>
                <a:cs typeface="Arial MT"/>
              </a:rPr>
              <a:t>the end of the year, for the purpose of estimating the informal employment for National </a:t>
            </a:r>
            <a:r>
              <a:rPr lang="en-US" dirty="0" smtClean="0">
                <a:latin typeface="Arial MT"/>
                <a:cs typeface="Arial MT"/>
              </a:rPr>
              <a:t>Accounts. </a:t>
            </a:r>
            <a:endParaRPr lang="en-US" dirty="0" smtClean="0">
              <a:latin typeface="Arial MT"/>
              <a:cs typeface="Arial MT"/>
            </a:endParaRPr>
          </a:p>
          <a:p>
            <a:pPr marL="299085" marR="7620" indent="-287020" algn="just">
              <a:lnSpc>
                <a:spcPct val="100000"/>
              </a:lnSpc>
              <a:spcBef>
                <a:spcPts val="100"/>
              </a:spcBef>
              <a:buClr>
                <a:srgbClr val="C00000"/>
              </a:buClr>
              <a:buFont typeface="Arial" panose="020B0604020202020204" pitchFamily="34" charset="0"/>
              <a:buChar char="•"/>
              <a:tabLst>
                <a:tab pos="299720" algn="l"/>
              </a:tabLst>
            </a:pPr>
            <a:endParaRPr lang="en-US" dirty="0">
              <a:latin typeface="Arial MT"/>
              <a:cs typeface="Arial MT"/>
            </a:endParaRPr>
          </a:p>
          <a:p>
            <a:pPr marL="299085" marR="7620" indent="-287020" algn="just">
              <a:lnSpc>
                <a:spcPct val="100000"/>
              </a:lnSpc>
              <a:spcBef>
                <a:spcPts val="100"/>
              </a:spcBef>
              <a:buClr>
                <a:srgbClr val="C00000"/>
              </a:buClr>
              <a:buFont typeface="Arial" panose="020B0604020202020204" pitchFamily="34" charset="0"/>
              <a:buChar char="•"/>
              <a:tabLst>
                <a:tab pos="299720" algn="l"/>
              </a:tabLst>
            </a:pPr>
            <a:r>
              <a:rPr lang="en-US" dirty="0" smtClean="0">
                <a:latin typeface="Arial MT"/>
                <a:cs typeface="Arial MT"/>
              </a:rPr>
              <a:t>Recently</a:t>
            </a:r>
            <a:r>
              <a:rPr lang="en-US" dirty="0">
                <a:latin typeface="Arial MT"/>
                <a:cs typeface="Arial MT"/>
              </a:rPr>
              <a:t>, a new </a:t>
            </a:r>
            <a:r>
              <a:rPr lang="en-US" b="1" dirty="0">
                <a:solidFill>
                  <a:srgbClr val="C00000"/>
                </a:solidFill>
                <a:latin typeface="Arial MT"/>
                <a:ea typeface="+mj-ea"/>
                <a:cs typeface="Arial"/>
              </a:rPr>
              <a:t>semi-automated </a:t>
            </a:r>
            <a:r>
              <a:rPr lang="en-US" b="1" dirty="0" err="1">
                <a:solidFill>
                  <a:srgbClr val="C00000"/>
                </a:solidFill>
                <a:latin typeface="Arial MT"/>
                <a:ea typeface="+mj-ea"/>
                <a:cs typeface="Arial"/>
              </a:rPr>
              <a:t>pseudonymization</a:t>
            </a:r>
            <a:r>
              <a:rPr lang="en-US" b="1" dirty="0">
                <a:solidFill>
                  <a:srgbClr val="C00000"/>
                </a:solidFill>
                <a:latin typeface="Arial MT"/>
                <a:ea typeface="+mj-ea"/>
                <a:cs typeface="Arial"/>
              </a:rPr>
              <a:t> </a:t>
            </a:r>
            <a:r>
              <a:rPr lang="en-US" dirty="0">
                <a:latin typeface="Arial MT"/>
                <a:cs typeface="Arial MT"/>
              </a:rPr>
              <a:t>process has been developed to enable regular integration of administrative data into the LFS. </a:t>
            </a:r>
            <a:endParaRPr lang="en-US" dirty="0" smtClean="0">
              <a:latin typeface="Arial MT"/>
              <a:cs typeface="Arial MT"/>
            </a:endParaRPr>
          </a:p>
          <a:p>
            <a:pPr marL="299085" marR="7620" indent="-287020" algn="just">
              <a:lnSpc>
                <a:spcPct val="100000"/>
              </a:lnSpc>
              <a:spcBef>
                <a:spcPts val="100"/>
              </a:spcBef>
              <a:buClr>
                <a:srgbClr val="C00000"/>
              </a:buClr>
              <a:buFont typeface="Arial" panose="020B0604020202020204" pitchFamily="34" charset="0"/>
              <a:buChar char="•"/>
              <a:tabLst>
                <a:tab pos="299720" algn="l"/>
              </a:tabLst>
            </a:pPr>
            <a:endParaRPr lang="en-US" dirty="0" smtClean="0">
              <a:latin typeface="Arial MT"/>
              <a:cs typeface="Arial MT"/>
            </a:endParaRPr>
          </a:p>
          <a:p>
            <a:pPr marL="299085" marR="7620" indent="-287020" algn="just">
              <a:lnSpc>
                <a:spcPct val="100000"/>
              </a:lnSpc>
              <a:spcBef>
                <a:spcPts val="100"/>
              </a:spcBef>
              <a:buClr>
                <a:srgbClr val="C00000"/>
              </a:buClr>
              <a:buFont typeface="Arial" panose="020B0604020202020204" pitchFamily="34" charset="0"/>
              <a:buChar char="•"/>
              <a:tabLst>
                <a:tab pos="299720" algn="l"/>
              </a:tabLst>
            </a:pPr>
            <a:r>
              <a:rPr lang="en-US" dirty="0" smtClean="0">
                <a:latin typeface="Arial MT"/>
                <a:cs typeface="Arial MT"/>
              </a:rPr>
              <a:t>Based </a:t>
            </a:r>
            <a:r>
              <a:rPr lang="en-US" dirty="0">
                <a:latin typeface="Arial MT"/>
                <a:cs typeface="Arial MT"/>
              </a:rPr>
              <a:t>on a probabilistic record linkage methodology, this process successfully assigns a unique code to over 98% of </a:t>
            </a:r>
            <a:r>
              <a:rPr lang="en-US" dirty="0" smtClean="0">
                <a:latin typeface="Arial MT"/>
                <a:cs typeface="Arial MT"/>
              </a:rPr>
              <a:t>cases, in line with the timeliness required for monthly and quarterly LFS data production. </a:t>
            </a:r>
          </a:p>
          <a:p>
            <a:pPr marL="299085" marR="7620" indent="-287020" algn="just">
              <a:lnSpc>
                <a:spcPct val="100000"/>
              </a:lnSpc>
              <a:spcBef>
                <a:spcPts val="100"/>
              </a:spcBef>
              <a:buClr>
                <a:srgbClr val="C00000"/>
              </a:buClr>
              <a:buFont typeface="Arial" panose="020B0604020202020204" pitchFamily="34" charset="0"/>
              <a:buChar char="•"/>
              <a:tabLst>
                <a:tab pos="299720" algn="l"/>
              </a:tabLst>
            </a:pPr>
            <a:endParaRPr lang="en-US" dirty="0" smtClean="0">
              <a:latin typeface="Arial MT"/>
              <a:cs typeface="Arial MT"/>
            </a:endParaRPr>
          </a:p>
          <a:p>
            <a:pPr marL="299085" marR="7620" indent="-287020" algn="just">
              <a:lnSpc>
                <a:spcPct val="100000"/>
              </a:lnSpc>
              <a:spcBef>
                <a:spcPts val="100"/>
              </a:spcBef>
              <a:buClr>
                <a:srgbClr val="C00000"/>
              </a:buClr>
              <a:buFont typeface="Arial" panose="020B0604020202020204" pitchFamily="34" charset="0"/>
              <a:buChar char="•"/>
              <a:tabLst>
                <a:tab pos="299720" algn="l"/>
              </a:tabLst>
            </a:pPr>
            <a:r>
              <a:rPr lang="en-US" dirty="0" smtClean="0">
                <a:latin typeface="Arial MT"/>
                <a:cs typeface="Arial MT"/>
              </a:rPr>
              <a:t>This offers the </a:t>
            </a:r>
            <a:r>
              <a:rPr lang="en-US" dirty="0">
                <a:latin typeface="Arial MT"/>
                <a:cs typeface="Arial MT"/>
              </a:rPr>
              <a:t>opportunity to integrate </a:t>
            </a:r>
            <a:r>
              <a:rPr lang="en-US" dirty="0" smtClean="0">
                <a:latin typeface="Arial MT"/>
                <a:cs typeface="Arial MT"/>
              </a:rPr>
              <a:t>these </a:t>
            </a:r>
            <a:r>
              <a:rPr lang="en-US" dirty="0">
                <a:latin typeface="Arial MT"/>
                <a:cs typeface="Arial MT"/>
              </a:rPr>
              <a:t>data into the </a:t>
            </a:r>
            <a:r>
              <a:rPr lang="en-US" dirty="0" smtClean="0">
                <a:latin typeface="Arial MT"/>
                <a:cs typeface="Arial MT"/>
              </a:rPr>
              <a:t>estimation process of LFS with the aim of improving treatment of </a:t>
            </a:r>
            <a:r>
              <a:rPr lang="en-US" dirty="0">
                <a:latin typeface="Arial MT"/>
                <a:cs typeface="Arial MT"/>
              </a:rPr>
              <a:t>total non-response </a:t>
            </a:r>
            <a:r>
              <a:rPr lang="en-US" dirty="0" smtClean="0">
                <a:latin typeface="Arial MT"/>
                <a:cs typeface="Arial MT"/>
              </a:rPr>
              <a:t>and enhancing </a:t>
            </a:r>
            <a:r>
              <a:rPr lang="en-US" dirty="0">
                <a:latin typeface="Arial MT"/>
                <a:cs typeface="Arial MT"/>
              </a:rPr>
              <a:t>accuracy </a:t>
            </a:r>
            <a:r>
              <a:rPr lang="en-US" dirty="0" smtClean="0">
                <a:latin typeface="Arial MT"/>
                <a:cs typeface="Arial MT"/>
              </a:rPr>
              <a:t>of the estimates. </a:t>
            </a:r>
            <a:endParaRPr lang="en-US" dirty="0">
              <a:latin typeface="Arial MT"/>
              <a:cs typeface="Arial MT"/>
            </a:endParaRPr>
          </a:p>
          <a:p>
            <a:pPr marL="12065" marR="7620" algn="just">
              <a:lnSpc>
                <a:spcPct val="100000"/>
              </a:lnSpc>
              <a:spcBef>
                <a:spcPts val="100"/>
              </a:spcBef>
              <a:buClr>
                <a:srgbClr val="C00000"/>
              </a:buClr>
              <a:tabLst>
                <a:tab pos="299720" algn="l"/>
              </a:tabLst>
            </a:pPr>
            <a:endParaRPr lang="en-US" dirty="0">
              <a:latin typeface="Arial MT"/>
              <a:cs typeface="Arial MT"/>
            </a:endParaRPr>
          </a:p>
        </p:txBody>
      </p:sp>
    </p:spTree>
    <p:extLst>
      <p:ext uri="{BB962C8B-B14F-4D97-AF65-F5344CB8AC3E}">
        <p14:creationId xmlns:p14="http://schemas.microsoft.com/office/powerpoint/2010/main" val="782368395"/>
      </p:ext>
    </p:extLst>
  </p:cSld>
  <p:clrMapOvr>
    <a:masterClrMapping/>
  </p:clrMapOvr>
  <p:timing>
    <p:tnLst>
      <p:par>
        <p:cTn id="1" dur="indefinite" restart="never" nodeType="tmRoot"/>
      </p:par>
    </p:tnLst>
  </p:timing>
</p:sld>
</file>

<file path=ppt/theme/theme1.xml><?xml version="1.0" encoding="utf-8"?>
<a:theme xmlns:a="http://schemas.openxmlformats.org/drawingml/2006/main" name="elenco puntato">
  <a:themeElements>
    <a:clrScheme name="Gradazioni di grigio">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SottoCategoria xmlns="679261c3-551f-4e86-913f-177e0e529669">-</SottoCategoria>
    <Categoria xmlns="c58f2efd-82a8-4ecf-b395-8c25e928921d">Power Point</Categoria>
    <_dlc_DocId xmlns="459159c4-d20a-4ff3-9b11-fbd127bd52e5">INTRANET-14-158</_dlc_DocId>
    <_dlc_DocIdUrl xmlns="459159c4-d20a-4ff3-9b11-fbd127bd52e5">
      <Url>https://intranet.istat.it/Collaborativi/_layouts/15/DocIdRedir.aspx?ID=INTRANET-14-158</Url>
      <Description>INTRANET-14-158</Description>
    </_dlc_DocIdUrl>
  </documentManagement>
</p:properties>
</file>

<file path=customXml/item2.xml><?xml version="1.0" encoding="utf-8"?>
<ct:contentTypeSchema xmlns:ct="http://schemas.microsoft.com/office/2006/metadata/contentType" xmlns:ma="http://schemas.microsoft.com/office/2006/metadata/properties/metaAttributes" ct:_="" ma:_="" ma:contentTypeName="Documento" ma:contentTypeID="0x010100661A2BE3120D674DA36C11D6006822D4" ma:contentTypeVersion="3" ma:contentTypeDescription="Creare un nuovo documento." ma:contentTypeScope="" ma:versionID="2ad8b07f9840a1ce9cd199d874146b74">
  <xsd:schema xmlns:xsd="http://www.w3.org/2001/XMLSchema" xmlns:xs="http://www.w3.org/2001/XMLSchema" xmlns:p="http://schemas.microsoft.com/office/2006/metadata/properties" xmlns:ns2="c58f2efd-82a8-4ecf-b395-8c25e928921d" xmlns:ns3="459159c4-d20a-4ff3-9b11-fbd127bd52e5" xmlns:ns4="679261c3-551f-4e86-913f-177e0e529669" targetNamespace="http://schemas.microsoft.com/office/2006/metadata/properties" ma:root="true" ma:fieldsID="fffb0e16fb90ffea59fef1085e90ecca" ns2:_="" ns3:_="" ns4:_="">
    <xsd:import namespace="c58f2efd-82a8-4ecf-b395-8c25e928921d"/>
    <xsd:import namespace="459159c4-d20a-4ff3-9b11-fbd127bd52e5"/>
    <xsd:import namespace="679261c3-551f-4e86-913f-177e0e529669"/>
    <xsd:element name="properties">
      <xsd:complexType>
        <xsd:sequence>
          <xsd:element name="documentManagement">
            <xsd:complexType>
              <xsd:all>
                <xsd:element ref="ns2:Categoria"/>
                <xsd:element ref="ns3:_dlc_DocId" minOccurs="0"/>
                <xsd:element ref="ns3:_dlc_DocIdUrl" minOccurs="0"/>
                <xsd:element ref="ns3:_dlc_DocIdPersistId" minOccurs="0"/>
                <xsd:element ref="ns4:SottoCategori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8f2efd-82a8-4ecf-b395-8c25e928921d" elementFormDefault="qualified">
    <xsd:import namespace="http://schemas.microsoft.com/office/2006/documentManagement/types"/>
    <xsd:import namespace="http://schemas.microsoft.com/office/infopath/2007/PartnerControls"/>
    <xsd:element name="Categoria" ma:index="8" ma:displayName="Categoria" ma:default="Logo" ma:format="Dropdown" ma:internalName="Categoria">
      <xsd:simpleType>
        <xsd:restriction base="dms:Choice">
          <xsd:enumeration value="Logo"/>
          <xsd:enumeration value="Carta intestata con protocollo"/>
          <xsd:enumeration value="Carta intestata senza protocollo"/>
          <xsd:enumeration value="Power Point"/>
          <xsd:enumeration value="Libri digitali e cartacei"/>
          <xsd:enumeration value="Tavole di dati online"/>
          <xsd:enumeration value="Grafici interattivi"/>
          <xsd:enumeration value="Strumenti di comunicazione per i Censimenti permanenti"/>
          <xsd:enumeration value="Strumenti di comunicazione relativi al Censimento generale dell'Agricoltura 2020"/>
          <xsd:enumeration value="Censimenti permanenti"/>
        </xsd:restriction>
      </xsd:simpleType>
    </xsd:element>
  </xsd:schema>
  <xsd:schema xmlns:xsd="http://www.w3.org/2001/XMLSchema" xmlns:xs="http://www.w3.org/2001/XMLSchema" xmlns:dms="http://schemas.microsoft.com/office/2006/documentManagement/types" xmlns:pc="http://schemas.microsoft.com/office/infopath/2007/PartnerControls" targetNamespace="459159c4-d20a-4ff3-9b11-fbd127bd52e5" elementFormDefault="qualified">
    <xsd:import namespace="http://schemas.microsoft.com/office/2006/documentManagement/types"/>
    <xsd:import namespace="http://schemas.microsoft.com/office/infopath/2007/PartnerControls"/>
    <xsd:element name="_dlc_DocId" ma:index="9" nillable="true" ma:displayName="Valore ID documento" ma:description="Valore dell'ID documento assegnato all'elemento." ma:internalName="_dlc_DocId" ma:readOnly="true">
      <xsd:simpleType>
        <xsd:restriction base="dms:Text"/>
      </xsd:simpleType>
    </xsd:element>
    <xsd:element name="_dlc_DocIdUrl" ma:index="10" nillable="true" ma:displayName="ID documento" ma:description="Collegamento permanente al documento."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1"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679261c3-551f-4e86-913f-177e0e529669" elementFormDefault="qualified">
    <xsd:import namespace="http://schemas.microsoft.com/office/2006/documentManagement/types"/>
    <xsd:import namespace="http://schemas.microsoft.com/office/infopath/2007/PartnerControls"/>
    <xsd:element name="SottoCategoria" ma:index="12" nillable="true" ma:displayName="Sottocategoria" ma:default="-" ma:format="Dropdown" ma:internalName="SottoCategoria">
      <xsd:simpleType>
        <xsd:restriction base="dms:Choice">
          <xsd:enumeration value="-"/>
          <xsd:enumeration value="1- CP Generico"/>
          <xsd:enumeration value="2- CP Popolazione"/>
          <xsd:enumeration value="3- CP Imprese"/>
          <xsd:enumeration value="4- CP Istituzioni pubbliche"/>
          <xsd:enumeration value="5- CP Istituzioni non profit"/>
          <xsd:enumeration value="6- CP Agricoltura"/>
          <xsd:enumeration value="7- CP Agricoltura2020"/>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i contenuto"/>
        <xsd:element ref="dc:title" minOccurs="0" maxOccurs="1" ma:index="4" ma:displayName="Titol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EF378BC-F4D0-4510-B4EC-07B6EFE18CF8}">
  <ds:schemaRefs>
    <ds:schemaRef ds:uri="http://schemas.microsoft.com/office/2006/documentManagement/types"/>
    <ds:schemaRef ds:uri="http://www.w3.org/XML/1998/namespace"/>
    <ds:schemaRef ds:uri="http://purl.org/dc/dcmitype/"/>
    <ds:schemaRef ds:uri="http://purl.org/dc/elements/1.1/"/>
    <ds:schemaRef ds:uri="459159c4-d20a-4ff3-9b11-fbd127bd52e5"/>
    <ds:schemaRef ds:uri="c58f2efd-82a8-4ecf-b395-8c25e928921d"/>
    <ds:schemaRef ds:uri="679261c3-551f-4e86-913f-177e0e529669"/>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2.xml><?xml version="1.0" encoding="utf-8"?>
<ds:datastoreItem xmlns:ds="http://schemas.openxmlformats.org/officeDocument/2006/customXml" ds:itemID="{3F66F418-6054-4EA5-BF8E-6AF3CEAE626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8f2efd-82a8-4ecf-b395-8c25e928921d"/>
    <ds:schemaRef ds:uri="459159c4-d20a-4ff3-9b11-fbd127bd52e5"/>
    <ds:schemaRef ds:uri="679261c3-551f-4e86-913f-177e0e52966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296C4F-9DE9-4B43-AA80-1FC85656CFFA}">
  <ds:schemaRefs>
    <ds:schemaRef ds:uri="http://schemas.microsoft.com/sharepoint/events"/>
  </ds:schemaRefs>
</ds:datastoreItem>
</file>

<file path=customXml/itemProps4.xml><?xml version="1.0" encoding="utf-8"?>
<ds:datastoreItem xmlns:ds="http://schemas.openxmlformats.org/officeDocument/2006/customXml" ds:itemID="{BD9C238D-4D5C-4783-820B-4854DCE45D4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Dividendi</Template>
  <TotalTime>4715</TotalTime>
  <Words>2198</Words>
  <Application>Microsoft Office PowerPoint</Application>
  <PresentationFormat>Widescreen</PresentationFormat>
  <Paragraphs>171</Paragraphs>
  <Slides>17</Slides>
  <Notes>1</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17</vt:i4>
      </vt:variant>
    </vt:vector>
  </HeadingPairs>
  <TitlesOfParts>
    <vt:vector size="27" baseType="lpstr">
      <vt:lpstr>Arial</vt:lpstr>
      <vt:lpstr>Arial MT</vt:lpstr>
      <vt:lpstr>Arial Narrow</vt:lpstr>
      <vt:lpstr>Calibri</vt:lpstr>
      <vt:lpstr>Courier New</vt:lpstr>
      <vt:lpstr>Gill Sans MT</vt:lpstr>
      <vt:lpstr>Trebuchet MS</vt:lpstr>
      <vt:lpstr>Wingdings</vt:lpstr>
      <vt:lpstr>Wingdings 2</vt:lpstr>
      <vt:lpstr>elenco puntato</vt:lpstr>
      <vt:lpstr>Possible improvements in the estimation of IT-LFS through integration with the registers system</vt:lpstr>
      <vt:lpstr>Presentazione standard di PowerPoint</vt:lpstr>
      <vt:lpstr>Background</vt:lpstr>
      <vt:lpstr>Presentazione standard di PowerPoint</vt:lpstr>
      <vt:lpstr>Weighting scheme </vt:lpstr>
      <vt:lpstr>Use of calibration and administrative information for Non-response treatment</vt:lpstr>
      <vt:lpstr>The effectiveness of non-response treatment through calibration and administrative data)</vt:lpstr>
      <vt:lpstr>The impact of Covid emergency on the IT-LFS</vt:lpstr>
      <vt:lpstr>Micro-linkage of administrative information and LFS data</vt:lpstr>
      <vt:lpstr>Additional benchmarks derived from administrative and statistical registers</vt:lpstr>
      <vt:lpstr>Application and results</vt:lpstr>
      <vt:lpstr>Presentazione standard di PowerPoint</vt:lpstr>
      <vt:lpstr>Presentazione standard di PowerPoint</vt:lpstr>
      <vt:lpstr>Accuracy improvement with 2-steps calibration</vt:lpstr>
      <vt:lpstr>Comparison between Census and LFS in Italy</vt:lpstr>
      <vt:lpstr>Conclusions</vt:lpstr>
      <vt:lpstr> 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PresentazioneStandard</dc:title>
  <dc:creator>Bruna Tabanella</dc:creator>
  <cp:lastModifiedBy>Antonella Iorio</cp:lastModifiedBy>
  <cp:revision>622</cp:revision>
  <dcterms:created xsi:type="dcterms:W3CDTF">2020-06-26T06:32:12Z</dcterms:created>
  <dcterms:modified xsi:type="dcterms:W3CDTF">2024-04-19T09:27:09Z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0x010100661A2BE3120D674DA36C11D6006822D4</vt:lpwstr>
  </property>
  <property fmtid="{D5CDD505-2E9C-101B-9397-08002B2CF9AE}" pid="3" name="_dlc_DocIdItemGuid">
    <vt:lpwstr>11205160-d5cd-44f2-bf0d-d055913f1cd1</vt:lpwstr>
  </property>
</Properties>
</file>