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  <p:sldMasterId id="2147483667" r:id="rId2"/>
  </p:sldMasterIdLst>
  <p:notesMasterIdLst>
    <p:notesMasterId r:id="rId25"/>
  </p:notesMasterIdLst>
  <p:sldIdLst>
    <p:sldId id="256" r:id="rId3"/>
    <p:sldId id="258" r:id="rId4"/>
    <p:sldId id="259" r:id="rId5"/>
    <p:sldId id="260" r:id="rId6"/>
    <p:sldId id="301" r:id="rId7"/>
    <p:sldId id="294" r:id="rId8"/>
    <p:sldId id="300" r:id="rId9"/>
    <p:sldId id="261" r:id="rId10"/>
    <p:sldId id="283" r:id="rId11"/>
    <p:sldId id="266" r:id="rId12"/>
    <p:sldId id="286" r:id="rId13"/>
    <p:sldId id="293" r:id="rId14"/>
    <p:sldId id="262" r:id="rId15"/>
    <p:sldId id="302" r:id="rId16"/>
    <p:sldId id="263" r:id="rId17"/>
    <p:sldId id="288" r:id="rId18"/>
    <p:sldId id="273" r:id="rId19"/>
    <p:sldId id="279" r:id="rId20"/>
    <p:sldId id="303" r:id="rId21"/>
    <p:sldId id="304" r:id="rId22"/>
    <p:sldId id="299" r:id="rId23"/>
    <p:sldId id="298" r:id="rId24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1D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3" autoAdjust="0"/>
    <p:restoredTop sz="94688" autoAdjust="0"/>
  </p:normalViewPr>
  <p:slideViewPr>
    <p:cSldViewPr>
      <p:cViewPr varScale="1">
        <p:scale>
          <a:sx n="90" d="100"/>
          <a:sy n="90" d="100"/>
        </p:scale>
        <p:origin x="588" y="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 baseline="0"/>
              <a:t>Unemployed labour force</a:t>
            </a:r>
            <a:endParaRPr lang="nl-NL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95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ly"/>
            <c:order val="6"/>
            <c:dispRSqr val="0"/>
            <c:dispEq val="0"/>
          </c:trendline>
          <c:cat>
            <c:numRef>
              <c:f>Arbeidsdeelname_en_werkloosheid!$A$7:$A$259</c:f>
              <c:numCache>
                <c:formatCode>General</c:formatCode>
                <c:ptCount val="253"/>
                <c:pt idx="0">
                  <c:v>2003</c:v>
                </c:pt>
                <c:pt idx="12">
                  <c:v>2004</c:v>
                </c:pt>
                <c:pt idx="24">
                  <c:v>2005</c:v>
                </c:pt>
                <c:pt idx="36">
                  <c:v>2006</c:v>
                </c:pt>
                <c:pt idx="48">
                  <c:v>2007</c:v>
                </c:pt>
                <c:pt idx="60">
                  <c:v>2008</c:v>
                </c:pt>
                <c:pt idx="72">
                  <c:v>2009</c:v>
                </c:pt>
                <c:pt idx="84">
                  <c:v>2010</c:v>
                </c:pt>
                <c:pt idx="96">
                  <c:v>2011</c:v>
                </c:pt>
                <c:pt idx="108">
                  <c:v>2012</c:v>
                </c:pt>
                <c:pt idx="120">
                  <c:v>2013</c:v>
                </c:pt>
                <c:pt idx="132">
                  <c:v>2014</c:v>
                </c:pt>
                <c:pt idx="144">
                  <c:v>2015</c:v>
                </c:pt>
                <c:pt idx="156">
                  <c:v>2016</c:v>
                </c:pt>
                <c:pt idx="168">
                  <c:v>2017</c:v>
                </c:pt>
                <c:pt idx="180">
                  <c:v>2018</c:v>
                </c:pt>
                <c:pt idx="192">
                  <c:v>2019</c:v>
                </c:pt>
                <c:pt idx="204">
                  <c:v>2020</c:v>
                </c:pt>
                <c:pt idx="216">
                  <c:v>2021</c:v>
                </c:pt>
                <c:pt idx="228">
                  <c:v>2022</c:v>
                </c:pt>
                <c:pt idx="240">
                  <c:v>2023</c:v>
                </c:pt>
                <c:pt idx="252">
                  <c:v>2024</c:v>
                </c:pt>
              </c:numCache>
            </c:numRef>
          </c:cat>
          <c:val>
            <c:numRef>
              <c:f>Arbeidsdeelname_en_werkloosheid!$B$7:$B$259</c:f>
              <c:numCache>
                <c:formatCode>General</c:formatCode>
                <c:ptCount val="253"/>
                <c:pt idx="0">
                  <c:v>473</c:v>
                </c:pt>
                <c:pt idx="1">
                  <c:v>493</c:v>
                </c:pt>
                <c:pt idx="2">
                  <c:v>502</c:v>
                </c:pt>
                <c:pt idx="3">
                  <c:v>483</c:v>
                </c:pt>
                <c:pt idx="4">
                  <c:v>484</c:v>
                </c:pt>
                <c:pt idx="5">
                  <c:v>505</c:v>
                </c:pt>
                <c:pt idx="6">
                  <c:v>474</c:v>
                </c:pt>
                <c:pt idx="7">
                  <c:v>495</c:v>
                </c:pt>
                <c:pt idx="8">
                  <c:v>518</c:v>
                </c:pt>
                <c:pt idx="9">
                  <c:v>523</c:v>
                </c:pt>
                <c:pt idx="10">
                  <c:v>539</c:v>
                </c:pt>
                <c:pt idx="11">
                  <c:v>516</c:v>
                </c:pt>
                <c:pt idx="12">
                  <c:v>580</c:v>
                </c:pt>
                <c:pt idx="13">
                  <c:v>587</c:v>
                </c:pt>
                <c:pt idx="14">
                  <c:v>602</c:v>
                </c:pt>
                <c:pt idx="15">
                  <c:v>591</c:v>
                </c:pt>
                <c:pt idx="16">
                  <c:v>583</c:v>
                </c:pt>
                <c:pt idx="17">
                  <c:v>589</c:v>
                </c:pt>
                <c:pt idx="18">
                  <c:v>540</c:v>
                </c:pt>
                <c:pt idx="19">
                  <c:v>550</c:v>
                </c:pt>
                <c:pt idx="20">
                  <c:v>563</c:v>
                </c:pt>
                <c:pt idx="21">
                  <c:v>576</c:v>
                </c:pt>
                <c:pt idx="22">
                  <c:v>581</c:v>
                </c:pt>
                <c:pt idx="23">
                  <c:v>568</c:v>
                </c:pt>
                <c:pt idx="24">
                  <c:v>619</c:v>
                </c:pt>
                <c:pt idx="25">
                  <c:v>645</c:v>
                </c:pt>
                <c:pt idx="26">
                  <c:v>648</c:v>
                </c:pt>
                <c:pt idx="27">
                  <c:v>616</c:v>
                </c:pt>
                <c:pt idx="28">
                  <c:v>610</c:v>
                </c:pt>
                <c:pt idx="29">
                  <c:v>600</c:v>
                </c:pt>
                <c:pt idx="30">
                  <c:v>560</c:v>
                </c:pt>
                <c:pt idx="31">
                  <c:v>567</c:v>
                </c:pt>
                <c:pt idx="32">
                  <c:v>583</c:v>
                </c:pt>
                <c:pt idx="33">
                  <c:v>586</c:v>
                </c:pt>
                <c:pt idx="34">
                  <c:v>581</c:v>
                </c:pt>
                <c:pt idx="35">
                  <c:v>552</c:v>
                </c:pt>
                <c:pt idx="36">
                  <c:v>580</c:v>
                </c:pt>
                <c:pt idx="37">
                  <c:v>595</c:v>
                </c:pt>
                <c:pt idx="38">
                  <c:v>580</c:v>
                </c:pt>
                <c:pt idx="39">
                  <c:v>537</c:v>
                </c:pt>
                <c:pt idx="40">
                  <c:v>530</c:v>
                </c:pt>
                <c:pt idx="41">
                  <c:v>511</c:v>
                </c:pt>
                <c:pt idx="42">
                  <c:v>482</c:v>
                </c:pt>
                <c:pt idx="43">
                  <c:v>483</c:v>
                </c:pt>
                <c:pt idx="44">
                  <c:v>500</c:v>
                </c:pt>
                <c:pt idx="45">
                  <c:v>511</c:v>
                </c:pt>
                <c:pt idx="46">
                  <c:v>514</c:v>
                </c:pt>
                <c:pt idx="47">
                  <c:v>473</c:v>
                </c:pt>
                <c:pt idx="48">
                  <c:v>517</c:v>
                </c:pt>
                <c:pt idx="49">
                  <c:v>539</c:v>
                </c:pt>
                <c:pt idx="50">
                  <c:v>511</c:v>
                </c:pt>
                <c:pt idx="51">
                  <c:v>470</c:v>
                </c:pt>
                <c:pt idx="52">
                  <c:v>470</c:v>
                </c:pt>
                <c:pt idx="53">
                  <c:v>451</c:v>
                </c:pt>
                <c:pt idx="54">
                  <c:v>439</c:v>
                </c:pt>
                <c:pt idx="55">
                  <c:v>428</c:v>
                </c:pt>
                <c:pt idx="56">
                  <c:v>448</c:v>
                </c:pt>
                <c:pt idx="57">
                  <c:v>453</c:v>
                </c:pt>
                <c:pt idx="58">
                  <c:v>449</c:v>
                </c:pt>
                <c:pt idx="59">
                  <c:v>415</c:v>
                </c:pt>
                <c:pt idx="60">
                  <c:v>463</c:v>
                </c:pt>
                <c:pt idx="61">
                  <c:v>457</c:v>
                </c:pt>
                <c:pt idx="62">
                  <c:v>454</c:v>
                </c:pt>
                <c:pt idx="63">
                  <c:v>437</c:v>
                </c:pt>
                <c:pt idx="64">
                  <c:v>434</c:v>
                </c:pt>
                <c:pt idx="65">
                  <c:v>423</c:v>
                </c:pt>
                <c:pt idx="66">
                  <c:v>392</c:v>
                </c:pt>
                <c:pt idx="67">
                  <c:v>388</c:v>
                </c:pt>
                <c:pt idx="68">
                  <c:v>424</c:v>
                </c:pt>
                <c:pt idx="69">
                  <c:v>423</c:v>
                </c:pt>
                <c:pt idx="70">
                  <c:v>423</c:v>
                </c:pt>
                <c:pt idx="71">
                  <c:v>405</c:v>
                </c:pt>
                <c:pt idx="72">
                  <c:v>456</c:v>
                </c:pt>
                <c:pt idx="73">
                  <c:v>479</c:v>
                </c:pt>
                <c:pt idx="74">
                  <c:v>480</c:v>
                </c:pt>
                <c:pt idx="75">
                  <c:v>482</c:v>
                </c:pt>
                <c:pt idx="76">
                  <c:v>474</c:v>
                </c:pt>
                <c:pt idx="77">
                  <c:v>470</c:v>
                </c:pt>
                <c:pt idx="78">
                  <c:v>470</c:v>
                </c:pt>
                <c:pt idx="79">
                  <c:v>474</c:v>
                </c:pt>
                <c:pt idx="80">
                  <c:v>513</c:v>
                </c:pt>
                <c:pt idx="81">
                  <c:v>515</c:v>
                </c:pt>
                <c:pt idx="82">
                  <c:v>534</c:v>
                </c:pt>
                <c:pt idx="83">
                  <c:v>520</c:v>
                </c:pt>
                <c:pt idx="84">
                  <c:v>581</c:v>
                </c:pt>
                <c:pt idx="85">
                  <c:v>584</c:v>
                </c:pt>
                <c:pt idx="86">
                  <c:v>586</c:v>
                </c:pt>
                <c:pt idx="87">
                  <c:v>557</c:v>
                </c:pt>
                <c:pt idx="88">
                  <c:v>551</c:v>
                </c:pt>
                <c:pt idx="89">
                  <c:v>543</c:v>
                </c:pt>
                <c:pt idx="90">
                  <c:v>530</c:v>
                </c:pt>
                <c:pt idx="91">
                  <c:v>517</c:v>
                </c:pt>
                <c:pt idx="92">
                  <c:v>539</c:v>
                </c:pt>
                <c:pt idx="93">
                  <c:v>530</c:v>
                </c:pt>
                <c:pt idx="94">
                  <c:v>535</c:v>
                </c:pt>
                <c:pt idx="95">
                  <c:v>506</c:v>
                </c:pt>
                <c:pt idx="96">
                  <c:v>549</c:v>
                </c:pt>
                <c:pt idx="97">
                  <c:v>559</c:v>
                </c:pt>
                <c:pt idx="98">
                  <c:v>540</c:v>
                </c:pt>
                <c:pt idx="99">
                  <c:v>523</c:v>
                </c:pt>
                <c:pt idx="100">
                  <c:v>527</c:v>
                </c:pt>
                <c:pt idx="101">
                  <c:v>503</c:v>
                </c:pt>
                <c:pt idx="102">
                  <c:v>518</c:v>
                </c:pt>
                <c:pt idx="103">
                  <c:v>509</c:v>
                </c:pt>
                <c:pt idx="104">
                  <c:v>562</c:v>
                </c:pt>
                <c:pt idx="105">
                  <c:v>578</c:v>
                </c:pt>
                <c:pt idx="106">
                  <c:v>597</c:v>
                </c:pt>
                <c:pt idx="107">
                  <c:v>560</c:v>
                </c:pt>
                <c:pt idx="108">
                  <c:v>620</c:v>
                </c:pt>
                <c:pt idx="109">
                  <c:v>614</c:v>
                </c:pt>
                <c:pt idx="110">
                  <c:v>619</c:v>
                </c:pt>
                <c:pt idx="111">
                  <c:v>627</c:v>
                </c:pt>
                <c:pt idx="112">
                  <c:v>606</c:v>
                </c:pt>
                <c:pt idx="113">
                  <c:v>592</c:v>
                </c:pt>
                <c:pt idx="114">
                  <c:v>607</c:v>
                </c:pt>
                <c:pt idx="115">
                  <c:v>585</c:v>
                </c:pt>
                <c:pt idx="116">
                  <c:v>640</c:v>
                </c:pt>
                <c:pt idx="117">
                  <c:v>645</c:v>
                </c:pt>
                <c:pt idx="118">
                  <c:v>658</c:v>
                </c:pt>
                <c:pt idx="119">
                  <c:v>652</c:v>
                </c:pt>
                <c:pt idx="120">
                  <c:v>717</c:v>
                </c:pt>
                <c:pt idx="121">
                  <c:v>736</c:v>
                </c:pt>
                <c:pt idx="122">
                  <c:v>753</c:v>
                </c:pt>
                <c:pt idx="123">
                  <c:v>746</c:v>
                </c:pt>
                <c:pt idx="124">
                  <c:v>746</c:v>
                </c:pt>
                <c:pt idx="125">
                  <c:v>748</c:v>
                </c:pt>
                <c:pt idx="126">
                  <c:v>763</c:v>
                </c:pt>
                <c:pt idx="127">
                  <c:v>745</c:v>
                </c:pt>
                <c:pt idx="128">
                  <c:v>785</c:v>
                </c:pt>
                <c:pt idx="129">
                  <c:v>781</c:v>
                </c:pt>
                <c:pt idx="130">
                  <c:v>771</c:v>
                </c:pt>
                <c:pt idx="131">
                  <c:v>753</c:v>
                </c:pt>
                <c:pt idx="132">
                  <c:v>809</c:v>
                </c:pt>
                <c:pt idx="133">
                  <c:v>828</c:v>
                </c:pt>
                <c:pt idx="134">
                  <c:v>815</c:v>
                </c:pt>
                <c:pt idx="135">
                  <c:v>799</c:v>
                </c:pt>
                <c:pt idx="136">
                  <c:v>775</c:v>
                </c:pt>
                <c:pt idx="137">
                  <c:v>738</c:v>
                </c:pt>
                <c:pt idx="138">
                  <c:v>730</c:v>
                </c:pt>
                <c:pt idx="139">
                  <c:v>703</c:v>
                </c:pt>
                <c:pt idx="140">
                  <c:v>738</c:v>
                </c:pt>
                <c:pt idx="141">
                  <c:v>742</c:v>
                </c:pt>
                <c:pt idx="142">
                  <c:v>743</c:v>
                </c:pt>
                <c:pt idx="143">
                  <c:v>730</c:v>
                </c:pt>
                <c:pt idx="144">
                  <c:v>788</c:v>
                </c:pt>
                <c:pt idx="145">
                  <c:v>773</c:v>
                </c:pt>
                <c:pt idx="146">
                  <c:v>770</c:v>
                </c:pt>
                <c:pt idx="147">
                  <c:v>754</c:v>
                </c:pt>
                <c:pt idx="148">
                  <c:v>731</c:v>
                </c:pt>
                <c:pt idx="149">
                  <c:v>704</c:v>
                </c:pt>
                <c:pt idx="150">
                  <c:v>688</c:v>
                </c:pt>
                <c:pt idx="151">
                  <c:v>671</c:v>
                </c:pt>
                <c:pt idx="152">
                  <c:v>717</c:v>
                </c:pt>
                <c:pt idx="153">
                  <c:v>725</c:v>
                </c:pt>
                <c:pt idx="154">
                  <c:v>698</c:v>
                </c:pt>
                <c:pt idx="155">
                  <c:v>671</c:v>
                </c:pt>
                <c:pt idx="156">
                  <c:v>710</c:v>
                </c:pt>
                <c:pt idx="157">
                  <c:v>718</c:v>
                </c:pt>
                <c:pt idx="158">
                  <c:v>705</c:v>
                </c:pt>
                <c:pt idx="159">
                  <c:v>695</c:v>
                </c:pt>
                <c:pt idx="160">
                  <c:v>665</c:v>
                </c:pt>
                <c:pt idx="161">
                  <c:v>634</c:v>
                </c:pt>
                <c:pt idx="162">
                  <c:v>623</c:v>
                </c:pt>
                <c:pt idx="163">
                  <c:v>591</c:v>
                </c:pt>
                <c:pt idx="164">
                  <c:v>621</c:v>
                </c:pt>
                <c:pt idx="165">
                  <c:v>617</c:v>
                </c:pt>
                <c:pt idx="166">
                  <c:v>602</c:v>
                </c:pt>
                <c:pt idx="167">
                  <c:v>566</c:v>
                </c:pt>
                <c:pt idx="168">
                  <c:v>618</c:v>
                </c:pt>
                <c:pt idx="169">
                  <c:v>612</c:v>
                </c:pt>
                <c:pt idx="170">
                  <c:v>597</c:v>
                </c:pt>
                <c:pt idx="171">
                  <c:v>580</c:v>
                </c:pt>
                <c:pt idx="172">
                  <c:v>564</c:v>
                </c:pt>
                <c:pt idx="173">
                  <c:v>532</c:v>
                </c:pt>
                <c:pt idx="174">
                  <c:v>520</c:v>
                </c:pt>
                <c:pt idx="175">
                  <c:v>496</c:v>
                </c:pt>
                <c:pt idx="176">
                  <c:v>533</c:v>
                </c:pt>
                <c:pt idx="177">
                  <c:v>515</c:v>
                </c:pt>
                <c:pt idx="178">
                  <c:v>501</c:v>
                </c:pt>
                <c:pt idx="179">
                  <c:v>479</c:v>
                </c:pt>
                <c:pt idx="180">
                  <c:v>515</c:v>
                </c:pt>
                <c:pt idx="181">
                  <c:v>504</c:v>
                </c:pt>
                <c:pt idx="182">
                  <c:v>491</c:v>
                </c:pt>
                <c:pt idx="183">
                  <c:v>479</c:v>
                </c:pt>
                <c:pt idx="184">
                  <c:v>461</c:v>
                </c:pt>
                <c:pt idx="185">
                  <c:v>446</c:v>
                </c:pt>
                <c:pt idx="186">
                  <c:v>433</c:v>
                </c:pt>
                <c:pt idx="187">
                  <c:v>429</c:v>
                </c:pt>
                <c:pt idx="188">
                  <c:v>454</c:v>
                </c:pt>
                <c:pt idx="189">
                  <c:v>448</c:v>
                </c:pt>
                <c:pt idx="190">
                  <c:v>429</c:v>
                </c:pt>
                <c:pt idx="191">
                  <c:v>416</c:v>
                </c:pt>
                <c:pt idx="192">
                  <c:v>466</c:v>
                </c:pt>
                <c:pt idx="193">
                  <c:v>444</c:v>
                </c:pt>
                <c:pt idx="194">
                  <c:v>440</c:v>
                </c:pt>
                <c:pt idx="195">
                  <c:v>423</c:v>
                </c:pt>
                <c:pt idx="196">
                  <c:v>412</c:v>
                </c:pt>
                <c:pt idx="197">
                  <c:v>410</c:v>
                </c:pt>
                <c:pt idx="198">
                  <c:v>399</c:v>
                </c:pt>
                <c:pt idx="199">
                  <c:v>402</c:v>
                </c:pt>
                <c:pt idx="200">
                  <c:v>434</c:v>
                </c:pt>
                <c:pt idx="201">
                  <c:v>436</c:v>
                </c:pt>
                <c:pt idx="202">
                  <c:v>430</c:v>
                </c:pt>
                <c:pt idx="203">
                  <c:v>382</c:v>
                </c:pt>
                <c:pt idx="204">
                  <c:v>415</c:v>
                </c:pt>
                <c:pt idx="205">
                  <c:v>406</c:v>
                </c:pt>
                <c:pt idx="206">
                  <c:v>410</c:v>
                </c:pt>
                <c:pt idx="207">
                  <c:v>439</c:v>
                </c:pt>
                <c:pt idx="208">
                  <c:v>437</c:v>
                </c:pt>
                <c:pt idx="209">
                  <c:v>504</c:v>
                </c:pt>
                <c:pt idx="210">
                  <c:v>505</c:v>
                </c:pt>
                <c:pt idx="211">
                  <c:v>500</c:v>
                </c:pt>
                <c:pt idx="212">
                  <c:v>519</c:v>
                </c:pt>
                <c:pt idx="213">
                  <c:v>516</c:v>
                </c:pt>
                <c:pt idx="214">
                  <c:v>477</c:v>
                </c:pt>
                <c:pt idx="215">
                  <c:v>449</c:v>
                </c:pt>
                <c:pt idx="216">
                  <c:v>467</c:v>
                </c:pt>
                <c:pt idx="217">
                  <c:v>474</c:v>
                </c:pt>
                <c:pt idx="218">
                  <c:v>453</c:v>
                </c:pt>
                <c:pt idx="219">
                  <c:v>434</c:v>
                </c:pt>
                <c:pt idx="220">
                  <c:v>413</c:v>
                </c:pt>
                <c:pt idx="221">
                  <c:v>403</c:v>
                </c:pt>
                <c:pt idx="222">
                  <c:v>372</c:v>
                </c:pt>
                <c:pt idx="223">
                  <c:v>387</c:v>
                </c:pt>
                <c:pt idx="224">
                  <c:v>403</c:v>
                </c:pt>
                <c:pt idx="225">
                  <c:v>393</c:v>
                </c:pt>
                <c:pt idx="226">
                  <c:v>352</c:v>
                </c:pt>
                <c:pt idx="227">
                  <c:v>349</c:v>
                </c:pt>
                <c:pt idx="228">
                  <c:v>369</c:v>
                </c:pt>
                <c:pt idx="229">
                  <c:v>360</c:v>
                </c:pt>
                <c:pt idx="230">
                  <c:v>342</c:v>
                </c:pt>
                <c:pt idx="231">
                  <c:v>321</c:v>
                </c:pt>
                <c:pt idx="232">
                  <c:v>318</c:v>
                </c:pt>
                <c:pt idx="233">
                  <c:v>344</c:v>
                </c:pt>
                <c:pt idx="234">
                  <c:v>335</c:v>
                </c:pt>
                <c:pt idx="235">
                  <c:v>369</c:v>
                </c:pt>
                <c:pt idx="236">
                  <c:v>389</c:v>
                </c:pt>
                <c:pt idx="237">
                  <c:v>370</c:v>
                </c:pt>
                <c:pt idx="238">
                  <c:v>353</c:v>
                </c:pt>
                <c:pt idx="239">
                  <c:v>330</c:v>
                </c:pt>
                <c:pt idx="240">
                  <c:v>374</c:v>
                </c:pt>
                <c:pt idx="241">
                  <c:v>375</c:v>
                </c:pt>
                <c:pt idx="242">
                  <c:v>366</c:v>
                </c:pt>
                <c:pt idx="243">
                  <c:v>336</c:v>
                </c:pt>
                <c:pt idx="244">
                  <c:v>349</c:v>
                </c:pt>
                <c:pt idx="245">
                  <c:v>356</c:v>
                </c:pt>
                <c:pt idx="246">
                  <c:v>352</c:v>
                </c:pt>
                <c:pt idx="247">
                  <c:v>363</c:v>
                </c:pt>
                <c:pt idx="248">
                  <c:v>386</c:v>
                </c:pt>
                <c:pt idx="249">
                  <c:v>361</c:v>
                </c:pt>
                <c:pt idx="250">
                  <c:v>347</c:v>
                </c:pt>
                <c:pt idx="251">
                  <c:v>339</c:v>
                </c:pt>
                <c:pt idx="252">
                  <c:v>384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3ED-4164-98F1-588F46A64B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75650640"/>
        <c:axId val="575654576"/>
      </c:lineChart>
      <c:catAx>
        <c:axId val="575650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575654576"/>
        <c:crosses val="autoZero"/>
        <c:auto val="1"/>
        <c:lblAlgn val="ctr"/>
        <c:lblOffset val="100"/>
        <c:noMultiLvlLbl val="0"/>
      </c:catAx>
      <c:valAx>
        <c:axId val="575654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575650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BBCDB8-33D1-4812-AC33-706DBCCAFBCC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nl-NL"/>
        </a:p>
      </dgm:t>
    </dgm:pt>
    <dgm:pt modelId="{ADF4BD65-9C3D-4129-A5C4-443660A2CB85}">
      <dgm:prSet phldrT="[Tekst]"/>
      <dgm:spPr/>
      <dgm:t>
        <a:bodyPr/>
        <a:lstStyle/>
        <a:p>
          <a:r>
            <a:rPr lang="nl-NL" dirty="0" smtClean="0"/>
            <a:t> 1</a:t>
          </a:r>
          <a:endParaRPr lang="nl-NL" dirty="0"/>
        </a:p>
      </dgm:t>
    </dgm:pt>
    <dgm:pt modelId="{2C85D61F-F341-4292-8335-E486B04EAF9D}" type="parTrans" cxnId="{0E2929B6-7420-4288-A04B-25DD4AB5163F}">
      <dgm:prSet/>
      <dgm:spPr/>
      <dgm:t>
        <a:bodyPr/>
        <a:lstStyle/>
        <a:p>
          <a:endParaRPr lang="nl-NL"/>
        </a:p>
      </dgm:t>
    </dgm:pt>
    <dgm:pt modelId="{33080DA5-7A37-426B-A6DF-264A6F51757F}" type="sibTrans" cxnId="{0E2929B6-7420-4288-A04B-25DD4AB5163F}">
      <dgm:prSet/>
      <dgm:spPr/>
      <dgm:t>
        <a:bodyPr/>
        <a:lstStyle/>
        <a:p>
          <a:endParaRPr lang="nl-NL"/>
        </a:p>
      </dgm:t>
    </dgm:pt>
    <dgm:pt modelId="{0611FE0E-349C-4A7B-BB04-BBB77B87C6EC}">
      <dgm:prSet phldrT="[Tekst]" custT="1"/>
      <dgm:spPr/>
      <dgm:t>
        <a:bodyPr/>
        <a:lstStyle/>
        <a:p>
          <a:r>
            <a:rPr lang="nl-NL" sz="1000" dirty="0" smtClean="0"/>
            <a:t>Mixed-mode:</a:t>
          </a:r>
        </a:p>
        <a:p>
          <a:r>
            <a:rPr lang="nl-NL" sz="1000" dirty="0" smtClean="0"/>
            <a:t>- Web (CAWI) </a:t>
          </a:r>
        </a:p>
        <a:p>
          <a:r>
            <a:rPr lang="nl-NL" sz="1000" dirty="0" smtClean="0"/>
            <a:t>- Telephone (CATI) </a:t>
          </a:r>
        </a:p>
        <a:p>
          <a:r>
            <a:rPr lang="nl-NL" sz="1000" dirty="0" smtClean="0"/>
            <a:t>- Face-</a:t>
          </a:r>
          <a:r>
            <a:rPr lang="nl-NL" sz="1000" dirty="0" err="1" smtClean="0"/>
            <a:t>to</a:t>
          </a:r>
          <a:r>
            <a:rPr lang="nl-NL" sz="1000" dirty="0" smtClean="0"/>
            <a:t>-face (CAPI)</a:t>
          </a:r>
        </a:p>
        <a:p>
          <a:endParaRPr lang="nl-NL" sz="1000" dirty="0" smtClean="0"/>
        </a:p>
      </dgm:t>
    </dgm:pt>
    <dgm:pt modelId="{9A03D602-0B6A-4F80-941B-6AD81E43361F}" type="parTrans" cxnId="{220D04B8-478F-438A-A8F7-104B9148D730}">
      <dgm:prSet/>
      <dgm:spPr/>
      <dgm:t>
        <a:bodyPr/>
        <a:lstStyle/>
        <a:p>
          <a:endParaRPr lang="nl-NL"/>
        </a:p>
      </dgm:t>
    </dgm:pt>
    <dgm:pt modelId="{086A37D0-C24B-49A8-ACF7-2F5EF1C2F221}" type="sibTrans" cxnId="{220D04B8-478F-438A-A8F7-104B9148D730}">
      <dgm:prSet/>
      <dgm:spPr/>
      <dgm:t>
        <a:bodyPr/>
        <a:lstStyle/>
        <a:p>
          <a:endParaRPr lang="nl-NL"/>
        </a:p>
      </dgm:t>
    </dgm:pt>
    <dgm:pt modelId="{A2439322-F2C3-4EEC-A619-F86D3124C9CD}">
      <dgm:prSet phldrT="[Tekst]"/>
      <dgm:spPr/>
      <dgm:t>
        <a:bodyPr/>
        <a:lstStyle/>
        <a:p>
          <a:r>
            <a:rPr lang="nl-NL" dirty="0" smtClean="0"/>
            <a:t>2 </a:t>
          </a:r>
          <a:endParaRPr lang="nl-NL" dirty="0"/>
        </a:p>
      </dgm:t>
    </dgm:pt>
    <dgm:pt modelId="{61539CA7-55EF-421D-B69F-6CE7770C74E3}" type="parTrans" cxnId="{6D955E6A-791F-403A-89EF-15E20A3AE436}">
      <dgm:prSet/>
      <dgm:spPr/>
      <dgm:t>
        <a:bodyPr/>
        <a:lstStyle/>
        <a:p>
          <a:endParaRPr lang="nl-NL"/>
        </a:p>
      </dgm:t>
    </dgm:pt>
    <dgm:pt modelId="{B586B444-FE34-4E97-966D-7535255205B2}" type="sibTrans" cxnId="{6D955E6A-791F-403A-89EF-15E20A3AE436}">
      <dgm:prSet/>
      <dgm:spPr/>
      <dgm:t>
        <a:bodyPr/>
        <a:lstStyle/>
        <a:p>
          <a:endParaRPr lang="nl-NL"/>
        </a:p>
      </dgm:t>
    </dgm:pt>
    <dgm:pt modelId="{F29140DF-025C-4A54-99F1-2B11CEC23D93}">
      <dgm:prSet/>
      <dgm:spPr/>
      <dgm:t>
        <a:bodyPr/>
        <a:lstStyle/>
        <a:p>
          <a:r>
            <a:rPr lang="nl-NL" dirty="0" smtClean="0"/>
            <a:t>4</a:t>
          </a:r>
          <a:endParaRPr lang="nl-NL" dirty="0"/>
        </a:p>
      </dgm:t>
    </dgm:pt>
    <dgm:pt modelId="{2EF010D1-DF43-435C-A56F-88DA82FC183A}" type="parTrans" cxnId="{C695D73F-4D17-4D2A-9FC4-AC25B66600C9}">
      <dgm:prSet/>
      <dgm:spPr/>
      <dgm:t>
        <a:bodyPr/>
        <a:lstStyle/>
        <a:p>
          <a:endParaRPr lang="nl-NL"/>
        </a:p>
      </dgm:t>
    </dgm:pt>
    <dgm:pt modelId="{EE7D8FB5-355E-462B-AA28-73784B9D1327}" type="sibTrans" cxnId="{C695D73F-4D17-4D2A-9FC4-AC25B66600C9}">
      <dgm:prSet/>
      <dgm:spPr/>
      <dgm:t>
        <a:bodyPr/>
        <a:lstStyle/>
        <a:p>
          <a:endParaRPr lang="nl-NL"/>
        </a:p>
      </dgm:t>
    </dgm:pt>
    <dgm:pt modelId="{7C72B026-3273-4FD7-9067-F967FBC7787F}">
      <dgm:prSet/>
      <dgm:spPr/>
      <dgm:t>
        <a:bodyPr/>
        <a:lstStyle/>
        <a:p>
          <a:r>
            <a:rPr lang="nl-NL" dirty="0" smtClean="0"/>
            <a:t>5</a:t>
          </a:r>
          <a:endParaRPr lang="nl-NL" dirty="0"/>
        </a:p>
      </dgm:t>
    </dgm:pt>
    <dgm:pt modelId="{D8BD6077-EBAF-406C-9BD6-56F372F600B8}" type="parTrans" cxnId="{2F1917B1-EC80-4527-B9DC-8F700F3D89E0}">
      <dgm:prSet/>
      <dgm:spPr/>
      <dgm:t>
        <a:bodyPr/>
        <a:lstStyle/>
        <a:p>
          <a:endParaRPr lang="nl-NL"/>
        </a:p>
      </dgm:t>
    </dgm:pt>
    <dgm:pt modelId="{36FE47C0-76E0-4BCA-98AE-0C3DB31C3D79}" type="sibTrans" cxnId="{2F1917B1-EC80-4527-B9DC-8F700F3D89E0}">
      <dgm:prSet/>
      <dgm:spPr/>
      <dgm:t>
        <a:bodyPr/>
        <a:lstStyle/>
        <a:p>
          <a:endParaRPr lang="nl-NL"/>
        </a:p>
      </dgm:t>
    </dgm:pt>
    <dgm:pt modelId="{B0A17741-A89E-49C1-86DF-12F7CF7DE2E5}">
      <dgm:prSet custT="1"/>
      <dgm:spPr/>
      <dgm:t>
        <a:bodyPr/>
        <a:lstStyle/>
        <a:p>
          <a:r>
            <a:rPr lang="nl-NL" sz="1000" dirty="0" smtClean="0"/>
            <a:t>Mixed-mode:</a:t>
          </a:r>
        </a:p>
      </dgm:t>
    </dgm:pt>
    <dgm:pt modelId="{7B607112-7807-4190-BAAA-774FBAE16F60}" type="parTrans" cxnId="{F941EAC8-5B18-4757-85C0-EDB13EFED6B6}">
      <dgm:prSet/>
      <dgm:spPr/>
      <dgm:t>
        <a:bodyPr/>
        <a:lstStyle/>
        <a:p>
          <a:endParaRPr lang="nl-NL"/>
        </a:p>
      </dgm:t>
    </dgm:pt>
    <dgm:pt modelId="{14ECD4DA-53D8-4245-9E82-3A5815E6D09D}" type="sibTrans" cxnId="{F941EAC8-5B18-4757-85C0-EDB13EFED6B6}">
      <dgm:prSet/>
      <dgm:spPr/>
      <dgm:t>
        <a:bodyPr/>
        <a:lstStyle/>
        <a:p>
          <a:endParaRPr lang="nl-NL"/>
        </a:p>
      </dgm:t>
    </dgm:pt>
    <dgm:pt modelId="{0B1C8A27-F564-4707-B60C-D78BB5B3BF75}">
      <dgm:prSet custT="1"/>
      <dgm:spPr/>
      <dgm:t>
        <a:bodyPr/>
        <a:lstStyle/>
        <a:p>
          <a:r>
            <a:rPr lang="nl-NL" sz="1000" dirty="0" smtClean="0"/>
            <a:t>Mixed-mode:</a:t>
          </a:r>
        </a:p>
      </dgm:t>
    </dgm:pt>
    <dgm:pt modelId="{E940F0D7-792E-4884-8680-6D722F44E7EF}" type="parTrans" cxnId="{1E68DE91-2CEA-4EF2-AF06-2EF4B051629F}">
      <dgm:prSet/>
      <dgm:spPr/>
      <dgm:t>
        <a:bodyPr/>
        <a:lstStyle/>
        <a:p>
          <a:endParaRPr lang="nl-NL"/>
        </a:p>
      </dgm:t>
    </dgm:pt>
    <dgm:pt modelId="{460044CF-6D78-4136-BD7E-E00B59206B7E}" type="sibTrans" cxnId="{1E68DE91-2CEA-4EF2-AF06-2EF4B051629F}">
      <dgm:prSet/>
      <dgm:spPr/>
      <dgm:t>
        <a:bodyPr/>
        <a:lstStyle/>
        <a:p>
          <a:endParaRPr lang="nl-NL"/>
        </a:p>
      </dgm:t>
    </dgm:pt>
    <dgm:pt modelId="{B6932A49-9683-4611-B998-21FA71D283AD}">
      <dgm:prSet custT="1"/>
      <dgm:spPr/>
      <dgm:t>
        <a:bodyPr/>
        <a:lstStyle/>
        <a:p>
          <a:r>
            <a:rPr lang="nl-NL" sz="1000" dirty="0" smtClean="0"/>
            <a:t>Mixed-mode:</a:t>
          </a:r>
        </a:p>
      </dgm:t>
    </dgm:pt>
    <dgm:pt modelId="{1E015F76-221F-4046-9E45-0E7448E7938A}" type="sibTrans" cxnId="{07BE982B-CFC9-4AF4-ABF9-AC9B90F49C01}">
      <dgm:prSet/>
      <dgm:spPr/>
      <dgm:t>
        <a:bodyPr/>
        <a:lstStyle/>
        <a:p>
          <a:endParaRPr lang="nl-NL"/>
        </a:p>
      </dgm:t>
    </dgm:pt>
    <dgm:pt modelId="{228437F4-D54F-41E8-B80C-3687C8E27F3B}" type="parTrans" cxnId="{07BE982B-CFC9-4AF4-ABF9-AC9B90F49C01}">
      <dgm:prSet/>
      <dgm:spPr/>
      <dgm:t>
        <a:bodyPr/>
        <a:lstStyle/>
        <a:p>
          <a:endParaRPr lang="nl-NL"/>
        </a:p>
      </dgm:t>
    </dgm:pt>
    <dgm:pt modelId="{F0CDC648-8A9F-46CD-AAB8-A2217874FB12}">
      <dgm:prSet custT="1"/>
      <dgm:spPr/>
      <dgm:t>
        <a:bodyPr/>
        <a:lstStyle/>
        <a:p>
          <a:r>
            <a:rPr lang="nl-NL" sz="1900" dirty="0" smtClean="0"/>
            <a:t>3</a:t>
          </a:r>
          <a:endParaRPr lang="nl-NL" sz="1900" dirty="0"/>
        </a:p>
      </dgm:t>
    </dgm:pt>
    <dgm:pt modelId="{C26C8011-F6EA-4F8C-BFF2-A08D1BDA7A07}" type="sibTrans" cxnId="{CAE274D2-84B7-4D3E-93F0-D9B0E78FD58D}">
      <dgm:prSet/>
      <dgm:spPr/>
      <dgm:t>
        <a:bodyPr/>
        <a:lstStyle/>
        <a:p>
          <a:endParaRPr lang="nl-NL"/>
        </a:p>
      </dgm:t>
    </dgm:pt>
    <dgm:pt modelId="{5AA0515F-6B24-4AEB-A126-F2A511BEFB80}" type="parTrans" cxnId="{CAE274D2-84B7-4D3E-93F0-D9B0E78FD58D}">
      <dgm:prSet/>
      <dgm:spPr/>
      <dgm:t>
        <a:bodyPr/>
        <a:lstStyle/>
        <a:p>
          <a:endParaRPr lang="nl-NL"/>
        </a:p>
      </dgm:t>
    </dgm:pt>
    <dgm:pt modelId="{2E28D40C-4EE2-4F1E-8B74-76EA3EF7DA8B}">
      <dgm:prSet phldrT="[Tekst]" custT="1"/>
      <dgm:spPr/>
      <dgm:t>
        <a:bodyPr/>
        <a:lstStyle/>
        <a:p>
          <a:r>
            <a:rPr lang="nl-NL" sz="1000" dirty="0" smtClean="0"/>
            <a:t>Mixed-mode:</a:t>
          </a:r>
          <a:endParaRPr lang="en-US" sz="1000" dirty="0" smtClean="0"/>
        </a:p>
      </dgm:t>
    </dgm:pt>
    <dgm:pt modelId="{8F2EB07E-258F-4B82-9643-F92E70CD40EB}" type="sibTrans" cxnId="{EC99CCB3-E4E2-45B0-B949-F36938885209}">
      <dgm:prSet/>
      <dgm:spPr/>
      <dgm:t>
        <a:bodyPr/>
        <a:lstStyle/>
        <a:p>
          <a:endParaRPr lang="nl-NL"/>
        </a:p>
      </dgm:t>
    </dgm:pt>
    <dgm:pt modelId="{C23D0388-E224-48F5-9649-A9259B3BE39B}" type="parTrans" cxnId="{EC99CCB3-E4E2-45B0-B949-F36938885209}">
      <dgm:prSet/>
      <dgm:spPr/>
      <dgm:t>
        <a:bodyPr/>
        <a:lstStyle/>
        <a:p>
          <a:endParaRPr lang="nl-NL"/>
        </a:p>
      </dgm:t>
    </dgm:pt>
    <dgm:pt modelId="{E7B2BD84-7AD8-409C-A968-4A2A90C7C503}">
      <dgm:prSet custT="1"/>
      <dgm:spPr/>
      <dgm:t>
        <a:bodyPr/>
        <a:lstStyle/>
        <a:p>
          <a:r>
            <a:rPr lang="nl-NL" sz="1000" dirty="0" smtClean="0"/>
            <a:t>- Web (CAWI) </a:t>
          </a:r>
        </a:p>
      </dgm:t>
    </dgm:pt>
    <dgm:pt modelId="{49265473-3F75-47AC-AFEA-8FC638F3486E}" type="parTrans" cxnId="{5B5A0097-8CB8-4F4F-96E7-EC42BB10B0AC}">
      <dgm:prSet/>
      <dgm:spPr/>
      <dgm:t>
        <a:bodyPr/>
        <a:lstStyle/>
        <a:p>
          <a:endParaRPr lang="nl-NL"/>
        </a:p>
      </dgm:t>
    </dgm:pt>
    <dgm:pt modelId="{D3B81950-8891-41C9-8943-D3A09D16E6D6}" type="sibTrans" cxnId="{5B5A0097-8CB8-4F4F-96E7-EC42BB10B0AC}">
      <dgm:prSet/>
      <dgm:spPr/>
      <dgm:t>
        <a:bodyPr/>
        <a:lstStyle/>
        <a:p>
          <a:endParaRPr lang="nl-NL"/>
        </a:p>
      </dgm:t>
    </dgm:pt>
    <dgm:pt modelId="{F3964C15-F303-49C4-9D53-D3D55A65181E}">
      <dgm:prSet custT="1"/>
      <dgm:spPr/>
      <dgm:t>
        <a:bodyPr/>
        <a:lstStyle/>
        <a:p>
          <a:r>
            <a:rPr lang="nl-NL" sz="1000" dirty="0" smtClean="0"/>
            <a:t>- Telephone (CATI) </a:t>
          </a:r>
        </a:p>
      </dgm:t>
    </dgm:pt>
    <dgm:pt modelId="{908DD76D-0C31-4DEA-BC08-E2D15343DFD1}" type="parTrans" cxnId="{E50CAF23-E6C4-4FD2-9986-CFDB30C9405C}">
      <dgm:prSet/>
      <dgm:spPr/>
      <dgm:t>
        <a:bodyPr/>
        <a:lstStyle/>
        <a:p>
          <a:endParaRPr lang="nl-NL"/>
        </a:p>
      </dgm:t>
    </dgm:pt>
    <dgm:pt modelId="{4FDC9CAF-E1BB-4168-A254-98D84FA177C3}" type="sibTrans" cxnId="{E50CAF23-E6C4-4FD2-9986-CFDB30C9405C}">
      <dgm:prSet/>
      <dgm:spPr/>
      <dgm:t>
        <a:bodyPr/>
        <a:lstStyle/>
        <a:p>
          <a:endParaRPr lang="nl-NL"/>
        </a:p>
      </dgm:t>
    </dgm:pt>
    <dgm:pt modelId="{04BD8DE9-22D6-4E1E-BA3A-DEDD9C14AAE5}">
      <dgm:prSet custT="1"/>
      <dgm:spPr/>
      <dgm:t>
        <a:bodyPr/>
        <a:lstStyle/>
        <a:p>
          <a:r>
            <a:rPr lang="nl-NL" sz="1000" dirty="0" smtClean="0"/>
            <a:t>- Web (CAWI) </a:t>
          </a:r>
        </a:p>
      </dgm:t>
    </dgm:pt>
    <dgm:pt modelId="{B8DF776B-8706-40E3-8C66-54CE12D5EF8D}" type="parTrans" cxnId="{422E5BEC-3F17-4B5C-8761-3082D11FB668}">
      <dgm:prSet/>
      <dgm:spPr/>
      <dgm:t>
        <a:bodyPr/>
        <a:lstStyle/>
        <a:p>
          <a:endParaRPr lang="nl-NL"/>
        </a:p>
      </dgm:t>
    </dgm:pt>
    <dgm:pt modelId="{79FD2240-2F16-452B-B6A0-EC2563238657}" type="sibTrans" cxnId="{422E5BEC-3F17-4B5C-8761-3082D11FB668}">
      <dgm:prSet/>
      <dgm:spPr/>
      <dgm:t>
        <a:bodyPr/>
        <a:lstStyle/>
        <a:p>
          <a:endParaRPr lang="nl-NL"/>
        </a:p>
      </dgm:t>
    </dgm:pt>
    <dgm:pt modelId="{12AE3771-F750-4B88-996C-4FDF0E2E3890}">
      <dgm:prSet custT="1"/>
      <dgm:spPr/>
      <dgm:t>
        <a:bodyPr/>
        <a:lstStyle/>
        <a:p>
          <a:r>
            <a:rPr lang="nl-NL" sz="1000" dirty="0" smtClean="0"/>
            <a:t>- Telephone (CATI) </a:t>
          </a:r>
        </a:p>
      </dgm:t>
    </dgm:pt>
    <dgm:pt modelId="{6A7ACD3C-40B4-46AD-B214-F7DFABCCFF30}" type="parTrans" cxnId="{EE70D8F6-78A2-4279-AF9E-1C4CFBD40C4F}">
      <dgm:prSet/>
      <dgm:spPr/>
      <dgm:t>
        <a:bodyPr/>
        <a:lstStyle/>
        <a:p>
          <a:endParaRPr lang="nl-NL"/>
        </a:p>
      </dgm:t>
    </dgm:pt>
    <dgm:pt modelId="{76806B71-DB84-403A-AF2A-6BF33727A10F}" type="sibTrans" cxnId="{EE70D8F6-78A2-4279-AF9E-1C4CFBD40C4F}">
      <dgm:prSet/>
      <dgm:spPr/>
      <dgm:t>
        <a:bodyPr/>
        <a:lstStyle/>
        <a:p>
          <a:endParaRPr lang="nl-NL"/>
        </a:p>
      </dgm:t>
    </dgm:pt>
    <dgm:pt modelId="{EA21BF68-0571-4B83-ADB3-5AA8CB916EC7}">
      <dgm:prSet custT="1"/>
      <dgm:spPr/>
      <dgm:t>
        <a:bodyPr/>
        <a:lstStyle/>
        <a:p>
          <a:r>
            <a:rPr lang="nl-NL" sz="1000" dirty="0" smtClean="0"/>
            <a:t>- Web (CAWI) </a:t>
          </a:r>
        </a:p>
      </dgm:t>
    </dgm:pt>
    <dgm:pt modelId="{1142C4D3-0E8A-4010-9819-36C9F1B590FF}" type="parTrans" cxnId="{08620E13-0966-4EA5-A64E-CA696C822849}">
      <dgm:prSet/>
      <dgm:spPr/>
      <dgm:t>
        <a:bodyPr/>
        <a:lstStyle/>
        <a:p>
          <a:endParaRPr lang="nl-NL"/>
        </a:p>
      </dgm:t>
    </dgm:pt>
    <dgm:pt modelId="{080E0158-6712-47F4-B090-E021EA2CCD1B}" type="sibTrans" cxnId="{08620E13-0966-4EA5-A64E-CA696C822849}">
      <dgm:prSet/>
      <dgm:spPr/>
      <dgm:t>
        <a:bodyPr/>
        <a:lstStyle/>
        <a:p>
          <a:endParaRPr lang="nl-NL"/>
        </a:p>
      </dgm:t>
    </dgm:pt>
    <dgm:pt modelId="{9247F29F-9E47-424A-B6F4-9C34A7257120}">
      <dgm:prSet custT="1"/>
      <dgm:spPr/>
      <dgm:t>
        <a:bodyPr/>
        <a:lstStyle/>
        <a:p>
          <a:r>
            <a:rPr lang="nl-NL" sz="1000" dirty="0" smtClean="0"/>
            <a:t>- Telephone (CATI) </a:t>
          </a:r>
        </a:p>
      </dgm:t>
    </dgm:pt>
    <dgm:pt modelId="{C0B6D1CF-CFD7-4843-A5FF-D7E3D0B25DA7}" type="parTrans" cxnId="{B4CD2B02-BC48-4692-AAE4-9D8C3A6AB9A4}">
      <dgm:prSet/>
      <dgm:spPr/>
      <dgm:t>
        <a:bodyPr/>
        <a:lstStyle/>
        <a:p>
          <a:endParaRPr lang="nl-NL"/>
        </a:p>
      </dgm:t>
    </dgm:pt>
    <dgm:pt modelId="{11CFFF5E-D0A5-4FA5-8DC8-4D3161EF9D0A}" type="sibTrans" cxnId="{B4CD2B02-BC48-4692-AAE4-9D8C3A6AB9A4}">
      <dgm:prSet/>
      <dgm:spPr/>
      <dgm:t>
        <a:bodyPr/>
        <a:lstStyle/>
        <a:p>
          <a:endParaRPr lang="nl-NL"/>
        </a:p>
      </dgm:t>
    </dgm:pt>
    <dgm:pt modelId="{04DF31EE-7577-419C-8D47-2C66DBCF01D1}">
      <dgm:prSet custT="1"/>
      <dgm:spPr/>
      <dgm:t>
        <a:bodyPr/>
        <a:lstStyle/>
        <a:p>
          <a:r>
            <a:rPr lang="nl-NL" sz="1000" dirty="0" smtClean="0"/>
            <a:t>- Web (CAWI) </a:t>
          </a:r>
        </a:p>
      </dgm:t>
    </dgm:pt>
    <dgm:pt modelId="{C067C533-F9D0-4719-ACEA-DD3B8577E74A}" type="parTrans" cxnId="{5EF9039A-67F6-40C5-9830-9EDC0EDC2E18}">
      <dgm:prSet/>
      <dgm:spPr/>
      <dgm:t>
        <a:bodyPr/>
        <a:lstStyle/>
        <a:p>
          <a:endParaRPr lang="nl-NL"/>
        </a:p>
      </dgm:t>
    </dgm:pt>
    <dgm:pt modelId="{CD85BB6D-424A-4CCC-AA54-328A32D1EDC0}" type="sibTrans" cxnId="{5EF9039A-67F6-40C5-9830-9EDC0EDC2E18}">
      <dgm:prSet/>
      <dgm:spPr/>
      <dgm:t>
        <a:bodyPr/>
        <a:lstStyle/>
        <a:p>
          <a:endParaRPr lang="nl-NL"/>
        </a:p>
      </dgm:t>
    </dgm:pt>
    <dgm:pt modelId="{602D72E1-CD75-4A0D-9779-54C9E93ADFD3}">
      <dgm:prSet custT="1"/>
      <dgm:spPr/>
      <dgm:t>
        <a:bodyPr/>
        <a:lstStyle/>
        <a:p>
          <a:r>
            <a:rPr lang="nl-NL" sz="1000" dirty="0" smtClean="0"/>
            <a:t>- Telephone (CATI) </a:t>
          </a:r>
        </a:p>
      </dgm:t>
    </dgm:pt>
    <dgm:pt modelId="{D9B88EF3-D8C7-4C43-91DC-ADC0BFD9C0FA}" type="parTrans" cxnId="{B57D985C-4D60-40F2-B93D-B70218963EA6}">
      <dgm:prSet/>
      <dgm:spPr/>
      <dgm:t>
        <a:bodyPr/>
        <a:lstStyle/>
        <a:p>
          <a:endParaRPr lang="nl-NL"/>
        </a:p>
      </dgm:t>
    </dgm:pt>
    <dgm:pt modelId="{D57BCBF6-63C6-4FDB-BA7E-7382143F99C8}" type="sibTrans" cxnId="{B57D985C-4D60-40F2-B93D-B70218963EA6}">
      <dgm:prSet/>
      <dgm:spPr/>
      <dgm:t>
        <a:bodyPr/>
        <a:lstStyle/>
        <a:p>
          <a:endParaRPr lang="nl-NL"/>
        </a:p>
      </dgm:t>
    </dgm:pt>
    <dgm:pt modelId="{0D021B5E-3C73-4495-906B-32AF5E687494}" type="pres">
      <dgm:prSet presAssocID="{65BBCDB8-33D1-4812-AC33-706DBCCAFBCC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nl-NL"/>
        </a:p>
      </dgm:t>
    </dgm:pt>
    <dgm:pt modelId="{A8F01118-9D84-417A-A060-8B38FC2730B4}" type="pres">
      <dgm:prSet presAssocID="{ADF4BD65-9C3D-4129-A5C4-443660A2CB85}" presName="parentText1" presStyleLbl="node1" presStyleIdx="0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CB400B9-3898-426B-8DA4-E18FF39A8DA6}" type="pres">
      <dgm:prSet presAssocID="{ADF4BD65-9C3D-4129-A5C4-443660A2CB85}" presName="childText1" presStyleLbl="solidAlignAcc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6E0D164-F6FA-4427-92BC-9FD31BF7D3E5}" type="pres">
      <dgm:prSet presAssocID="{A2439322-F2C3-4EEC-A619-F86D3124C9CD}" presName="parentText2" presStyleLbl="node1" presStyleIdx="1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601224C-ECB3-4CF2-A7DE-783DD252703A}" type="pres">
      <dgm:prSet presAssocID="{A2439322-F2C3-4EEC-A619-F86D3124C9CD}" presName="childText2" presStyleLbl="solidAlignAcc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34249C7-DE6D-4CB4-B897-96A4FAE088F6}" type="pres">
      <dgm:prSet presAssocID="{F0CDC648-8A9F-46CD-AAB8-A2217874FB12}" presName="parentText3" presStyleLbl="node1" presStyleIdx="2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4B265B1-646A-4E67-B768-D060BB1A640B}" type="pres">
      <dgm:prSet presAssocID="{F0CDC648-8A9F-46CD-AAB8-A2217874FB12}" presName="childText3" presStyleLbl="solidAlignAcc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C733B0D-4D81-44AC-9243-FF26EE94F2E4}" type="pres">
      <dgm:prSet presAssocID="{F29140DF-025C-4A54-99F1-2B11CEC23D93}" presName="parentText4" presStyleLbl="node1" presStyleIdx="3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5C21DB7-9A8F-4062-9EF4-56636C66C4CF}" type="pres">
      <dgm:prSet presAssocID="{F29140DF-025C-4A54-99F1-2B11CEC23D93}" presName="childText4" presStyleLbl="solidAlignAcc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711F242-D9F0-48DB-B162-CBA3EEE03046}" type="pres">
      <dgm:prSet presAssocID="{7C72B026-3273-4FD7-9067-F967FBC7787F}" presName="parentText5" presStyleLbl="node1" presStyleIdx="4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862AD8C-B5E6-401B-AE5B-21381BB6941F}" type="pres">
      <dgm:prSet presAssocID="{7C72B026-3273-4FD7-9067-F967FBC7787F}" presName="childText5" presStyleLbl="solidAlignAcc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0251046D-B2AD-4F8D-9772-FAF5792C137C}" type="presOf" srcId="{602D72E1-CD75-4A0D-9779-54C9E93ADFD3}" destId="{A862AD8C-B5E6-401B-AE5B-21381BB6941F}" srcOrd="0" destOrd="2" presId="urn:microsoft.com/office/officeart/2009/3/layout/IncreasingArrowsProcess"/>
    <dgm:cxn modelId="{C3E6AE73-F2DE-42F7-A0D3-360ACF8D65F0}" type="presOf" srcId="{9247F29F-9E47-424A-B6F4-9C34A7257120}" destId="{B5C21DB7-9A8F-4062-9EF4-56636C66C4CF}" srcOrd="0" destOrd="2" presId="urn:microsoft.com/office/officeart/2009/3/layout/IncreasingArrowsProcess"/>
    <dgm:cxn modelId="{E50CAF23-E6C4-4FD2-9986-CFDB30C9405C}" srcId="{A2439322-F2C3-4EEC-A619-F86D3124C9CD}" destId="{F3964C15-F303-49C4-9D53-D3D55A65181E}" srcOrd="2" destOrd="0" parTransId="{908DD76D-0C31-4DEA-BC08-E2D15343DFD1}" sibTransId="{4FDC9CAF-E1BB-4168-A254-98D84FA177C3}"/>
    <dgm:cxn modelId="{0F8B870E-DB31-45FD-BA04-8D2E63B5D34F}" type="presOf" srcId="{F3964C15-F303-49C4-9D53-D3D55A65181E}" destId="{3601224C-ECB3-4CF2-A7DE-783DD252703A}" srcOrd="0" destOrd="2" presId="urn:microsoft.com/office/officeart/2009/3/layout/IncreasingArrowsProcess"/>
    <dgm:cxn modelId="{C695D73F-4D17-4D2A-9FC4-AC25B66600C9}" srcId="{65BBCDB8-33D1-4812-AC33-706DBCCAFBCC}" destId="{F29140DF-025C-4A54-99F1-2B11CEC23D93}" srcOrd="3" destOrd="0" parTransId="{2EF010D1-DF43-435C-A56F-88DA82FC183A}" sibTransId="{EE7D8FB5-355E-462B-AA28-73784B9D1327}"/>
    <dgm:cxn modelId="{929574A6-8CEC-402D-AF63-FA3DFAC0CB3F}" type="presOf" srcId="{E7B2BD84-7AD8-409C-A968-4A2A90C7C503}" destId="{3601224C-ECB3-4CF2-A7DE-783DD252703A}" srcOrd="0" destOrd="1" presId="urn:microsoft.com/office/officeart/2009/3/layout/IncreasingArrowsProcess"/>
    <dgm:cxn modelId="{8956AE59-1DC1-4762-9040-09254A2DD504}" type="presOf" srcId="{65BBCDB8-33D1-4812-AC33-706DBCCAFBCC}" destId="{0D021B5E-3C73-4495-906B-32AF5E687494}" srcOrd="0" destOrd="0" presId="urn:microsoft.com/office/officeart/2009/3/layout/IncreasingArrowsProcess"/>
    <dgm:cxn modelId="{5B5A0097-8CB8-4F4F-96E7-EC42BB10B0AC}" srcId="{A2439322-F2C3-4EEC-A619-F86D3124C9CD}" destId="{E7B2BD84-7AD8-409C-A968-4A2A90C7C503}" srcOrd="1" destOrd="0" parTransId="{49265473-3F75-47AC-AFEA-8FC638F3486E}" sibTransId="{D3B81950-8891-41C9-8943-D3A09D16E6D6}"/>
    <dgm:cxn modelId="{5EF9039A-67F6-40C5-9830-9EDC0EDC2E18}" srcId="{7C72B026-3273-4FD7-9067-F967FBC7787F}" destId="{04DF31EE-7577-419C-8D47-2C66DBCF01D1}" srcOrd="1" destOrd="0" parTransId="{C067C533-F9D0-4719-ACEA-DD3B8577E74A}" sibTransId="{CD85BB6D-424A-4CCC-AA54-328A32D1EDC0}"/>
    <dgm:cxn modelId="{D1AE2962-40B4-49B4-9B12-B3199D8CF36B}" type="presOf" srcId="{F29140DF-025C-4A54-99F1-2B11CEC23D93}" destId="{8C733B0D-4D81-44AC-9243-FF26EE94F2E4}" srcOrd="0" destOrd="0" presId="urn:microsoft.com/office/officeart/2009/3/layout/IncreasingArrowsProcess"/>
    <dgm:cxn modelId="{422E5BEC-3F17-4B5C-8761-3082D11FB668}" srcId="{F0CDC648-8A9F-46CD-AAB8-A2217874FB12}" destId="{04BD8DE9-22D6-4E1E-BA3A-DEDD9C14AAE5}" srcOrd="1" destOrd="0" parTransId="{B8DF776B-8706-40E3-8C66-54CE12D5EF8D}" sibTransId="{79FD2240-2F16-452B-B6A0-EC2563238657}"/>
    <dgm:cxn modelId="{EC99CCB3-E4E2-45B0-B949-F36938885209}" srcId="{A2439322-F2C3-4EEC-A619-F86D3124C9CD}" destId="{2E28D40C-4EE2-4F1E-8B74-76EA3EF7DA8B}" srcOrd="0" destOrd="0" parTransId="{C23D0388-E224-48F5-9649-A9259B3BE39B}" sibTransId="{8F2EB07E-258F-4B82-9643-F92E70CD40EB}"/>
    <dgm:cxn modelId="{0FAF9213-0D37-4675-A77A-70BD0EF65670}" type="presOf" srcId="{0B1C8A27-F564-4707-B60C-D78BB5B3BF75}" destId="{A862AD8C-B5E6-401B-AE5B-21381BB6941F}" srcOrd="0" destOrd="0" presId="urn:microsoft.com/office/officeart/2009/3/layout/IncreasingArrowsProcess"/>
    <dgm:cxn modelId="{220D04B8-478F-438A-A8F7-104B9148D730}" srcId="{ADF4BD65-9C3D-4129-A5C4-443660A2CB85}" destId="{0611FE0E-349C-4A7B-BB04-BBB77B87C6EC}" srcOrd="0" destOrd="0" parTransId="{9A03D602-0B6A-4F80-941B-6AD81E43361F}" sibTransId="{086A37D0-C24B-49A8-ACF7-2F5EF1C2F221}"/>
    <dgm:cxn modelId="{5E1F8F76-052C-4321-81BE-98D1D2DF76FE}" type="presOf" srcId="{2E28D40C-4EE2-4F1E-8B74-76EA3EF7DA8B}" destId="{3601224C-ECB3-4CF2-A7DE-783DD252703A}" srcOrd="0" destOrd="0" presId="urn:microsoft.com/office/officeart/2009/3/layout/IncreasingArrowsProcess"/>
    <dgm:cxn modelId="{1E68DE91-2CEA-4EF2-AF06-2EF4B051629F}" srcId="{7C72B026-3273-4FD7-9067-F967FBC7787F}" destId="{0B1C8A27-F564-4707-B60C-D78BB5B3BF75}" srcOrd="0" destOrd="0" parTransId="{E940F0D7-792E-4884-8680-6D722F44E7EF}" sibTransId="{460044CF-6D78-4136-BD7E-E00B59206B7E}"/>
    <dgm:cxn modelId="{07BE982B-CFC9-4AF4-ABF9-AC9B90F49C01}" srcId="{F0CDC648-8A9F-46CD-AAB8-A2217874FB12}" destId="{B6932A49-9683-4611-B998-21FA71D283AD}" srcOrd="0" destOrd="0" parTransId="{228437F4-D54F-41E8-B80C-3687C8E27F3B}" sibTransId="{1E015F76-221F-4046-9E45-0E7448E7938A}"/>
    <dgm:cxn modelId="{08620E13-0966-4EA5-A64E-CA696C822849}" srcId="{F29140DF-025C-4A54-99F1-2B11CEC23D93}" destId="{EA21BF68-0571-4B83-ADB3-5AA8CB916EC7}" srcOrd="1" destOrd="0" parTransId="{1142C4D3-0E8A-4010-9819-36C9F1B590FF}" sibTransId="{080E0158-6712-47F4-B090-E021EA2CCD1B}"/>
    <dgm:cxn modelId="{EE70D8F6-78A2-4279-AF9E-1C4CFBD40C4F}" srcId="{F0CDC648-8A9F-46CD-AAB8-A2217874FB12}" destId="{12AE3771-F750-4B88-996C-4FDF0E2E3890}" srcOrd="2" destOrd="0" parTransId="{6A7ACD3C-40B4-46AD-B214-F7DFABCCFF30}" sibTransId="{76806B71-DB84-403A-AF2A-6BF33727A10F}"/>
    <dgm:cxn modelId="{CDF8AE50-2DB6-466C-8D54-FB0961B322C8}" type="presOf" srcId="{EA21BF68-0571-4B83-ADB3-5AA8CB916EC7}" destId="{B5C21DB7-9A8F-4062-9EF4-56636C66C4CF}" srcOrd="0" destOrd="1" presId="urn:microsoft.com/office/officeart/2009/3/layout/IncreasingArrowsProcess"/>
    <dgm:cxn modelId="{8F165702-527E-4E3F-AE6E-E09E3DFA7B30}" type="presOf" srcId="{F0CDC648-8A9F-46CD-AAB8-A2217874FB12}" destId="{C34249C7-DE6D-4CB4-B897-96A4FAE088F6}" srcOrd="0" destOrd="0" presId="urn:microsoft.com/office/officeart/2009/3/layout/IncreasingArrowsProcess"/>
    <dgm:cxn modelId="{B57D985C-4D60-40F2-B93D-B70218963EA6}" srcId="{7C72B026-3273-4FD7-9067-F967FBC7787F}" destId="{602D72E1-CD75-4A0D-9779-54C9E93ADFD3}" srcOrd="2" destOrd="0" parTransId="{D9B88EF3-D8C7-4C43-91DC-ADC0BFD9C0FA}" sibTransId="{D57BCBF6-63C6-4FDB-BA7E-7382143F99C8}"/>
    <dgm:cxn modelId="{E7950D2D-3073-4C99-A04C-3BEF1BDAE272}" type="presOf" srcId="{B0A17741-A89E-49C1-86DF-12F7CF7DE2E5}" destId="{B5C21DB7-9A8F-4062-9EF4-56636C66C4CF}" srcOrd="0" destOrd="0" presId="urn:microsoft.com/office/officeart/2009/3/layout/IncreasingArrowsProcess"/>
    <dgm:cxn modelId="{B8CF3C50-5C91-4FEB-8D22-9CAE37A3F231}" type="presOf" srcId="{12AE3771-F750-4B88-996C-4FDF0E2E3890}" destId="{04B265B1-646A-4E67-B768-D060BB1A640B}" srcOrd="0" destOrd="2" presId="urn:microsoft.com/office/officeart/2009/3/layout/IncreasingArrowsProcess"/>
    <dgm:cxn modelId="{302E452A-801D-4959-B47B-65D5A64FAC35}" type="presOf" srcId="{0611FE0E-349C-4A7B-BB04-BBB77B87C6EC}" destId="{ACB400B9-3898-426B-8DA4-E18FF39A8DA6}" srcOrd="0" destOrd="0" presId="urn:microsoft.com/office/officeart/2009/3/layout/IncreasingArrowsProcess"/>
    <dgm:cxn modelId="{0E2929B6-7420-4288-A04B-25DD4AB5163F}" srcId="{65BBCDB8-33D1-4812-AC33-706DBCCAFBCC}" destId="{ADF4BD65-9C3D-4129-A5C4-443660A2CB85}" srcOrd="0" destOrd="0" parTransId="{2C85D61F-F341-4292-8335-E486B04EAF9D}" sibTransId="{33080DA5-7A37-426B-A6DF-264A6F51757F}"/>
    <dgm:cxn modelId="{45857E5C-4E0F-40BA-9924-06CA9B3AAA39}" type="presOf" srcId="{04BD8DE9-22D6-4E1E-BA3A-DEDD9C14AAE5}" destId="{04B265B1-646A-4E67-B768-D060BB1A640B}" srcOrd="0" destOrd="1" presId="urn:microsoft.com/office/officeart/2009/3/layout/IncreasingArrowsProcess"/>
    <dgm:cxn modelId="{55A9CB08-CD1B-4D35-BE2E-4C6A1ADCDE48}" type="presOf" srcId="{7C72B026-3273-4FD7-9067-F967FBC7787F}" destId="{1711F242-D9F0-48DB-B162-CBA3EEE03046}" srcOrd="0" destOrd="0" presId="urn:microsoft.com/office/officeart/2009/3/layout/IncreasingArrowsProcess"/>
    <dgm:cxn modelId="{F941EAC8-5B18-4757-85C0-EDB13EFED6B6}" srcId="{F29140DF-025C-4A54-99F1-2B11CEC23D93}" destId="{B0A17741-A89E-49C1-86DF-12F7CF7DE2E5}" srcOrd="0" destOrd="0" parTransId="{7B607112-7807-4190-BAAA-774FBAE16F60}" sibTransId="{14ECD4DA-53D8-4245-9E82-3A5815E6D09D}"/>
    <dgm:cxn modelId="{6D955E6A-791F-403A-89EF-15E20A3AE436}" srcId="{65BBCDB8-33D1-4812-AC33-706DBCCAFBCC}" destId="{A2439322-F2C3-4EEC-A619-F86D3124C9CD}" srcOrd="1" destOrd="0" parTransId="{61539CA7-55EF-421D-B69F-6CE7770C74E3}" sibTransId="{B586B444-FE34-4E97-966D-7535255205B2}"/>
    <dgm:cxn modelId="{B4CD2B02-BC48-4692-AAE4-9D8C3A6AB9A4}" srcId="{F29140DF-025C-4A54-99F1-2B11CEC23D93}" destId="{9247F29F-9E47-424A-B6F4-9C34A7257120}" srcOrd="2" destOrd="0" parTransId="{C0B6D1CF-CFD7-4843-A5FF-D7E3D0B25DA7}" sibTransId="{11CFFF5E-D0A5-4FA5-8DC8-4D3161EF9D0A}"/>
    <dgm:cxn modelId="{CAE274D2-84B7-4D3E-93F0-D9B0E78FD58D}" srcId="{65BBCDB8-33D1-4812-AC33-706DBCCAFBCC}" destId="{F0CDC648-8A9F-46CD-AAB8-A2217874FB12}" srcOrd="2" destOrd="0" parTransId="{5AA0515F-6B24-4AEB-A126-F2A511BEFB80}" sibTransId="{C26C8011-F6EA-4F8C-BFF2-A08D1BDA7A07}"/>
    <dgm:cxn modelId="{2F1917B1-EC80-4527-B9DC-8F700F3D89E0}" srcId="{65BBCDB8-33D1-4812-AC33-706DBCCAFBCC}" destId="{7C72B026-3273-4FD7-9067-F967FBC7787F}" srcOrd="4" destOrd="0" parTransId="{D8BD6077-EBAF-406C-9BD6-56F372F600B8}" sibTransId="{36FE47C0-76E0-4BCA-98AE-0C3DB31C3D79}"/>
    <dgm:cxn modelId="{75DFF2ED-1C1A-4905-BA0F-6E4993206E5E}" type="presOf" srcId="{ADF4BD65-9C3D-4129-A5C4-443660A2CB85}" destId="{A8F01118-9D84-417A-A060-8B38FC2730B4}" srcOrd="0" destOrd="0" presId="urn:microsoft.com/office/officeart/2009/3/layout/IncreasingArrowsProcess"/>
    <dgm:cxn modelId="{59DBD39A-6244-47D8-A9CF-43C7664ED642}" type="presOf" srcId="{B6932A49-9683-4611-B998-21FA71D283AD}" destId="{04B265B1-646A-4E67-B768-D060BB1A640B}" srcOrd="0" destOrd="0" presId="urn:microsoft.com/office/officeart/2009/3/layout/IncreasingArrowsProcess"/>
    <dgm:cxn modelId="{78896EB1-1130-48B8-8F1C-BC21FD1FE431}" type="presOf" srcId="{A2439322-F2C3-4EEC-A619-F86D3124C9CD}" destId="{16E0D164-F6FA-4427-92BC-9FD31BF7D3E5}" srcOrd="0" destOrd="0" presId="urn:microsoft.com/office/officeart/2009/3/layout/IncreasingArrowsProcess"/>
    <dgm:cxn modelId="{33244663-F75F-4AC1-AE1C-51121DEE5180}" type="presOf" srcId="{04DF31EE-7577-419C-8D47-2C66DBCF01D1}" destId="{A862AD8C-B5E6-401B-AE5B-21381BB6941F}" srcOrd="0" destOrd="1" presId="urn:microsoft.com/office/officeart/2009/3/layout/IncreasingArrowsProcess"/>
    <dgm:cxn modelId="{2B804B8F-3D2C-4D22-B7C3-C03C482CD29A}" type="presParOf" srcId="{0D021B5E-3C73-4495-906B-32AF5E687494}" destId="{A8F01118-9D84-417A-A060-8B38FC2730B4}" srcOrd="0" destOrd="0" presId="urn:microsoft.com/office/officeart/2009/3/layout/IncreasingArrowsProcess"/>
    <dgm:cxn modelId="{23F86F58-8EA4-44EE-895D-5CAA58899374}" type="presParOf" srcId="{0D021B5E-3C73-4495-906B-32AF5E687494}" destId="{ACB400B9-3898-426B-8DA4-E18FF39A8DA6}" srcOrd="1" destOrd="0" presId="urn:microsoft.com/office/officeart/2009/3/layout/IncreasingArrowsProcess"/>
    <dgm:cxn modelId="{3AD0B661-4263-42B7-B369-80F8D40D183F}" type="presParOf" srcId="{0D021B5E-3C73-4495-906B-32AF5E687494}" destId="{16E0D164-F6FA-4427-92BC-9FD31BF7D3E5}" srcOrd="2" destOrd="0" presId="urn:microsoft.com/office/officeart/2009/3/layout/IncreasingArrowsProcess"/>
    <dgm:cxn modelId="{B0DBC65F-1D4A-4969-9ACC-AD7962E03A74}" type="presParOf" srcId="{0D021B5E-3C73-4495-906B-32AF5E687494}" destId="{3601224C-ECB3-4CF2-A7DE-783DD252703A}" srcOrd="3" destOrd="0" presId="urn:microsoft.com/office/officeart/2009/3/layout/IncreasingArrowsProcess"/>
    <dgm:cxn modelId="{F046C7F9-F193-4E72-B01B-0C32A2786AA1}" type="presParOf" srcId="{0D021B5E-3C73-4495-906B-32AF5E687494}" destId="{C34249C7-DE6D-4CB4-B897-96A4FAE088F6}" srcOrd="4" destOrd="0" presId="urn:microsoft.com/office/officeart/2009/3/layout/IncreasingArrowsProcess"/>
    <dgm:cxn modelId="{DB284B4C-1A13-49F8-9E6A-BC34219345F9}" type="presParOf" srcId="{0D021B5E-3C73-4495-906B-32AF5E687494}" destId="{04B265B1-646A-4E67-B768-D060BB1A640B}" srcOrd="5" destOrd="0" presId="urn:microsoft.com/office/officeart/2009/3/layout/IncreasingArrowsProcess"/>
    <dgm:cxn modelId="{F88295B4-8B40-4C78-BC6B-8186CDACB16A}" type="presParOf" srcId="{0D021B5E-3C73-4495-906B-32AF5E687494}" destId="{8C733B0D-4D81-44AC-9243-FF26EE94F2E4}" srcOrd="6" destOrd="0" presId="urn:microsoft.com/office/officeart/2009/3/layout/IncreasingArrowsProcess"/>
    <dgm:cxn modelId="{6C01BC65-16FF-49A0-B8FF-7C29547AD169}" type="presParOf" srcId="{0D021B5E-3C73-4495-906B-32AF5E687494}" destId="{B5C21DB7-9A8F-4062-9EF4-56636C66C4CF}" srcOrd="7" destOrd="0" presId="urn:microsoft.com/office/officeart/2009/3/layout/IncreasingArrowsProcess"/>
    <dgm:cxn modelId="{0A27BC56-B43E-46F9-ABC1-869B19E3C6E3}" type="presParOf" srcId="{0D021B5E-3C73-4495-906B-32AF5E687494}" destId="{1711F242-D9F0-48DB-B162-CBA3EEE03046}" srcOrd="8" destOrd="0" presId="urn:microsoft.com/office/officeart/2009/3/layout/IncreasingArrowsProcess"/>
    <dgm:cxn modelId="{9CB9D9A8-E41F-48EC-B2D9-F4EA6024EAC5}" type="presParOf" srcId="{0D021B5E-3C73-4495-906B-32AF5E687494}" destId="{A862AD8C-B5E6-401B-AE5B-21381BB6941F}" srcOrd="9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F01118-9D84-417A-A060-8B38FC2730B4}">
      <dsp:nvSpPr>
        <dsp:cNvPr id="0" name=""/>
        <dsp:cNvSpPr/>
      </dsp:nvSpPr>
      <dsp:spPr>
        <a:xfrm>
          <a:off x="627310" y="51404"/>
          <a:ext cx="6882282" cy="1000876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58889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 dirty="0" smtClean="0"/>
            <a:t> 1</a:t>
          </a:r>
          <a:endParaRPr lang="nl-NL" sz="1900" kern="1200" dirty="0"/>
        </a:p>
      </dsp:txBody>
      <dsp:txXfrm>
        <a:off x="627310" y="301623"/>
        <a:ext cx="6632063" cy="500438"/>
      </dsp:txXfrm>
    </dsp:sp>
    <dsp:sp modelId="{ACB400B9-3898-426B-8DA4-E18FF39A8DA6}">
      <dsp:nvSpPr>
        <dsp:cNvPr id="0" name=""/>
        <dsp:cNvSpPr/>
      </dsp:nvSpPr>
      <dsp:spPr>
        <a:xfrm>
          <a:off x="627310" y="821933"/>
          <a:ext cx="1271983" cy="18377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000" kern="1200" dirty="0" smtClean="0"/>
            <a:t>Mixed-mode: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000" kern="1200" dirty="0" smtClean="0"/>
            <a:t>- Web (CAWI)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000" kern="1200" dirty="0" smtClean="0"/>
            <a:t>- Telephone (CATI)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000" kern="1200" dirty="0" smtClean="0"/>
            <a:t>- Face-</a:t>
          </a:r>
          <a:r>
            <a:rPr lang="nl-NL" sz="1000" kern="1200" dirty="0" err="1" smtClean="0"/>
            <a:t>to</a:t>
          </a:r>
          <a:r>
            <a:rPr lang="nl-NL" sz="1000" kern="1200" dirty="0" smtClean="0"/>
            <a:t>-face (CAPI)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000" kern="1200" dirty="0" smtClean="0"/>
        </a:p>
      </dsp:txBody>
      <dsp:txXfrm>
        <a:off x="627310" y="821933"/>
        <a:ext cx="1271983" cy="1837770"/>
      </dsp:txXfrm>
    </dsp:sp>
    <dsp:sp modelId="{16E0D164-F6FA-4427-92BC-9FD31BF7D3E5}">
      <dsp:nvSpPr>
        <dsp:cNvPr id="0" name=""/>
        <dsp:cNvSpPr/>
      </dsp:nvSpPr>
      <dsp:spPr>
        <a:xfrm>
          <a:off x="1899156" y="385159"/>
          <a:ext cx="5610436" cy="1000876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58889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 dirty="0" smtClean="0"/>
            <a:t>2 </a:t>
          </a:r>
          <a:endParaRPr lang="nl-NL" sz="1900" kern="1200" dirty="0"/>
        </a:p>
      </dsp:txBody>
      <dsp:txXfrm>
        <a:off x="1899156" y="635378"/>
        <a:ext cx="5360217" cy="500438"/>
      </dsp:txXfrm>
    </dsp:sp>
    <dsp:sp modelId="{3601224C-ECB3-4CF2-A7DE-783DD252703A}">
      <dsp:nvSpPr>
        <dsp:cNvPr id="0" name=""/>
        <dsp:cNvSpPr/>
      </dsp:nvSpPr>
      <dsp:spPr>
        <a:xfrm>
          <a:off x="1899156" y="1155687"/>
          <a:ext cx="1271983" cy="18377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2812566"/>
              <a:satOff val="-4220"/>
              <a:lumOff val="-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000" kern="1200" dirty="0" smtClean="0"/>
            <a:t>Mixed-mode:</a:t>
          </a:r>
          <a:endParaRPr lang="en-US" sz="1000" kern="1200" dirty="0" smtClean="0"/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000" kern="1200" dirty="0" smtClean="0"/>
            <a:t>- Web (CAWI)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000" kern="1200" dirty="0" smtClean="0"/>
            <a:t>- Telephone (CATI) </a:t>
          </a:r>
        </a:p>
      </dsp:txBody>
      <dsp:txXfrm>
        <a:off x="1899156" y="1155687"/>
        <a:ext cx="1271983" cy="1837770"/>
      </dsp:txXfrm>
    </dsp:sp>
    <dsp:sp modelId="{C34249C7-DE6D-4CB4-B897-96A4FAE088F6}">
      <dsp:nvSpPr>
        <dsp:cNvPr id="0" name=""/>
        <dsp:cNvSpPr/>
      </dsp:nvSpPr>
      <dsp:spPr>
        <a:xfrm>
          <a:off x="3171002" y="718913"/>
          <a:ext cx="4338591" cy="1000876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58889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 dirty="0" smtClean="0"/>
            <a:t>3</a:t>
          </a:r>
          <a:endParaRPr lang="nl-NL" sz="1900" kern="1200" dirty="0"/>
        </a:p>
      </dsp:txBody>
      <dsp:txXfrm>
        <a:off x="3171002" y="969132"/>
        <a:ext cx="4088372" cy="500438"/>
      </dsp:txXfrm>
    </dsp:sp>
    <dsp:sp modelId="{04B265B1-646A-4E67-B768-D060BB1A640B}">
      <dsp:nvSpPr>
        <dsp:cNvPr id="0" name=""/>
        <dsp:cNvSpPr/>
      </dsp:nvSpPr>
      <dsp:spPr>
        <a:xfrm>
          <a:off x="3171002" y="1489442"/>
          <a:ext cx="1271983" cy="18377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000" kern="1200" dirty="0" smtClean="0"/>
            <a:t>Mixed-mode: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000" kern="1200" dirty="0" smtClean="0"/>
            <a:t>- Web (CAWI)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000" kern="1200" dirty="0" smtClean="0"/>
            <a:t>- Telephone (CATI) </a:t>
          </a:r>
        </a:p>
      </dsp:txBody>
      <dsp:txXfrm>
        <a:off x="3171002" y="1489442"/>
        <a:ext cx="1271983" cy="1837770"/>
      </dsp:txXfrm>
    </dsp:sp>
    <dsp:sp modelId="{8C733B0D-4D81-44AC-9243-FF26EE94F2E4}">
      <dsp:nvSpPr>
        <dsp:cNvPr id="0" name=""/>
        <dsp:cNvSpPr/>
      </dsp:nvSpPr>
      <dsp:spPr>
        <a:xfrm>
          <a:off x="4443536" y="1052667"/>
          <a:ext cx="3066056" cy="1000876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58889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 dirty="0" smtClean="0"/>
            <a:t>4</a:t>
          </a:r>
          <a:endParaRPr lang="nl-NL" sz="1900" kern="1200" dirty="0"/>
        </a:p>
      </dsp:txBody>
      <dsp:txXfrm>
        <a:off x="4443536" y="1302886"/>
        <a:ext cx="2815837" cy="500438"/>
      </dsp:txXfrm>
    </dsp:sp>
    <dsp:sp modelId="{B5C21DB7-9A8F-4062-9EF4-56636C66C4CF}">
      <dsp:nvSpPr>
        <dsp:cNvPr id="0" name=""/>
        <dsp:cNvSpPr/>
      </dsp:nvSpPr>
      <dsp:spPr>
        <a:xfrm>
          <a:off x="4443536" y="1823196"/>
          <a:ext cx="1271983" cy="18377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8437698"/>
              <a:satOff val="-12660"/>
              <a:lumOff val="-2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000" kern="1200" dirty="0" smtClean="0"/>
            <a:t>Mixed-mode: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000" kern="1200" dirty="0" smtClean="0"/>
            <a:t>- Web (CAWI)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000" kern="1200" dirty="0" smtClean="0"/>
            <a:t>- Telephone (CATI) </a:t>
          </a:r>
        </a:p>
      </dsp:txBody>
      <dsp:txXfrm>
        <a:off x="4443536" y="1823196"/>
        <a:ext cx="1271983" cy="1837770"/>
      </dsp:txXfrm>
    </dsp:sp>
    <dsp:sp modelId="{1711F242-D9F0-48DB-B162-CBA3EEE03046}">
      <dsp:nvSpPr>
        <dsp:cNvPr id="0" name=""/>
        <dsp:cNvSpPr/>
      </dsp:nvSpPr>
      <dsp:spPr>
        <a:xfrm>
          <a:off x="5715382" y="1386421"/>
          <a:ext cx="1794211" cy="1000876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58889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 dirty="0" smtClean="0"/>
            <a:t>5</a:t>
          </a:r>
          <a:endParaRPr lang="nl-NL" sz="1900" kern="1200" dirty="0"/>
        </a:p>
      </dsp:txBody>
      <dsp:txXfrm>
        <a:off x="5715382" y="1636640"/>
        <a:ext cx="1543992" cy="500438"/>
      </dsp:txXfrm>
    </dsp:sp>
    <dsp:sp modelId="{A862AD8C-B5E6-401B-AE5B-21381BB6941F}">
      <dsp:nvSpPr>
        <dsp:cNvPr id="0" name=""/>
        <dsp:cNvSpPr/>
      </dsp:nvSpPr>
      <dsp:spPr>
        <a:xfrm>
          <a:off x="5715382" y="2156950"/>
          <a:ext cx="1271983" cy="18377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000" kern="1200" dirty="0" smtClean="0"/>
            <a:t>Mixed-mode: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000" kern="1200" dirty="0" smtClean="0"/>
            <a:t>- Web (CAWI)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000" kern="1200" dirty="0" smtClean="0"/>
            <a:t>- Telephone (CATI) </a:t>
          </a:r>
        </a:p>
      </dsp:txBody>
      <dsp:txXfrm>
        <a:off x="5715382" y="2156950"/>
        <a:ext cx="1271983" cy="18377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0.03086</cdr:y>
    </cdr:from>
    <cdr:to>
      <cdr:x>0.13854</cdr:x>
      <cdr:y>0.09257</cdr:y>
    </cdr:to>
    <cdr:sp macro="" textlink="">
      <cdr:nvSpPr>
        <cdr:cNvPr id="2" name="Tekstvak 1"/>
        <cdr:cNvSpPr txBox="1"/>
      </cdr:nvSpPr>
      <cdr:spPr>
        <a:xfrm xmlns:a="http://schemas.openxmlformats.org/drawingml/2006/main">
          <a:off x="0" y="101600"/>
          <a:ext cx="800100" cy="203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l-NL" sz="1100"/>
            <a:t>x1000</a:t>
          </a:r>
        </a:p>
      </cdr:txBody>
    </cdr:sp>
  </cdr:relSizeAnchor>
  <cdr:relSizeAnchor xmlns:cdr="http://schemas.openxmlformats.org/drawingml/2006/chartDrawing">
    <cdr:from>
      <cdr:x>0.17922</cdr:x>
      <cdr:y>0.33365</cdr:y>
    </cdr:from>
    <cdr:to>
      <cdr:x>0.25948</cdr:x>
      <cdr:y>0.38959</cdr:y>
    </cdr:to>
    <cdr:sp macro="" textlink="">
      <cdr:nvSpPr>
        <cdr:cNvPr id="3" name="Pijl-rechts 2"/>
        <cdr:cNvSpPr/>
      </cdr:nvSpPr>
      <cdr:spPr>
        <a:xfrm xmlns:a="http://schemas.openxmlformats.org/drawingml/2006/main" rot="2155493">
          <a:off x="1035050" y="1098550"/>
          <a:ext cx="463550" cy="184150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nl-NL"/>
        </a:p>
      </cdr:txBody>
    </cdr:sp>
  </cdr:relSizeAnchor>
  <cdr:relSizeAnchor xmlns:cdr="http://schemas.openxmlformats.org/drawingml/2006/chartDrawing">
    <cdr:from>
      <cdr:x>0.37603</cdr:x>
      <cdr:y>0.30472</cdr:y>
    </cdr:from>
    <cdr:to>
      <cdr:x>0.45629</cdr:x>
      <cdr:y>0.36066</cdr:y>
    </cdr:to>
    <cdr:sp macro="" textlink="">
      <cdr:nvSpPr>
        <cdr:cNvPr id="4" name="Pijl-rechts 3"/>
        <cdr:cNvSpPr/>
      </cdr:nvSpPr>
      <cdr:spPr>
        <a:xfrm xmlns:a="http://schemas.openxmlformats.org/drawingml/2006/main" rot="19545290">
          <a:off x="2171700" y="1003298"/>
          <a:ext cx="463550" cy="184150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nl-NL"/>
        </a:p>
      </cdr:txBody>
    </cdr:sp>
  </cdr:relSizeAnchor>
  <cdr:relSizeAnchor xmlns:cdr="http://schemas.openxmlformats.org/drawingml/2006/chartDrawing">
    <cdr:from>
      <cdr:x>0.6773</cdr:x>
      <cdr:y>0.34137</cdr:y>
    </cdr:from>
    <cdr:to>
      <cdr:x>0.75756</cdr:x>
      <cdr:y>0.3973</cdr:y>
    </cdr:to>
    <cdr:sp macro="" textlink="">
      <cdr:nvSpPr>
        <cdr:cNvPr id="5" name="Pijl-rechts 4"/>
        <cdr:cNvSpPr/>
      </cdr:nvSpPr>
      <cdr:spPr>
        <a:xfrm xmlns:a="http://schemas.openxmlformats.org/drawingml/2006/main" rot="2155493">
          <a:off x="3911599" y="1123950"/>
          <a:ext cx="463550" cy="184150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nl-NL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3A025-B680-4046-800B-5A6B5AC6AF73}" type="datetimeFigureOut">
              <a:rPr lang="nl-NL" smtClean="0"/>
              <a:t>4-4-2024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FEE08-4F1D-4773-84E0-0730640F7E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3303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92201" y="766684"/>
            <a:ext cx="2236528" cy="343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33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e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1203325"/>
            <a:ext cx="7704087" cy="3455988"/>
          </a:xfrm>
          <a:prstGeom prst="rect">
            <a:avLst/>
          </a:prstGeom>
        </p:spPr>
        <p:txBody>
          <a:bodyPr/>
          <a:lstStyle>
            <a:lvl1pPr marL="342900" indent="-342900">
              <a:buFont typeface="Calibri" pitchFamily="34" charset="0"/>
              <a:buChar char="─"/>
              <a:defRPr lang="nl-NL" sz="2400" b="0" kern="1200" spc="40" baseline="0" dirty="0" smtClean="0">
                <a:solidFill>
                  <a:srgbClr val="271D6C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2pPr>
            <a:lvl3pPr marL="11430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3pPr>
            <a:lvl4pPr marL="16002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4pPr>
            <a:lvl5pPr marL="20574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5pPr>
          </a:lstStyle>
          <a:p>
            <a:pPr lvl="0"/>
            <a:r>
              <a:rPr lang="nl-NL" sz="2400" dirty="0">
                <a:solidFill>
                  <a:srgbClr val="271D6C"/>
                </a:solidFill>
              </a:rPr>
              <a:t>Korte opsomming van conclusies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195263"/>
            <a:ext cx="7704087" cy="9363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Conclusie / trends / …</a:t>
            </a:r>
          </a:p>
        </p:txBody>
      </p:sp>
    </p:spTree>
    <p:extLst>
      <p:ext uri="{BB962C8B-B14F-4D97-AF65-F5344CB8AC3E}">
        <p14:creationId xmlns:p14="http://schemas.microsoft.com/office/powerpoint/2010/main" val="4096824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nde_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2914" y="1028651"/>
            <a:ext cx="1431167" cy="219893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00" y="3672000"/>
            <a:ext cx="7166794" cy="84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583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nde_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2914" y="1028651"/>
            <a:ext cx="1431167" cy="219893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35" y="3672000"/>
            <a:ext cx="7167542" cy="8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633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enwerking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02F9B86D-17AC-4EB8-8901-463B4404571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697929" y="1429340"/>
            <a:ext cx="1211459" cy="1861467"/>
            <a:chOff x="2200" y="483"/>
            <a:chExt cx="1409" cy="2165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C6C5D8E2-9222-4107-A38D-BDADEE2D3E5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200" y="483"/>
              <a:ext cx="1409" cy="2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B8916847-D2FC-4F80-9190-E720B73D5F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00" y="817"/>
              <a:ext cx="630" cy="680"/>
            </a:xfrm>
            <a:custGeom>
              <a:avLst/>
              <a:gdLst>
                <a:gd name="T0" fmla="*/ 558 w 558"/>
                <a:gd name="T1" fmla="*/ 0 h 609"/>
                <a:gd name="T2" fmla="*/ 558 w 558"/>
                <a:gd name="T3" fmla="*/ 0 h 609"/>
                <a:gd name="T4" fmla="*/ 66 w 558"/>
                <a:gd name="T5" fmla="*/ 0 h 609"/>
                <a:gd name="T6" fmla="*/ 0 w 558"/>
                <a:gd name="T7" fmla="*/ 67 h 609"/>
                <a:gd name="T8" fmla="*/ 0 w 558"/>
                <a:gd name="T9" fmla="*/ 609 h 609"/>
                <a:gd name="T10" fmla="*/ 558 w 558"/>
                <a:gd name="T11" fmla="*/ 609 h 609"/>
                <a:gd name="T12" fmla="*/ 558 w 558"/>
                <a:gd name="T13" fmla="*/ 357 h 609"/>
                <a:gd name="T14" fmla="*/ 251 w 558"/>
                <a:gd name="T15" fmla="*/ 357 h 609"/>
                <a:gd name="T16" fmla="*/ 251 w 558"/>
                <a:gd name="T17" fmla="*/ 252 h 609"/>
                <a:gd name="T18" fmla="*/ 558 w 558"/>
                <a:gd name="T19" fmla="*/ 252 h 609"/>
                <a:gd name="T20" fmla="*/ 558 w 558"/>
                <a:gd name="T21" fmla="*/ 0 h 609"/>
                <a:gd name="T22" fmla="*/ 484 w 558"/>
                <a:gd name="T23" fmla="*/ 74 h 609"/>
                <a:gd name="T24" fmla="*/ 484 w 558"/>
                <a:gd name="T25" fmla="*/ 74 h 609"/>
                <a:gd name="T26" fmla="*/ 484 w 558"/>
                <a:gd name="T27" fmla="*/ 179 h 609"/>
                <a:gd name="T28" fmla="*/ 251 w 558"/>
                <a:gd name="T29" fmla="*/ 179 h 609"/>
                <a:gd name="T30" fmla="*/ 178 w 558"/>
                <a:gd name="T31" fmla="*/ 179 h 609"/>
                <a:gd name="T32" fmla="*/ 178 w 558"/>
                <a:gd name="T33" fmla="*/ 252 h 609"/>
                <a:gd name="T34" fmla="*/ 178 w 558"/>
                <a:gd name="T35" fmla="*/ 357 h 609"/>
                <a:gd name="T36" fmla="*/ 178 w 558"/>
                <a:gd name="T37" fmla="*/ 430 h 609"/>
                <a:gd name="T38" fmla="*/ 251 w 558"/>
                <a:gd name="T39" fmla="*/ 430 h 609"/>
                <a:gd name="T40" fmla="*/ 484 w 558"/>
                <a:gd name="T41" fmla="*/ 430 h 609"/>
                <a:gd name="T42" fmla="*/ 484 w 558"/>
                <a:gd name="T43" fmla="*/ 535 h 609"/>
                <a:gd name="T44" fmla="*/ 73 w 558"/>
                <a:gd name="T45" fmla="*/ 535 h 609"/>
                <a:gd name="T46" fmla="*/ 73 w 558"/>
                <a:gd name="T47" fmla="*/ 74 h 609"/>
                <a:gd name="T48" fmla="*/ 484 w 558"/>
                <a:gd name="T49" fmla="*/ 74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8" h="609">
                  <a:moveTo>
                    <a:pt x="558" y="0"/>
                  </a:moveTo>
                  <a:lnTo>
                    <a:pt x="558" y="0"/>
                  </a:lnTo>
                  <a:lnTo>
                    <a:pt x="66" y="0"/>
                  </a:lnTo>
                  <a:cubicBezTo>
                    <a:pt x="29" y="0"/>
                    <a:pt x="0" y="30"/>
                    <a:pt x="0" y="67"/>
                  </a:cubicBezTo>
                  <a:lnTo>
                    <a:pt x="0" y="609"/>
                  </a:lnTo>
                  <a:lnTo>
                    <a:pt x="558" y="609"/>
                  </a:lnTo>
                  <a:lnTo>
                    <a:pt x="558" y="357"/>
                  </a:lnTo>
                  <a:lnTo>
                    <a:pt x="251" y="357"/>
                  </a:lnTo>
                  <a:lnTo>
                    <a:pt x="251" y="252"/>
                  </a:lnTo>
                  <a:lnTo>
                    <a:pt x="558" y="252"/>
                  </a:lnTo>
                  <a:lnTo>
                    <a:pt x="558" y="0"/>
                  </a:lnTo>
                  <a:close/>
                  <a:moveTo>
                    <a:pt x="484" y="74"/>
                  </a:moveTo>
                  <a:lnTo>
                    <a:pt x="484" y="74"/>
                  </a:lnTo>
                  <a:lnTo>
                    <a:pt x="484" y="179"/>
                  </a:lnTo>
                  <a:lnTo>
                    <a:pt x="251" y="179"/>
                  </a:lnTo>
                  <a:lnTo>
                    <a:pt x="178" y="179"/>
                  </a:lnTo>
                  <a:lnTo>
                    <a:pt x="178" y="252"/>
                  </a:lnTo>
                  <a:lnTo>
                    <a:pt x="178" y="357"/>
                  </a:lnTo>
                  <a:lnTo>
                    <a:pt x="178" y="430"/>
                  </a:lnTo>
                  <a:lnTo>
                    <a:pt x="251" y="430"/>
                  </a:lnTo>
                  <a:lnTo>
                    <a:pt x="484" y="430"/>
                  </a:lnTo>
                  <a:lnTo>
                    <a:pt x="484" y="535"/>
                  </a:lnTo>
                  <a:lnTo>
                    <a:pt x="73" y="535"/>
                  </a:lnTo>
                  <a:lnTo>
                    <a:pt x="73" y="74"/>
                  </a:lnTo>
                  <a:lnTo>
                    <a:pt x="484" y="74"/>
                  </a:lnTo>
                  <a:close/>
                </a:path>
              </a:pathLst>
            </a:custGeom>
            <a:solidFill>
              <a:srgbClr val="42A3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24396BB8-B762-47BD-B9F6-7617E189FA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38" y="481"/>
              <a:ext cx="688" cy="1016"/>
            </a:xfrm>
            <a:custGeom>
              <a:avLst/>
              <a:gdLst>
                <a:gd name="T0" fmla="*/ 251 w 609"/>
                <a:gd name="T1" fmla="*/ 553 h 910"/>
                <a:gd name="T2" fmla="*/ 251 w 609"/>
                <a:gd name="T3" fmla="*/ 553 h 910"/>
                <a:gd name="T4" fmla="*/ 357 w 609"/>
                <a:gd name="T5" fmla="*/ 553 h 910"/>
                <a:gd name="T6" fmla="*/ 357 w 609"/>
                <a:gd name="T7" fmla="*/ 658 h 910"/>
                <a:gd name="T8" fmla="*/ 251 w 609"/>
                <a:gd name="T9" fmla="*/ 658 h 910"/>
                <a:gd name="T10" fmla="*/ 251 w 609"/>
                <a:gd name="T11" fmla="*/ 553 h 910"/>
                <a:gd name="T12" fmla="*/ 185 w 609"/>
                <a:gd name="T13" fmla="*/ 0 h 910"/>
                <a:gd name="T14" fmla="*/ 185 w 609"/>
                <a:gd name="T15" fmla="*/ 0 h 910"/>
                <a:gd name="T16" fmla="*/ 0 w 609"/>
                <a:gd name="T17" fmla="*/ 0 h 910"/>
                <a:gd name="T18" fmla="*/ 0 w 609"/>
                <a:gd name="T19" fmla="*/ 910 h 910"/>
                <a:gd name="T20" fmla="*/ 609 w 609"/>
                <a:gd name="T21" fmla="*/ 910 h 910"/>
                <a:gd name="T22" fmla="*/ 609 w 609"/>
                <a:gd name="T23" fmla="*/ 368 h 910"/>
                <a:gd name="T24" fmla="*/ 542 w 609"/>
                <a:gd name="T25" fmla="*/ 301 h 910"/>
                <a:gd name="T26" fmla="*/ 251 w 609"/>
                <a:gd name="T27" fmla="*/ 301 h 910"/>
                <a:gd name="T28" fmla="*/ 251 w 609"/>
                <a:gd name="T29" fmla="*/ 69 h 910"/>
                <a:gd name="T30" fmla="*/ 185 w 609"/>
                <a:gd name="T31" fmla="*/ 0 h 910"/>
                <a:gd name="T32" fmla="*/ 178 w 609"/>
                <a:gd name="T33" fmla="*/ 731 h 910"/>
                <a:gd name="T34" fmla="*/ 178 w 609"/>
                <a:gd name="T35" fmla="*/ 731 h 910"/>
                <a:gd name="T36" fmla="*/ 251 w 609"/>
                <a:gd name="T37" fmla="*/ 731 h 910"/>
                <a:gd name="T38" fmla="*/ 357 w 609"/>
                <a:gd name="T39" fmla="*/ 731 h 910"/>
                <a:gd name="T40" fmla="*/ 430 w 609"/>
                <a:gd name="T41" fmla="*/ 731 h 910"/>
                <a:gd name="T42" fmla="*/ 430 w 609"/>
                <a:gd name="T43" fmla="*/ 658 h 910"/>
                <a:gd name="T44" fmla="*/ 430 w 609"/>
                <a:gd name="T45" fmla="*/ 553 h 910"/>
                <a:gd name="T46" fmla="*/ 430 w 609"/>
                <a:gd name="T47" fmla="*/ 479 h 910"/>
                <a:gd name="T48" fmla="*/ 357 w 609"/>
                <a:gd name="T49" fmla="*/ 479 h 910"/>
                <a:gd name="T50" fmla="*/ 251 w 609"/>
                <a:gd name="T51" fmla="*/ 479 h 910"/>
                <a:gd name="T52" fmla="*/ 178 w 609"/>
                <a:gd name="T53" fmla="*/ 479 h 910"/>
                <a:gd name="T54" fmla="*/ 178 w 609"/>
                <a:gd name="T55" fmla="*/ 553 h 910"/>
                <a:gd name="T56" fmla="*/ 178 w 609"/>
                <a:gd name="T57" fmla="*/ 658 h 910"/>
                <a:gd name="T58" fmla="*/ 178 w 609"/>
                <a:gd name="T59" fmla="*/ 731 h 910"/>
                <a:gd name="T60" fmla="*/ 178 w 609"/>
                <a:gd name="T61" fmla="*/ 72 h 910"/>
                <a:gd name="T62" fmla="*/ 178 w 609"/>
                <a:gd name="T63" fmla="*/ 72 h 910"/>
                <a:gd name="T64" fmla="*/ 178 w 609"/>
                <a:gd name="T65" fmla="*/ 301 h 910"/>
                <a:gd name="T66" fmla="*/ 178 w 609"/>
                <a:gd name="T67" fmla="*/ 375 h 910"/>
                <a:gd name="T68" fmla="*/ 251 w 609"/>
                <a:gd name="T69" fmla="*/ 375 h 910"/>
                <a:gd name="T70" fmla="*/ 536 w 609"/>
                <a:gd name="T71" fmla="*/ 375 h 910"/>
                <a:gd name="T72" fmla="*/ 536 w 609"/>
                <a:gd name="T73" fmla="*/ 836 h 910"/>
                <a:gd name="T74" fmla="*/ 73 w 609"/>
                <a:gd name="T75" fmla="*/ 836 h 910"/>
                <a:gd name="T76" fmla="*/ 73 w 609"/>
                <a:gd name="T77" fmla="*/ 72 h 910"/>
                <a:gd name="T78" fmla="*/ 178 w 609"/>
                <a:gd name="T79" fmla="*/ 72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09" h="910">
                  <a:moveTo>
                    <a:pt x="251" y="553"/>
                  </a:moveTo>
                  <a:lnTo>
                    <a:pt x="251" y="553"/>
                  </a:lnTo>
                  <a:lnTo>
                    <a:pt x="357" y="553"/>
                  </a:lnTo>
                  <a:lnTo>
                    <a:pt x="357" y="658"/>
                  </a:lnTo>
                  <a:lnTo>
                    <a:pt x="251" y="658"/>
                  </a:lnTo>
                  <a:lnTo>
                    <a:pt x="251" y="553"/>
                  </a:lnTo>
                  <a:close/>
                  <a:moveTo>
                    <a:pt x="185" y="0"/>
                  </a:moveTo>
                  <a:lnTo>
                    <a:pt x="185" y="0"/>
                  </a:lnTo>
                  <a:lnTo>
                    <a:pt x="0" y="0"/>
                  </a:lnTo>
                  <a:lnTo>
                    <a:pt x="0" y="910"/>
                  </a:lnTo>
                  <a:lnTo>
                    <a:pt x="609" y="910"/>
                  </a:lnTo>
                  <a:lnTo>
                    <a:pt x="609" y="368"/>
                  </a:lnTo>
                  <a:cubicBezTo>
                    <a:pt x="609" y="331"/>
                    <a:pt x="579" y="301"/>
                    <a:pt x="542" y="301"/>
                  </a:cubicBezTo>
                  <a:lnTo>
                    <a:pt x="251" y="301"/>
                  </a:lnTo>
                  <a:lnTo>
                    <a:pt x="251" y="69"/>
                  </a:lnTo>
                  <a:cubicBezTo>
                    <a:pt x="251" y="32"/>
                    <a:pt x="222" y="0"/>
                    <a:pt x="185" y="0"/>
                  </a:cubicBezTo>
                  <a:close/>
                  <a:moveTo>
                    <a:pt x="178" y="731"/>
                  </a:moveTo>
                  <a:lnTo>
                    <a:pt x="178" y="731"/>
                  </a:lnTo>
                  <a:lnTo>
                    <a:pt x="251" y="731"/>
                  </a:lnTo>
                  <a:lnTo>
                    <a:pt x="357" y="731"/>
                  </a:lnTo>
                  <a:lnTo>
                    <a:pt x="430" y="731"/>
                  </a:lnTo>
                  <a:lnTo>
                    <a:pt x="430" y="658"/>
                  </a:lnTo>
                  <a:lnTo>
                    <a:pt x="430" y="553"/>
                  </a:lnTo>
                  <a:lnTo>
                    <a:pt x="430" y="479"/>
                  </a:lnTo>
                  <a:lnTo>
                    <a:pt x="357" y="479"/>
                  </a:lnTo>
                  <a:lnTo>
                    <a:pt x="251" y="479"/>
                  </a:lnTo>
                  <a:lnTo>
                    <a:pt x="178" y="479"/>
                  </a:lnTo>
                  <a:lnTo>
                    <a:pt x="178" y="553"/>
                  </a:lnTo>
                  <a:lnTo>
                    <a:pt x="178" y="658"/>
                  </a:lnTo>
                  <a:lnTo>
                    <a:pt x="178" y="731"/>
                  </a:lnTo>
                  <a:close/>
                  <a:moveTo>
                    <a:pt x="178" y="72"/>
                  </a:moveTo>
                  <a:lnTo>
                    <a:pt x="178" y="72"/>
                  </a:lnTo>
                  <a:lnTo>
                    <a:pt x="178" y="301"/>
                  </a:lnTo>
                  <a:lnTo>
                    <a:pt x="178" y="375"/>
                  </a:lnTo>
                  <a:lnTo>
                    <a:pt x="251" y="375"/>
                  </a:lnTo>
                  <a:lnTo>
                    <a:pt x="536" y="375"/>
                  </a:lnTo>
                  <a:lnTo>
                    <a:pt x="536" y="836"/>
                  </a:lnTo>
                  <a:lnTo>
                    <a:pt x="73" y="836"/>
                  </a:lnTo>
                  <a:lnTo>
                    <a:pt x="73" y="72"/>
                  </a:lnTo>
                  <a:lnTo>
                    <a:pt x="178" y="72"/>
                  </a:lnTo>
                  <a:close/>
                </a:path>
              </a:pathLst>
            </a:custGeom>
            <a:solidFill>
              <a:srgbClr val="42A3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439C8DD8-3C93-46D4-8B3C-EFBABBDC98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00" y="1603"/>
              <a:ext cx="1426" cy="1055"/>
            </a:xfrm>
            <a:custGeom>
              <a:avLst/>
              <a:gdLst>
                <a:gd name="T0" fmla="*/ 1261 w 1262"/>
                <a:gd name="T1" fmla="*/ 0 h 944"/>
                <a:gd name="T2" fmla="*/ 1261 w 1262"/>
                <a:gd name="T3" fmla="*/ 0 h 944"/>
                <a:gd name="T4" fmla="*/ 0 w 1262"/>
                <a:gd name="T5" fmla="*/ 0 h 944"/>
                <a:gd name="T6" fmla="*/ 0 w 1262"/>
                <a:gd name="T7" fmla="*/ 598 h 944"/>
                <a:gd name="T8" fmla="*/ 1010 w 1262"/>
                <a:gd name="T9" fmla="*/ 598 h 944"/>
                <a:gd name="T10" fmla="*/ 1010 w 1262"/>
                <a:gd name="T11" fmla="*/ 693 h 944"/>
                <a:gd name="T12" fmla="*/ 0 w 1262"/>
                <a:gd name="T13" fmla="*/ 693 h 944"/>
                <a:gd name="T14" fmla="*/ 0 w 1262"/>
                <a:gd name="T15" fmla="*/ 878 h 944"/>
                <a:gd name="T16" fmla="*/ 66 w 1262"/>
                <a:gd name="T17" fmla="*/ 944 h 944"/>
                <a:gd name="T18" fmla="*/ 1195 w 1262"/>
                <a:gd name="T19" fmla="*/ 944 h 944"/>
                <a:gd name="T20" fmla="*/ 1262 w 1262"/>
                <a:gd name="T21" fmla="*/ 878 h 944"/>
                <a:gd name="T22" fmla="*/ 1262 w 1262"/>
                <a:gd name="T23" fmla="*/ 346 h 944"/>
                <a:gd name="T24" fmla="*/ 252 w 1262"/>
                <a:gd name="T25" fmla="*/ 346 h 944"/>
                <a:gd name="T26" fmla="*/ 252 w 1262"/>
                <a:gd name="T27" fmla="*/ 253 h 944"/>
                <a:gd name="T28" fmla="*/ 1261 w 1262"/>
                <a:gd name="T29" fmla="*/ 253 h 944"/>
                <a:gd name="T30" fmla="*/ 1261 w 1262"/>
                <a:gd name="T31" fmla="*/ 0 h 944"/>
                <a:gd name="T32" fmla="*/ 1188 w 1262"/>
                <a:gd name="T33" fmla="*/ 73 h 944"/>
                <a:gd name="T34" fmla="*/ 1188 w 1262"/>
                <a:gd name="T35" fmla="*/ 73 h 944"/>
                <a:gd name="T36" fmla="*/ 1188 w 1262"/>
                <a:gd name="T37" fmla="*/ 179 h 944"/>
                <a:gd name="T38" fmla="*/ 252 w 1262"/>
                <a:gd name="T39" fmla="*/ 179 h 944"/>
                <a:gd name="T40" fmla="*/ 178 w 1262"/>
                <a:gd name="T41" fmla="*/ 179 h 944"/>
                <a:gd name="T42" fmla="*/ 178 w 1262"/>
                <a:gd name="T43" fmla="*/ 253 h 944"/>
                <a:gd name="T44" fmla="*/ 178 w 1262"/>
                <a:gd name="T45" fmla="*/ 346 h 944"/>
                <a:gd name="T46" fmla="*/ 178 w 1262"/>
                <a:gd name="T47" fmla="*/ 419 h 944"/>
                <a:gd name="T48" fmla="*/ 252 w 1262"/>
                <a:gd name="T49" fmla="*/ 419 h 944"/>
                <a:gd name="T50" fmla="*/ 1188 w 1262"/>
                <a:gd name="T51" fmla="*/ 419 h 944"/>
                <a:gd name="T52" fmla="*/ 1188 w 1262"/>
                <a:gd name="T53" fmla="*/ 871 h 944"/>
                <a:gd name="T54" fmla="*/ 73 w 1262"/>
                <a:gd name="T55" fmla="*/ 871 h 944"/>
                <a:gd name="T56" fmla="*/ 73 w 1262"/>
                <a:gd name="T57" fmla="*/ 766 h 944"/>
                <a:gd name="T58" fmla="*/ 1010 w 1262"/>
                <a:gd name="T59" fmla="*/ 766 h 944"/>
                <a:gd name="T60" fmla="*/ 1084 w 1262"/>
                <a:gd name="T61" fmla="*/ 766 h 944"/>
                <a:gd name="T62" fmla="*/ 1084 w 1262"/>
                <a:gd name="T63" fmla="*/ 693 h 944"/>
                <a:gd name="T64" fmla="*/ 1084 w 1262"/>
                <a:gd name="T65" fmla="*/ 598 h 944"/>
                <a:gd name="T66" fmla="*/ 1084 w 1262"/>
                <a:gd name="T67" fmla="*/ 525 h 944"/>
                <a:gd name="T68" fmla="*/ 1010 w 1262"/>
                <a:gd name="T69" fmla="*/ 525 h 944"/>
                <a:gd name="T70" fmla="*/ 73 w 1262"/>
                <a:gd name="T71" fmla="*/ 524 h 944"/>
                <a:gd name="T72" fmla="*/ 73 w 1262"/>
                <a:gd name="T73" fmla="*/ 73 h 944"/>
                <a:gd name="T74" fmla="*/ 1188 w 1262"/>
                <a:gd name="T75" fmla="*/ 73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62" h="944">
                  <a:moveTo>
                    <a:pt x="1261" y="0"/>
                  </a:moveTo>
                  <a:lnTo>
                    <a:pt x="1261" y="0"/>
                  </a:lnTo>
                  <a:lnTo>
                    <a:pt x="0" y="0"/>
                  </a:lnTo>
                  <a:lnTo>
                    <a:pt x="0" y="598"/>
                  </a:lnTo>
                  <a:lnTo>
                    <a:pt x="1010" y="598"/>
                  </a:lnTo>
                  <a:lnTo>
                    <a:pt x="1010" y="693"/>
                  </a:lnTo>
                  <a:lnTo>
                    <a:pt x="0" y="693"/>
                  </a:lnTo>
                  <a:lnTo>
                    <a:pt x="0" y="878"/>
                  </a:lnTo>
                  <a:cubicBezTo>
                    <a:pt x="0" y="915"/>
                    <a:pt x="30" y="944"/>
                    <a:pt x="66" y="944"/>
                  </a:cubicBezTo>
                  <a:lnTo>
                    <a:pt x="1195" y="944"/>
                  </a:lnTo>
                  <a:cubicBezTo>
                    <a:pt x="1232" y="944"/>
                    <a:pt x="1262" y="915"/>
                    <a:pt x="1262" y="878"/>
                  </a:cubicBezTo>
                  <a:lnTo>
                    <a:pt x="1262" y="346"/>
                  </a:lnTo>
                  <a:lnTo>
                    <a:pt x="252" y="346"/>
                  </a:lnTo>
                  <a:lnTo>
                    <a:pt x="252" y="253"/>
                  </a:lnTo>
                  <a:lnTo>
                    <a:pt x="1261" y="253"/>
                  </a:lnTo>
                  <a:lnTo>
                    <a:pt x="1261" y="0"/>
                  </a:lnTo>
                  <a:close/>
                  <a:moveTo>
                    <a:pt x="1188" y="73"/>
                  </a:moveTo>
                  <a:lnTo>
                    <a:pt x="1188" y="73"/>
                  </a:lnTo>
                  <a:lnTo>
                    <a:pt x="1188" y="179"/>
                  </a:lnTo>
                  <a:lnTo>
                    <a:pt x="252" y="179"/>
                  </a:lnTo>
                  <a:lnTo>
                    <a:pt x="178" y="179"/>
                  </a:lnTo>
                  <a:lnTo>
                    <a:pt x="178" y="253"/>
                  </a:lnTo>
                  <a:lnTo>
                    <a:pt x="178" y="346"/>
                  </a:lnTo>
                  <a:lnTo>
                    <a:pt x="178" y="419"/>
                  </a:lnTo>
                  <a:lnTo>
                    <a:pt x="252" y="419"/>
                  </a:lnTo>
                  <a:lnTo>
                    <a:pt x="1188" y="419"/>
                  </a:lnTo>
                  <a:lnTo>
                    <a:pt x="1188" y="871"/>
                  </a:lnTo>
                  <a:lnTo>
                    <a:pt x="73" y="871"/>
                  </a:lnTo>
                  <a:lnTo>
                    <a:pt x="73" y="766"/>
                  </a:lnTo>
                  <a:lnTo>
                    <a:pt x="1010" y="766"/>
                  </a:lnTo>
                  <a:lnTo>
                    <a:pt x="1084" y="766"/>
                  </a:lnTo>
                  <a:lnTo>
                    <a:pt x="1084" y="693"/>
                  </a:lnTo>
                  <a:lnTo>
                    <a:pt x="1084" y="598"/>
                  </a:lnTo>
                  <a:lnTo>
                    <a:pt x="1084" y="525"/>
                  </a:lnTo>
                  <a:lnTo>
                    <a:pt x="1010" y="525"/>
                  </a:lnTo>
                  <a:lnTo>
                    <a:pt x="73" y="524"/>
                  </a:lnTo>
                  <a:lnTo>
                    <a:pt x="73" y="73"/>
                  </a:lnTo>
                  <a:lnTo>
                    <a:pt x="1188" y="73"/>
                  </a:lnTo>
                  <a:close/>
                </a:path>
              </a:pathLst>
            </a:custGeom>
            <a:solidFill>
              <a:srgbClr val="42A3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861272FB-1185-40C6-AC60-619C16676A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40200" y="1427163"/>
            <a:ext cx="2079625" cy="1871662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29543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enwerking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BAB89908-CDEA-400D-B79F-AD8659F15E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37" y="0"/>
            <a:ext cx="9132725" cy="51435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47AA015C-4E5D-4516-9D39-3A8712C6F5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3227" y="3073050"/>
            <a:ext cx="839700" cy="780429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980FD706-98D1-4D99-B9AC-B3E9FEA0B5F0}"/>
              </a:ext>
            </a:extLst>
          </p:cNvPr>
          <p:cNvSpPr txBox="1"/>
          <p:nvPr userDrawn="1"/>
        </p:nvSpPr>
        <p:spPr>
          <a:xfrm>
            <a:off x="295743" y="243470"/>
            <a:ext cx="7496838" cy="1151708"/>
          </a:xfrm>
          <a:prstGeom prst="rect">
            <a:avLst/>
          </a:prstGeom>
          <a:noFill/>
        </p:spPr>
        <p:txBody>
          <a:bodyPr wrap="square" lIns="226173" tIns="113085" rIns="226173" bIns="113085" rtlCol="0">
            <a:spAutoFit/>
          </a:bodyPr>
          <a:lstStyle/>
          <a:p>
            <a:r>
              <a:rPr lang="nl-NL" sz="3000" dirty="0">
                <a:solidFill>
                  <a:schemeClr val="bg1"/>
                </a:solidFill>
                <a:effectLst>
                  <a:outerShdw blurRad="165100" dist="38100" dir="5400000" algn="ctr" rotWithShape="0">
                    <a:srgbClr val="000000">
                      <a:alpha val="1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Projecten van het CBS</a:t>
            </a:r>
          </a:p>
          <a:p>
            <a:r>
              <a:rPr lang="nl-NL" sz="3000" dirty="0">
                <a:solidFill>
                  <a:schemeClr val="bg1"/>
                </a:solidFill>
                <a:effectLst>
                  <a:outerShdw blurRad="165100" dist="38100" dir="5400000" algn="ctr" rotWithShape="0">
                    <a:srgbClr val="000000">
                      <a:alpha val="1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nl-NL" sz="3000" baseline="0" dirty="0">
                <a:solidFill>
                  <a:schemeClr val="bg1"/>
                </a:solidFill>
                <a:effectLst>
                  <a:outerShdw blurRad="165100" dist="38100" dir="5400000" algn="ctr" rotWithShape="0">
                    <a:srgbClr val="000000">
                      <a:alpha val="1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nl-NL" sz="3000" dirty="0">
              <a:solidFill>
                <a:schemeClr val="bg1"/>
              </a:solidFill>
              <a:effectLst>
                <a:outerShdw blurRad="165100" dist="38100" dir="5400000" algn="ctr" rotWithShape="0">
                  <a:srgbClr val="000000">
                    <a:alpha val="18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BC5F6BCA-C599-43A3-ABC8-960592B72751}"/>
              </a:ext>
            </a:extLst>
          </p:cNvPr>
          <p:cNvSpPr/>
          <p:nvPr userDrawn="1"/>
        </p:nvSpPr>
        <p:spPr>
          <a:xfrm>
            <a:off x="7501014" y="3853479"/>
            <a:ext cx="1519994" cy="774717"/>
          </a:xfrm>
          <a:prstGeom prst="roundRect">
            <a:avLst>
              <a:gd name="adj" fmla="val 719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778FD287-3573-4235-AB96-9C12C5425FFB}"/>
              </a:ext>
            </a:extLst>
          </p:cNvPr>
          <p:cNvSpPr/>
          <p:nvPr userDrawn="1"/>
        </p:nvSpPr>
        <p:spPr>
          <a:xfrm>
            <a:off x="8752927" y="476"/>
            <a:ext cx="408796" cy="51425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5" rIns="91407" bIns="45705" rtlCol="0" anchor="ctr"/>
          <a:lstStyle/>
          <a:p>
            <a:pPr algn="ctr"/>
            <a:endParaRPr lang="nl-NL" sz="500" dirty="0"/>
          </a:p>
        </p:txBody>
      </p:sp>
      <p:sp>
        <p:nvSpPr>
          <p:cNvPr id="18" name="Tijdelijke aanduiding voor afbeelding 11">
            <a:extLst>
              <a:ext uri="{FF2B5EF4-FFF2-40B4-BE49-F238E27FC236}">
                <a16:creationId xmlns:a16="http://schemas.microsoft.com/office/drawing/2014/main" id="{E50551EE-B3F6-4300-8721-226C92B254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79482" y="3956576"/>
            <a:ext cx="1151880" cy="568523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nl-NL" dirty="0"/>
          </a:p>
        </p:txBody>
      </p:sp>
      <p:sp>
        <p:nvSpPr>
          <p:cNvPr id="19" name="Tijdelijke aanduiding voor tekst 9">
            <a:extLst>
              <a:ext uri="{FF2B5EF4-FFF2-40B4-BE49-F238E27FC236}">
                <a16:creationId xmlns:a16="http://schemas.microsoft.com/office/drawing/2014/main" id="{D384A05B-3D20-4730-8477-35BC920852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592" y="820490"/>
            <a:ext cx="5804863" cy="6612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spc="4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&lt;organisatie&gt;</a:t>
            </a:r>
          </a:p>
        </p:txBody>
      </p:sp>
      <p:sp>
        <p:nvSpPr>
          <p:cNvPr id="9" name="Tijdelijke aanduiding voor tekst 9">
            <a:extLst>
              <a:ext uri="{FF2B5EF4-FFF2-40B4-BE49-F238E27FC236}">
                <a16:creationId xmlns:a16="http://schemas.microsoft.com/office/drawing/2014/main" id="{38E0D16C-54E5-4658-A25B-908363E348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1707654"/>
            <a:ext cx="6916116" cy="29523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412894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enwerking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37289702-BCF0-4F47-8F90-FB2B255E1B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37" y="0"/>
            <a:ext cx="9132725" cy="51435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47AA015C-4E5D-4516-9D39-3A8712C6F5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3227" y="3073050"/>
            <a:ext cx="839700" cy="780429"/>
          </a:xfrm>
          <a:prstGeom prst="rect">
            <a:avLst/>
          </a:prstGeom>
        </p:spPr>
      </p:pic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BC5F6BCA-C599-43A3-ABC8-960592B72751}"/>
              </a:ext>
            </a:extLst>
          </p:cNvPr>
          <p:cNvSpPr/>
          <p:nvPr userDrawn="1"/>
        </p:nvSpPr>
        <p:spPr>
          <a:xfrm>
            <a:off x="7501014" y="3853479"/>
            <a:ext cx="1519994" cy="774717"/>
          </a:xfrm>
          <a:prstGeom prst="roundRect">
            <a:avLst>
              <a:gd name="adj" fmla="val 719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778FD287-3573-4235-AB96-9C12C5425FFB}"/>
              </a:ext>
            </a:extLst>
          </p:cNvPr>
          <p:cNvSpPr/>
          <p:nvPr userDrawn="1"/>
        </p:nvSpPr>
        <p:spPr>
          <a:xfrm>
            <a:off x="8752927" y="476"/>
            <a:ext cx="408796" cy="51425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5" rIns="91407" bIns="45705" rtlCol="0" anchor="ctr"/>
          <a:lstStyle/>
          <a:p>
            <a:pPr algn="ctr"/>
            <a:endParaRPr lang="nl-NL" sz="500" dirty="0"/>
          </a:p>
        </p:txBody>
      </p:sp>
      <p:sp>
        <p:nvSpPr>
          <p:cNvPr id="18" name="Tijdelijke aanduiding voor afbeelding 11">
            <a:extLst>
              <a:ext uri="{FF2B5EF4-FFF2-40B4-BE49-F238E27FC236}">
                <a16:creationId xmlns:a16="http://schemas.microsoft.com/office/drawing/2014/main" id="{E50551EE-B3F6-4300-8721-226C92B254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79482" y="3956576"/>
            <a:ext cx="1151880" cy="568523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8D1BBB25-F7FA-43A0-9485-FEF60B80DD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1707654"/>
            <a:ext cx="6916116" cy="29523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15FD3E6C-CBE3-44EB-AEE9-CC790DFE59FC}"/>
              </a:ext>
            </a:extLst>
          </p:cNvPr>
          <p:cNvSpPr txBox="1"/>
          <p:nvPr userDrawn="1"/>
        </p:nvSpPr>
        <p:spPr>
          <a:xfrm>
            <a:off x="295743" y="243470"/>
            <a:ext cx="7496838" cy="1151708"/>
          </a:xfrm>
          <a:prstGeom prst="rect">
            <a:avLst/>
          </a:prstGeom>
          <a:noFill/>
        </p:spPr>
        <p:txBody>
          <a:bodyPr wrap="square" lIns="226173" tIns="113085" rIns="226173" bIns="113085" rtlCol="0">
            <a:spAutoFit/>
          </a:bodyPr>
          <a:lstStyle/>
          <a:p>
            <a:r>
              <a:rPr lang="nl-NL" sz="3000" dirty="0">
                <a:solidFill>
                  <a:schemeClr val="bg1"/>
                </a:solidFill>
                <a:effectLst>
                  <a:outerShdw blurRad="165100" dist="38100" dir="5400000" algn="ctr" rotWithShape="0">
                    <a:srgbClr val="000000">
                      <a:alpha val="1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Projecten van het CBS</a:t>
            </a:r>
          </a:p>
          <a:p>
            <a:r>
              <a:rPr lang="nl-NL" sz="3000" dirty="0">
                <a:solidFill>
                  <a:schemeClr val="bg1"/>
                </a:solidFill>
                <a:effectLst>
                  <a:outerShdw blurRad="165100" dist="38100" dir="5400000" algn="ctr" rotWithShape="0">
                    <a:srgbClr val="000000">
                      <a:alpha val="1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nl-NL" sz="3000" baseline="0" dirty="0">
                <a:solidFill>
                  <a:schemeClr val="bg1"/>
                </a:solidFill>
                <a:effectLst>
                  <a:outerShdw blurRad="165100" dist="38100" dir="5400000" algn="ctr" rotWithShape="0">
                    <a:srgbClr val="000000">
                      <a:alpha val="1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nl-NL" sz="3000" dirty="0">
              <a:solidFill>
                <a:schemeClr val="bg1"/>
              </a:solidFill>
              <a:effectLst>
                <a:outerShdw blurRad="165100" dist="38100" dir="5400000" algn="ctr" rotWithShape="0">
                  <a:srgbClr val="000000">
                    <a:alpha val="18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0446E04D-806F-4F16-82E8-9BF08BC45D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592" y="820490"/>
            <a:ext cx="5804863" cy="6612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spc="4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&lt;organisatie&gt;</a:t>
            </a:r>
          </a:p>
        </p:txBody>
      </p:sp>
    </p:spTree>
    <p:extLst>
      <p:ext uri="{BB962C8B-B14F-4D97-AF65-F5344CB8AC3E}">
        <p14:creationId xmlns:p14="http://schemas.microsoft.com/office/powerpoint/2010/main" val="156272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enwerking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BAB89908-CDEA-400D-B79F-AD8659F15E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37" y="0"/>
            <a:ext cx="9132725" cy="51435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47AA015C-4E5D-4516-9D39-3A8712C6F5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3227" y="3073050"/>
            <a:ext cx="839700" cy="780429"/>
          </a:xfrm>
          <a:prstGeom prst="rect">
            <a:avLst/>
          </a:prstGeom>
        </p:spPr>
      </p:pic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BC5F6BCA-C599-43A3-ABC8-960592B72751}"/>
              </a:ext>
            </a:extLst>
          </p:cNvPr>
          <p:cNvSpPr/>
          <p:nvPr userDrawn="1"/>
        </p:nvSpPr>
        <p:spPr>
          <a:xfrm>
            <a:off x="7501014" y="3853479"/>
            <a:ext cx="1519994" cy="774717"/>
          </a:xfrm>
          <a:prstGeom prst="roundRect">
            <a:avLst>
              <a:gd name="adj" fmla="val 719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778FD287-3573-4235-AB96-9C12C5425FFB}"/>
              </a:ext>
            </a:extLst>
          </p:cNvPr>
          <p:cNvSpPr/>
          <p:nvPr userDrawn="1"/>
        </p:nvSpPr>
        <p:spPr>
          <a:xfrm>
            <a:off x="8752927" y="476"/>
            <a:ext cx="408796" cy="51425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5" rIns="91407" bIns="45705" rtlCol="0" anchor="ctr"/>
          <a:lstStyle/>
          <a:p>
            <a:pPr algn="ctr"/>
            <a:endParaRPr lang="nl-NL" sz="500" dirty="0"/>
          </a:p>
        </p:txBody>
      </p:sp>
      <p:sp>
        <p:nvSpPr>
          <p:cNvPr id="18" name="Tijdelijke aanduiding voor afbeelding 11">
            <a:extLst>
              <a:ext uri="{FF2B5EF4-FFF2-40B4-BE49-F238E27FC236}">
                <a16:creationId xmlns:a16="http://schemas.microsoft.com/office/drawing/2014/main" id="{E50551EE-B3F6-4300-8721-226C92B254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79482" y="3956576"/>
            <a:ext cx="1151880" cy="568523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6182E3AA-4266-42EE-906A-E589D18531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1059582"/>
            <a:ext cx="7776864" cy="936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7EA53FF9-1EEF-405E-9A13-9FFF7B2330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2211710"/>
            <a:ext cx="6916116" cy="24482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7" name="Tijdelijke aanduiding voor tekst 9">
            <a:extLst>
              <a:ext uri="{FF2B5EF4-FFF2-40B4-BE49-F238E27FC236}">
                <a16:creationId xmlns:a16="http://schemas.microsoft.com/office/drawing/2014/main" id="{1B8DA34A-F101-45CA-BE0B-284DCD3777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776864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2536998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enwerking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37289702-BCF0-4F47-8F90-FB2B255E1B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37" y="0"/>
            <a:ext cx="9132725" cy="51435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47AA015C-4E5D-4516-9D39-3A8712C6F5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3227" y="3073050"/>
            <a:ext cx="839700" cy="780429"/>
          </a:xfrm>
          <a:prstGeom prst="rect">
            <a:avLst/>
          </a:prstGeom>
        </p:spPr>
      </p:pic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BC5F6BCA-C599-43A3-ABC8-960592B72751}"/>
              </a:ext>
            </a:extLst>
          </p:cNvPr>
          <p:cNvSpPr/>
          <p:nvPr userDrawn="1"/>
        </p:nvSpPr>
        <p:spPr>
          <a:xfrm>
            <a:off x="7501014" y="3853479"/>
            <a:ext cx="1519994" cy="774717"/>
          </a:xfrm>
          <a:prstGeom prst="roundRect">
            <a:avLst>
              <a:gd name="adj" fmla="val 719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778FD287-3573-4235-AB96-9C12C5425FFB}"/>
              </a:ext>
            </a:extLst>
          </p:cNvPr>
          <p:cNvSpPr/>
          <p:nvPr userDrawn="1"/>
        </p:nvSpPr>
        <p:spPr>
          <a:xfrm>
            <a:off x="8752927" y="476"/>
            <a:ext cx="408796" cy="51425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5" rIns="91407" bIns="45705" rtlCol="0" anchor="ctr"/>
          <a:lstStyle/>
          <a:p>
            <a:pPr algn="ctr"/>
            <a:endParaRPr lang="nl-NL" sz="500" dirty="0"/>
          </a:p>
        </p:txBody>
      </p:sp>
      <p:sp>
        <p:nvSpPr>
          <p:cNvPr id="18" name="Tijdelijke aanduiding voor afbeelding 11">
            <a:extLst>
              <a:ext uri="{FF2B5EF4-FFF2-40B4-BE49-F238E27FC236}">
                <a16:creationId xmlns:a16="http://schemas.microsoft.com/office/drawing/2014/main" id="{E50551EE-B3F6-4300-8721-226C92B254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79482" y="3956576"/>
            <a:ext cx="1151880" cy="568523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nl-NL" dirty="0"/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81E2A4A3-850B-429F-82BC-6F48842C19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1059582"/>
            <a:ext cx="7776864" cy="936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A7C6B0E9-98D6-419A-9832-ECC5B41CE7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2211710"/>
            <a:ext cx="6916116" cy="24482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7" name="Tijdelijke aanduiding voor tekst 9">
            <a:extLst>
              <a:ext uri="{FF2B5EF4-FFF2-40B4-BE49-F238E27FC236}">
                <a16:creationId xmlns:a16="http://schemas.microsoft.com/office/drawing/2014/main" id="{3A1D0687-8061-4472-988E-BB8752AB01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776864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046220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rgbClr val="00A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" t="2279" r="85717" b="67123"/>
          <a:stretch/>
        </p:blipFill>
        <p:spPr>
          <a:xfrm>
            <a:off x="355278" y="121024"/>
            <a:ext cx="1511243" cy="2072915"/>
          </a:xfrm>
          <a:prstGeom prst="rect">
            <a:avLst/>
          </a:prstGeom>
        </p:spPr>
      </p:pic>
      <p:sp>
        <p:nvSpPr>
          <p:cNvPr id="9" name="Tijdelijke aanduiding voor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2" y="4227934"/>
            <a:ext cx="7992690" cy="288032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lang="nl-NL" sz="1600" b="0" kern="1200" spc="40" baseline="0" dirty="0">
                <a:solidFill>
                  <a:srgbClr val="271D6C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Naam auteur</a:t>
            </a:r>
          </a:p>
        </p:txBody>
      </p:sp>
      <p:sp>
        <p:nvSpPr>
          <p:cNvPr id="10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4515966"/>
            <a:ext cx="7992690" cy="288032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lang="nl-NL" sz="1600" b="0" kern="1200" spc="40" baseline="0" dirty="0">
                <a:solidFill>
                  <a:srgbClr val="271D6C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Optioneel datum</a:t>
            </a:r>
          </a:p>
        </p:txBody>
      </p:sp>
      <p:sp>
        <p:nvSpPr>
          <p:cNvPr id="11" name="Tijdelijke aanduiding voor tekst 6"/>
          <p:cNvSpPr>
            <a:spLocks noGrp="1"/>
          </p:cNvSpPr>
          <p:nvPr>
            <p:ph type="body" sz="quarter" idx="14" hasCustomPrompt="1"/>
          </p:nvPr>
        </p:nvSpPr>
        <p:spPr>
          <a:xfrm>
            <a:off x="539552" y="2283718"/>
            <a:ext cx="7992690" cy="1025897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lang="nl-NL" sz="3000" b="1" kern="1200" spc="60" baseline="0" dirty="0">
                <a:solidFill>
                  <a:srgbClr val="271D6C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</a:t>
            </a:r>
          </a:p>
          <a:p>
            <a:pPr lvl="0"/>
            <a:r>
              <a:rPr lang="nl-NL" dirty="0"/>
              <a:t>regel2</a:t>
            </a:r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15" hasCustomPrompt="1"/>
          </p:nvPr>
        </p:nvSpPr>
        <p:spPr>
          <a:xfrm>
            <a:off x="539552" y="3363838"/>
            <a:ext cx="7992690" cy="792088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lang="nl-NL" sz="2400" b="0" kern="1200" spc="40" baseline="0" dirty="0">
                <a:solidFill>
                  <a:srgbClr val="00A1CD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</a:t>
            </a:r>
          </a:p>
          <a:p>
            <a:pPr lvl="0"/>
            <a:r>
              <a:rPr lang="nl-NL" dirty="0"/>
              <a:t>regel2</a:t>
            </a:r>
          </a:p>
        </p:txBody>
      </p:sp>
    </p:spTree>
    <p:extLst>
      <p:ext uri="{BB962C8B-B14F-4D97-AF65-F5344CB8AC3E}">
        <p14:creationId xmlns:p14="http://schemas.microsoft.com/office/powerpoint/2010/main" val="3074125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1059582"/>
            <a:ext cx="7776864" cy="936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2" name="Tijdelijke aanduiding vo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2211710"/>
            <a:ext cx="7776864" cy="24482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3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776864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087049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1563638"/>
            <a:ext cx="7632848" cy="30963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3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632848" cy="1080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 over 2 regels</a:t>
            </a:r>
          </a:p>
          <a:p>
            <a:pPr lvl="0"/>
            <a:r>
              <a:rPr lang="nl-NL" dirty="0" err="1"/>
              <a:t>Calibri</a:t>
            </a:r>
            <a:r>
              <a:rPr lang="nl-NL" dirty="0"/>
              <a:t> </a:t>
            </a:r>
            <a:r>
              <a:rPr lang="nl-NL" dirty="0" err="1"/>
              <a:t>bold</a:t>
            </a:r>
            <a:r>
              <a:rPr lang="nl-NL" dirty="0"/>
              <a:t> 30</a:t>
            </a:r>
          </a:p>
        </p:txBody>
      </p:sp>
    </p:spTree>
    <p:extLst>
      <p:ext uri="{BB962C8B-B14F-4D97-AF65-F5344CB8AC3E}">
        <p14:creationId xmlns:p14="http://schemas.microsoft.com/office/powerpoint/2010/main" val="138938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987574"/>
            <a:ext cx="7632848" cy="36724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3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632848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 1 regel</a:t>
            </a:r>
          </a:p>
        </p:txBody>
      </p:sp>
    </p:spTree>
    <p:extLst>
      <p:ext uri="{BB962C8B-B14F-4D97-AF65-F5344CB8AC3E}">
        <p14:creationId xmlns:p14="http://schemas.microsoft.com/office/powerpoint/2010/main" val="2218985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titel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-3398" y="0"/>
            <a:ext cx="9144000" cy="5143500"/>
          </a:xfrm>
          <a:prstGeom prst="rect">
            <a:avLst/>
          </a:prstGeom>
          <a:solidFill>
            <a:srgbClr val="00A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5" name="Rechthoek 4"/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494" y="4049744"/>
            <a:ext cx="589730" cy="546416"/>
          </a:xfrm>
          <a:prstGeom prst="rect">
            <a:avLst/>
          </a:prstGeom>
        </p:spPr>
      </p:pic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300494" y="4708252"/>
            <a:ext cx="589730" cy="324000"/>
          </a:xfrm>
          <a:prstGeom prst="rect">
            <a:avLst/>
          </a:prstGeom>
        </p:spPr>
        <p:txBody>
          <a:bodyPr/>
          <a:lstStyle/>
          <a:p>
            <a:pPr algn="ctr"/>
            <a:fld id="{845CA951-4815-4987-9CD6-BB5D6648C0B5}" type="slidenum">
              <a:rPr lang="nl-NL" sz="1200">
                <a:solidFill>
                  <a:schemeClr val="bg1"/>
                </a:solidFill>
              </a:rPr>
              <a:pPr algn="ctr"/>
              <a:t>‹nr.›</a:t>
            </a:fld>
            <a:endParaRPr lang="nl-NL" sz="1200" dirty="0">
              <a:solidFill>
                <a:schemeClr val="bg1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611560" y="2006575"/>
            <a:ext cx="7776863" cy="565175"/>
          </a:xfrm>
          <a:prstGeom prst="rect">
            <a:avLst/>
          </a:prstGeom>
        </p:spPr>
        <p:txBody>
          <a:bodyPr/>
          <a:lstStyle>
            <a:lvl1pPr algn="l">
              <a:defRPr lang="nl-NL" sz="3000" b="1" kern="1200" spc="6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sz="3000" b="1" dirty="0">
                <a:solidFill>
                  <a:schemeClr val="bg1"/>
                </a:solidFill>
              </a:rPr>
              <a:t>Hoofdstuk titel</a:t>
            </a:r>
          </a:p>
        </p:txBody>
      </p:sp>
    </p:spTree>
    <p:extLst>
      <p:ext uri="{BB962C8B-B14F-4D97-AF65-F5344CB8AC3E}">
        <p14:creationId xmlns:p14="http://schemas.microsoft.com/office/powerpoint/2010/main" val="265824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 stre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1203598"/>
            <a:ext cx="7632079" cy="3455715"/>
          </a:xfrm>
          <a:prstGeom prst="rect">
            <a:avLst/>
          </a:prstGeom>
        </p:spPr>
        <p:txBody>
          <a:bodyPr/>
          <a:lstStyle>
            <a:lvl1pPr marL="342900" indent="-342900">
              <a:buFont typeface="Calibri" pitchFamily="34" charset="0"/>
              <a:buChar char="─"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742950" indent="-28575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2pPr>
            <a:lvl3pPr marL="11430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3pPr>
            <a:lvl4pPr marL="16002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4pPr>
            <a:lvl5pPr marL="20574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5pPr>
          </a:lstStyle>
          <a:p>
            <a:pPr lvl="0"/>
            <a:r>
              <a:rPr lang="nl-NL" sz="2400" dirty="0">
                <a:solidFill>
                  <a:srgbClr val="271D6C"/>
                </a:solidFill>
              </a:rPr>
              <a:t>Opsomming tekst</a:t>
            </a:r>
          </a:p>
        </p:txBody>
      </p:sp>
      <p:sp>
        <p:nvSpPr>
          <p:cNvPr id="6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632848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237399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 numm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1203599"/>
            <a:ext cx="7632079" cy="3455714"/>
          </a:xfrm>
          <a:prstGeom prst="rect">
            <a:avLst/>
          </a:prstGeom>
        </p:spPr>
        <p:txBody>
          <a:bodyPr/>
          <a:lstStyle>
            <a:lvl1pPr marL="457200" indent="-457200">
              <a:buFont typeface="+mj-lt"/>
              <a:buAutoNum type="arabicPeriod"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742950" indent="-28575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2pPr>
            <a:lvl3pPr marL="11430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3pPr>
            <a:lvl4pPr marL="16002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4pPr>
            <a:lvl5pPr marL="20574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5pPr>
          </a:lstStyle>
          <a:p>
            <a:pPr lvl="0"/>
            <a:r>
              <a:rPr lang="nl-NL" sz="2400" dirty="0">
                <a:solidFill>
                  <a:srgbClr val="271D6C"/>
                </a:solidFill>
              </a:rPr>
              <a:t>Opsomming met nummering</a:t>
            </a:r>
          </a:p>
        </p:txBody>
      </p:sp>
      <p:sp>
        <p:nvSpPr>
          <p:cNvPr id="7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632848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76121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e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A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 dirty="0"/>
          </a:p>
        </p:txBody>
      </p:sp>
      <p:sp>
        <p:nvSpPr>
          <p:cNvPr id="5" name="Rechthoek 4"/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494" y="4049744"/>
            <a:ext cx="589730" cy="546416"/>
          </a:xfrm>
          <a:prstGeom prst="rect">
            <a:avLst/>
          </a:prstGeom>
        </p:spPr>
      </p:pic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300494" y="4708252"/>
            <a:ext cx="589730" cy="324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06374"/>
            <a:ext cx="7715746" cy="936000"/>
          </a:xfrm>
          <a:prstGeom prst="rect">
            <a:avLst/>
          </a:prstGeom>
        </p:spPr>
        <p:txBody>
          <a:bodyPr/>
          <a:lstStyle>
            <a:lvl1pPr algn="l">
              <a:defRPr lang="nl-NL" sz="3000" b="1" kern="1200" spc="6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sz="3000" b="1" dirty="0">
                <a:solidFill>
                  <a:schemeClr val="bg1"/>
                </a:solidFill>
              </a:rPr>
              <a:t>Conclusies / trends / …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1214041"/>
            <a:ext cx="7704137" cy="3382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Calibri" pitchFamily="34" charset="0"/>
              <a:buChar char="─"/>
              <a:defRPr sz="2400" b="0">
                <a:solidFill>
                  <a:schemeClr val="bg1"/>
                </a:solidFill>
              </a:defRPr>
            </a:lvl1pPr>
            <a:lvl2pPr marL="457200" indent="0">
              <a:buFont typeface="Calibri" pitchFamily="34" charset="0"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 typeface="Calibri" pitchFamily="34" charset="0"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 typeface="Calibri" pitchFamily="34" charset="0"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 typeface="Calibri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Korte opsomming van conclusies</a:t>
            </a:r>
          </a:p>
        </p:txBody>
      </p:sp>
    </p:spTree>
    <p:extLst>
      <p:ext uri="{BB962C8B-B14F-4D97-AF65-F5344CB8AC3E}">
        <p14:creationId xmlns:p14="http://schemas.microsoft.com/office/powerpoint/2010/main" val="99636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14" name="Rechthoek 13"/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rgbClr val="00A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300494" y="4708252"/>
            <a:ext cx="589730" cy="324000"/>
          </a:xfrm>
          <a:prstGeom prst="rect">
            <a:avLst/>
          </a:prstGeom>
        </p:spPr>
        <p:txBody>
          <a:bodyPr anchor="ctr"/>
          <a:lstStyle>
            <a:lvl1pPr>
              <a:defRPr baseline="0">
                <a:solidFill>
                  <a:srgbClr val="271D6C"/>
                </a:solidFill>
              </a:defRPr>
            </a:lvl1pPr>
          </a:lstStyle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494" y="4049744"/>
            <a:ext cx="589730" cy="546416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55285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3" r:id="rId2"/>
    <p:sldLayoutId id="2147483660" r:id="rId3"/>
    <p:sldLayoutId id="2147483661" r:id="rId4"/>
    <p:sldLayoutId id="2147483665" r:id="rId5"/>
    <p:sldLayoutId id="2147483654" r:id="rId6"/>
    <p:sldLayoutId id="2147483662" r:id="rId7"/>
    <p:sldLayoutId id="2147483663" r:id="rId8"/>
    <p:sldLayoutId id="2147483656" r:id="rId9"/>
    <p:sldLayoutId id="2147483657" r:id="rId10"/>
    <p:sldLayoutId id="2147483655" r:id="rId11"/>
    <p:sldLayoutId id="2147483666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BE74BCAC-F133-4D0C-86CD-A9E89C9AC67B}"/>
              </a:ext>
            </a:extLst>
          </p:cNvPr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7DAEFFCD-41F3-4169-9A47-63DCE9FAED8A}"/>
              </a:ext>
            </a:extLst>
          </p:cNvPr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rgbClr val="00A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B2F73425-D8AF-403C-BB68-95E73E74B6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00494" y="4708252"/>
            <a:ext cx="589730" cy="324000"/>
          </a:xfrm>
          <a:prstGeom prst="rect">
            <a:avLst/>
          </a:prstGeom>
        </p:spPr>
        <p:txBody>
          <a:bodyPr anchor="ctr"/>
          <a:lstStyle>
            <a:lvl1pPr>
              <a:defRPr baseline="0">
                <a:solidFill>
                  <a:srgbClr val="271D6C"/>
                </a:solidFill>
              </a:defRPr>
            </a:lvl1pPr>
          </a:lstStyle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682D69B-C0FF-41F9-B63B-E3ADD03AAC5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494" y="4049744"/>
            <a:ext cx="589730" cy="546416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152257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049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10</a:t>
            </a:fld>
            <a:endParaRPr lang="nl-NL" sz="12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Rolling averages lag one month behind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Seasonal patterns are flattened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Month-to-month changes are still inaccurate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Possible solution:</a:t>
            </a:r>
            <a:endParaRPr lang="en-US" dirty="0"/>
          </a:p>
          <a:p>
            <a:r>
              <a:rPr lang="en-US" dirty="0" smtClean="0"/>
              <a:t>=&gt; Structural time series: borrowing strength over </a:t>
            </a:r>
            <a:r>
              <a:rPr lang="en-US" b="1" dirty="0" smtClean="0"/>
              <a:t>time</a:t>
            </a:r>
            <a:r>
              <a:rPr lang="en-US" dirty="0" smtClean="0"/>
              <a:t> 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Problems with this approach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350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11</a:t>
            </a:fld>
            <a:endParaRPr lang="nl-NL" sz="12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432445" y="803270"/>
            <a:ext cx="7235899" cy="356868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Earlier observations tell something about future developments </a:t>
            </a:r>
            <a:endParaRPr lang="nl-NL" sz="20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Borrowing strength over time</a:t>
            </a:r>
            <a:endParaRPr lang="nl-NL" dirty="0"/>
          </a:p>
        </p:txBody>
      </p:sp>
      <p:graphicFrame>
        <p:nvGraphicFramePr>
          <p:cNvPr id="8" name="Grafiek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1255933"/>
              </p:ext>
            </p:extLst>
          </p:nvPr>
        </p:nvGraphicFramePr>
        <p:xfrm>
          <a:off x="1259632" y="1314113"/>
          <a:ext cx="5775325" cy="3292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595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12</a:t>
            </a:fld>
            <a:endParaRPr lang="nl-NL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tekst 2"/>
              <p:cNvSpPr>
                <a:spLocks noGrp="1"/>
              </p:cNvSpPr>
              <p:nvPr>
                <p:ph type="body" sz="quarter" idx="1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Basic idea: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T</a:t>
                </a:r>
                <a:r>
                  <a:rPr lang="en-US" dirty="0" smtClean="0"/>
                  <a:t>ime series are a composition of a trend, seasonal pattern, white noise and survey error structure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For each component: modelling correlations over time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is the population parameter)</a:t>
                </a:r>
              </a:p>
              <a:p>
                <a:endParaRPr lang="en-US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Tijdelijke aanduiding voor teks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blipFill>
                <a:blip r:embed="rId2"/>
                <a:stretch>
                  <a:fillRect l="-1278" t="-1329" r="-55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Structural Time </a:t>
            </a:r>
            <a:r>
              <a:rPr lang="en-US" dirty="0"/>
              <a:t>s</a:t>
            </a:r>
            <a:r>
              <a:rPr lang="en-US" dirty="0" smtClean="0"/>
              <a:t>eries Modelling (STM)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48115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13</a:t>
            </a:fld>
            <a:endParaRPr lang="nl-NL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tekst 2"/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476689" y="987574"/>
                <a:ext cx="7632848" cy="367240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Adding survey error </a:t>
                </a:r>
                <a:r>
                  <a:rPr lang="en-US" b="1" i="1" dirty="0" smtClean="0"/>
                  <a:t>e</a:t>
                </a:r>
                <a:r>
                  <a:rPr lang="en-US" dirty="0" smtClean="0"/>
                  <a:t> (correlated over waves):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[1]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[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]</m:t>
                                          </m:r>
                                        </m:sup>
                                      </m:sSubSup>
                                    </m:e>
                                  </m:m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[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]</m:t>
                                          </m:r>
                                        </m:sup>
                                      </m:sSubSup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[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]</m:t>
                                          </m:r>
                                        </m:sup>
                                      </m:sSubSup>
                                    </m:e>
                                  </m:m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[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]</m:t>
                                          </m:r>
                                        </m:sup>
                                      </m:sSubSup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[5]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[1]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[2]</m:t>
                                          </m:r>
                                        </m:sup>
                                      </m:sSubSup>
                                    </m:e>
                                  </m:m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[3]</m:t>
                                          </m:r>
                                        </m:sup>
                                      </m:sSubSup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[4]</m:t>
                                          </m:r>
                                        </m:sup>
                                      </m:sSubSup>
                                    </m:e>
                                  </m:m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[5]</m:t>
                                          </m:r>
                                        </m:sup>
                                      </m:sSubSup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Not shown here: rotation group bias + design changes</a:t>
                </a:r>
              </a:p>
            </p:txBody>
          </p:sp>
        </mc:Choice>
        <mc:Fallback xmlns="">
          <p:sp>
            <p:nvSpPr>
              <p:cNvPr id="3" name="Tijdelijke aanduiding voor teks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476689" y="987574"/>
                <a:ext cx="7632848" cy="3672408"/>
              </a:xfrm>
              <a:blipFill>
                <a:blip r:embed="rId2"/>
                <a:stretch>
                  <a:fillRect l="-1198" t="-132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STM: including the survey error component 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70541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14</a:t>
            </a:fld>
            <a:endParaRPr lang="nl-NL" sz="12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467544" y="843558"/>
            <a:ext cx="7632848" cy="1319882"/>
          </a:xfrm>
        </p:spPr>
        <p:txBody>
          <a:bodyPr>
            <a:normAutofit/>
          </a:bodyPr>
          <a:lstStyle/>
          <a:p>
            <a:endParaRPr lang="nl-NL" sz="2000" dirty="0" smtClean="0"/>
          </a:p>
          <a:p>
            <a:r>
              <a:rPr lang="nl-NL" sz="2000" dirty="0" smtClean="0"/>
              <a:t>LFS </a:t>
            </a:r>
            <a:r>
              <a:rPr lang="nl-NL" sz="2000" b="1" dirty="0" err="1" smtClean="0"/>
              <a:t>monthly</a:t>
            </a:r>
            <a:r>
              <a:rPr lang="nl-NL" sz="2000" dirty="0" smtClean="0"/>
              <a:t> data: </a:t>
            </a:r>
            <a:r>
              <a:rPr lang="nl-NL" sz="2000" dirty="0" err="1" smtClean="0"/>
              <a:t>estimates</a:t>
            </a:r>
            <a:r>
              <a:rPr lang="nl-NL" sz="2000" dirty="0" smtClean="0"/>
              <a:t> are </a:t>
            </a:r>
            <a:r>
              <a:rPr lang="nl-NL" sz="2000" dirty="0" err="1" smtClean="0"/>
              <a:t>quite</a:t>
            </a:r>
            <a:r>
              <a:rPr lang="nl-NL" sz="2000" dirty="0" smtClean="0"/>
              <a:t> </a:t>
            </a:r>
            <a:r>
              <a:rPr lang="nl-NL" sz="2000" dirty="0" err="1" smtClean="0"/>
              <a:t>volatile</a:t>
            </a:r>
            <a:r>
              <a:rPr lang="nl-NL" sz="2000" dirty="0" smtClean="0"/>
              <a:t> (small sample </a:t>
            </a:r>
            <a:r>
              <a:rPr lang="nl-NL" sz="2000" dirty="0" err="1" smtClean="0"/>
              <a:t>size</a:t>
            </a:r>
            <a:r>
              <a:rPr lang="nl-NL" sz="2000" dirty="0" smtClean="0"/>
              <a:t>)</a:t>
            </a:r>
            <a:endParaRPr lang="nl-NL" sz="20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GREG-estimates unemployed</a:t>
            </a:r>
            <a:endParaRPr lang="nl-NL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547664" y="1779662"/>
          <a:ext cx="4495800" cy="269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2" name="Acrobat Document" r:id="rId3" imgW="4495680" imgH="2698599" progId="AcroExch.Document.DC">
                  <p:embed/>
                </p:oleObj>
              </mc:Choice>
              <mc:Fallback>
                <p:oleObj name="Acrobat Document" r:id="rId3" imgW="4495680" imgH="2698599" progId="AcroExch.Document.DC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7664" y="1779662"/>
                        <a:ext cx="4495800" cy="269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411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15</a:t>
            </a:fld>
            <a:endParaRPr lang="nl-NL" sz="12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GREG versus STM</a:t>
            </a:r>
            <a:endParaRPr lang="nl-NL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2135521"/>
              </p:ext>
            </p:extLst>
          </p:nvPr>
        </p:nvGraphicFramePr>
        <p:xfrm>
          <a:off x="1547664" y="1779662"/>
          <a:ext cx="4495800" cy="269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4" name="Acrobat Document" r:id="rId3" imgW="4495680" imgH="2698599" progId="AcroExch.Document.DC">
                  <p:embed/>
                </p:oleObj>
              </mc:Choice>
              <mc:Fallback>
                <p:oleObj name="Acrobat Document" r:id="rId3" imgW="4495680" imgH="2698599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7664" y="1779662"/>
                        <a:ext cx="4495800" cy="269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283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16</a:t>
            </a:fld>
            <a:endParaRPr lang="nl-NL" sz="12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Design changes can be modelled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Effects of Corona (no CAPI!) can be handled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Rotation group bias is partly corrected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smtClean="0"/>
              <a:t>Problem:</a:t>
            </a:r>
          </a:p>
          <a:p>
            <a:r>
              <a:rPr lang="en-US" dirty="0"/>
              <a:t>W</a:t>
            </a:r>
            <a:r>
              <a:rPr lang="en-US" dirty="0" smtClean="0"/>
              <a:t>eighted estimates are not consistent with monthly STM-estimates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Further benefits of STM-modelling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0546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>
                <a:solidFill>
                  <a:schemeClr val="bg1"/>
                </a:solidFill>
              </a:rPr>
              <a:pPr algn="ctr"/>
              <a:t>17</a:t>
            </a:fld>
            <a:endParaRPr lang="nl-NL" sz="1200" dirty="0">
              <a:solidFill>
                <a:schemeClr val="bg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Variance estimation in a model-based context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4305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2195736" y="2571750"/>
            <a:ext cx="3528392" cy="93610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18</a:t>
            </a:fld>
            <a:endParaRPr lang="nl-NL" sz="12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The problem at hand</a:t>
            </a:r>
            <a:endParaRPr lang="nl-NL" dirty="0"/>
          </a:p>
        </p:txBody>
      </p:sp>
      <p:sp>
        <p:nvSpPr>
          <p:cNvPr id="6" name="Pijl-rechts 5"/>
          <p:cNvSpPr/>
          <p:nvPr/>
        </p:nvSpPr>
        <p:spPr>
          <a:xfrm rot="18451917">
            <a:off x="4933021" y="334668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/>
          <p:cNvSpPr txBox="1"/>
          <p:nvPr/>
        </p:nvSpPr>
        <p:spPr>
          <a:xfrm>
            <a:off x="4572000" y="393990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STM- estimate</a:t>
            </a:r>
            <a:endParaRPr lang="nl-NL" dirty="0"/>
          </a:p>
        </p:txBody>
      </p:sp>
      <p:sp>
        <p:nvSpPr>
          <p:cNvPr id="9" name="Pijl-rechts 8"/>
          <p:cNvSpPr/>
          <p:nvPr/>
        </p:nvSpPr>
        <p:spPr>
          <a:xfrm rot="18451917">
            <a:off x="2536292" y="337611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/>
          <p:cNvSpPr txBox="1"/>
          <p:nvPr/>
        </p:nvSpPr>
        <p:spPr>
          <a:xfrm>
            <a:off x="1991530" y="393990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Register total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tekst 2"/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395536" y="1059582"/>
                <a:ext cx="8064896" cy="2376264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/>
                  <a:t>Need for consistency</a:t>
                </a:r>
                <a:r>
                  <a:rPr lang="en-US" dirty="0" smtClean="0"/>
                  <a:t>: STM-estimates for the labour force are used as margins in weighting procedures </a:t>
                </a:r>
              </a:p>
              <a:p>
                <a:endParaRPr lang="en-US" dirty="0"/>
              </a:p>
              <a:p>
                <a:pPr marL="342900" indent="-342900">
                  <a:buFont typeface="Symbol" panose="05050102010706020507" pitchFamily="18" charset="2"/>
                  <a:buChar char="Þ"/>
                </a:pPr>
                <a:r>
                  <a:rPr lang="en-US" dirty="0"/>
                  <a:t>H</a:t>
                </a:r>
                <a:r>
                  <a:rPr lang="en-US" dirty="0" smtClean="0"/>
                  <a:t>ow does this affect the accuracy of the estimates?</a:t>
                </a:r>
              </a:p>
              <a:p>
                <a:pPr marL="342900" indent="-342900">
                  <a:buFont typeface="Symbol" panose="05050102010706020507" pitchFamily="18" charset="2"/>
                  <a:buChar char="Þ"/>
                </a:pPr>
                <a:r>
                  <a:rPr lang="en-US" dirty="0" smtClean="0"/>
                  <a:t>GREG: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)′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𝑩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+(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)′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𝑩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endParaRPr lang="nl-NL" dirty="0"/>
              </a:p>
            </p:txBody>
          </p:sp>
        </mc:Choice>
        <mc:Fallback xmlns="">
          <p:sp>
            <p:nvSpPr>
              <p:cNvPr id="3" name="Tijdelijke aanduiding voor teks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395536" y="1059582"/>
                <a:ext cx="8064896" cy="2376264"/>
              </a:xfrm>
              <a:blipFill>
                <a:blip r:embed="rId2"/>
                <a:stretch>
                  <a:fillRect l="-1209" t="-2051" r="-181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788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19</a:t>
            </a:fld>
            <a:endParaRPr lang="nl-NL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tekst 2"/>
              <p:cNvSpPr>
                <a:spLocks noGrp="1"/>
              </p:cNvSpPr>
              <p:nvPr>
                <p:ph type="body" sz="quarter" idx="1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Taylor approximation:</a:t>
                </a: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)′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)′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 smtClean="0"/>
                  <a:t>Conditioning on measurement error: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nl-NL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𝑉𝑎𝑟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nl-NL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𝑉𝑎𝑟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nl-NL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nl-NL" dirty="0"/>
              </a:p>
            </p:txBody>
          </p:sp>
        </mc:Choice>
        <mc:Fallback xmlns="">
          <p:sp>
            <p:nvSpPr>
              <p:cNvPr id="3" name="Tijdelijke aanduiding voor teks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blipFill>
                <a:blip r:embed="rId2"/>
                <a:stretch>
                  <a:fillRect l="-1278" t="-132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Variance estimates with STM-margins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960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sz="2400" dirty="0" smtClean="0"/>
              <a:t>John Michiels, Jan van den Brakel</a:t>
            </a:r>
            <a:endParaRPr lang="nl-NL" sz="24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LFS model-</a:t>
            </a:r>
            <a:r>
              <a:rPr lang="nl-NL" dirty="0" err="1" smtClean="0"/>
              <a:t>based</a:t>
            </a:r>
            <a:r>
              <a:rPr lang="nl-NL" dirty="0" smtClean="0"/>
              <a:t> </a:t>
            </a:r>
            <a:r>
              <a:rPr lang="nl-NL" dirty="0" err="1" smtClean="0"/>
              <a:t>estimates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variance</a:t>
            </a:r>
            <a:r>
              <a:rPr lang="nl-NL" dirty="0" smtClean="0"/>
              <a:t> </a:t>
            </a:r>
            <a:r>
              <a:rPr lang="nl-NL" dirty="0" err="1" smtClean="0"/>
              <a:t>estimation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3532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20</a:t>
            </a:fld>
            <a:endParaRPr lang="nl-NL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tekst 2"/>
              <p:cNvSpPr>
                <a:spLocks noGrp="1"/>
              </p:cNvSpPr>
              <p:nvPr>
                <p:ph type="body" sz="quarter" idx="1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Analytical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l-NL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nl-NL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𝑉𝑎𝑟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l-NL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nl-NL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sSub>
                      <m:sSub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𝑉𝑎𝑟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NL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nl-NL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sSubSup>
                      <m:sSubSup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/>
                    </m:sSubSup>
                  </m:oMath>
                </a14:m>
                <a:r>
                  <a:rPr lang="en-US" dirty="0"/>
                  <a:t>	</a:t>
                </a:r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Bootstrap</a:t>
                </a:r>
                <a:r>
                  <a:rPr lang="en-US" dirty="0" smtClean="0"/>
                  <a:t>:</a:t>
                </a: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𝑉𝑎𝑟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𝑠𝑖𝑚</m:t>
                          </m:r>
                        </m:sub>
                      </m:sSub>
                      <m:d>
                        <m:d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nl-NL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𝑉𝑎𝑟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nl-NL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sup>
                        <m:e>
                          <m:sSup>
                            <m:sSup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nl-NL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nl-NL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Sup>
                                        <m:sSubSupPr>
                                          <m:ctrlPr>
                                            <a:rPr lang="nl-N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nl-NL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sup>
                                      </m:sSubSup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nl-NL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den>
                                  </m:f>
                                  <m:nary>
                                    <m:naryPr>
                                      <m:chr m:val="∑"/>
                                      <m:limLoc m:val="subSup"/>
                                      <m:ctrlPr>
                                        <a:rPr lang="nl-NL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sSup>
                                        <m:sSupPr>
                                          <m:ctrlPr>
                                            <a:rPr lang="nl-N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sup>
                                    <m:e>
                                      <m:sSup>
                                        <m:sSupPr>
                                          <m:ctrlPr>
                                            <a:rPr lang="nl-N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nl-NL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lang="nl-NL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𝑅</m:t>
                                              </m:r>
                                            </m:sup>
                                          </m:sSubSup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nary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nl-NL" dirty="0" smtClean="0"/>
              </a:p>
              <a:p>
                <a:endParaRPr lang="en-US" dirty="0"/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Approximation?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𝑉𝑎𝑟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l-NL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nl-NL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 smtClean="0"/>
                  <a:t> without STM-margins</a:t>
                </a:r>
                <a:endParaRPr lang="nl-NL" dirty="0"/>
              </a:p>
            </p:txBody>
          </p:sp>
        </mc:Choice>
        <mc:Fallback xmlns="">
          <p:sp>
            <p:nvSpPr>
              <p:cNvPr id="3" name="Tijdelijke aanduiding voor teks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blipFill>
                <a:blip r:embed="rId2"/>
                <a:stretch>
                  <a:fillRect l="-1278" t="-16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Variance estimates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3301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21</a:t>
            </a:fld>
            <a:endParaRPr lang="nl-NL" sz="12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endParaRPr lang="nl-NL" dirty="0" smtClean="0"/>
          </a:p>
          <a:p>
            <a:pPr algn="ctr"/>
            <a:r>
              <a:rPr lang="nl-NL" dirty="0" err="1" smtClean="0"/>
              <a:t>Thank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your</a:t>
            </a:r>
            <a:r>
              <a:rPr lang="nl-NL" dirty="0" smtClean="0"/>
              <a:t> attention</a:t>
            </a:r>
          </a:p>
          <a:p>
            <a:pPr algn="ctr"/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944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4294967295"/>
          </p:nvPr>
        </p:nvSpPr>
        <p:spPr>
          <a:xfrm>
            <a:off x="8555038" y="4708525"/>
            <a:ext cx="588962" cy="323850"/>
          </a:xfrm>
        </p:spPr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22</a:t>
            </a:fld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26565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3</a:t>
            </a:fld>
            <a:endParaRPr lang="nl-NL" sz="12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467544" y="1347614"/>
            <a:ext cx="7776864" cy="331236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dirty="0" smtClean="0"/>
              <a:t>Sample design of </a:t>
            </a:r>
            <a:r>
              <a:rPr lang="nl-NL" dirty="0" err="1" smtClean="0"/>
              <a:t>the</a:t>
            </a:r>
            <a:r>
              <a:rPr lang="nl-NL" dirty="0" smtClean="0"/>
              <a:t> LFS (</a:t>
            </a:r>
            <a:r>
              <a:rPr lang="nl-NL" dirty="0" err="1" smtClean="0"/>
              <a:t>historical</a:t>
            </a:r>
            <a:r>
              <a:rPr lang="nl-NL" dirty="0" smtClean="0"/>
              <a:t> </a:t>
            </a:r>
            <a:r>
              <a:rPr lang="nl-NL" dirty="0" err="1" smtClean="0"/>
              <a:t>overview</a:t>
            </a:r>
            <a:r>
              <a:rPr lang="nl-NL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endParaRPr lang="nl-NL" dirty="0" smtClean="0"/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GREG-</a:t>
            </a:r>
            <a:r>
              <a:rPr lang="nl-NL" dirty="0" err="1" smtClean="0"/>
              <a:t>estimation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time-series </a:t>
            </a:r>
            <a:r>
              <a:rPr lang="nl-NL" dirty="0" err="1" smtClean="0"/>
              <a:t>modelling</a:t>
            </a:r>
            <a:endParaRPr lang="nl-NL" dirty="0"/>
          </a:p>
          <a:p>
            <a:pPr marL="457200" indent="-457200">
              <a:buFont typeface="+mj-lt"/>
              <a:buAutoNum type="arabicPeriod"/>
            </a:pPr>
            <a:endParaRPr lang="nl-NL" dirty="0" smtClean="0"/>
          </a:p>
          <a:p>
            <a:pPr marL="457200" indent="-457200">
              <a:buFont typeface="+mj-lt"/>
              <a:buAutoNum type="arabicPeriod"/>
            </a:pPr>
            <a:r>
              <a:rPr lang="nl-NL" dirty="0" err="1" smtClean="0"/>
              <a:t>Variance</a:t>
            </a:r>
            <a:r>
              <a:rPr lang="nl-NL" dirty="0" smtClean="0"/>
              <a:t> </a:t>
            </a:r>
            <a:r>
              <a:rPr lang="nl-NL" dirty="0" err="1" smtClean="0"/>
              <a:t>estimation</a:t>
            </a:r>
            <a:r>
              <a:rPr lang="nl-NL" dirty="0" smtClean="0"/>
              <a:t> in a model-</a:t>
            </a:r>
            <a:r>
              <a:rPr lang="nl-NL" dirty="0" err="1" smtClean="0"/>
              <a:t>based</a:t>
            </a:r>
            <a:r>
              <a:rPr lang="nl-NL" dirty="0" smtClean="0"/>
              <a:t> context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Contents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5674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4</a:t>
            </a:fld>
            <a:endParaRPr lang="nl-NL" sz="12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err="1" smtClean="0"/>
              <a:t>History</a:t>
            </a:r>
            <a:r>
              <a:rPr lang="nl-NL" dirty="0" smtClean="0"/>
              <a:t> of </a:t>
            </a:r>
            <a:r>
              <a:rPr lang="nl-NL" dirty="0" err="1" smtClean="0"/>
              <a:t>the</a:t>
            </a:r>
            <a:r>
              <a:rPr lang="nl-NL" dirty="0" smtClean="0"/>
              <a:t> LFS sample design</a:t>
            </a:r>
            <a:endParaRPr lang="nl-NL" dirty="0"/>
          </a:p>
        </p:txBody>
      </p:sp>
      <p:sp>
        <p:nvSpPr>
          <p:cNvPr id="64" name="Vrije vorm 63"/>
          <p:cNvSpPr/>
          <p:nvPr/>
        </p:nvSpPr>
        <p:spPr bwMode="auto">
          <a:xfrm>
            <a:off x="3729286" y="875080"/>
            <a:ext cx="952500" cy="4064000"/>
          </a:xfrm>
          <a:custGeom>
            <a:avLst/>
            <a:gdLst>
              <a:gd name="connsiteX0" fmla="*/ 0 w 952499"/>
              <a:gd name="connsiteY0" fmla="*/ 95250 h 4063999"/>
              <a:gd name="connsiteX1" fmla="*/ 95250 w 952499"/>
              <a:gd name="connsiteY1" fmla="*/ 0 h 4063999"/>
              <a:gd name="connsiteX2" fmla="*/ 857249 w 952499"/>
              <a:gd name="connsiteY2" fmla="*/ 0 h 4063999"/>
              <a:gd name="connsiteX3" fmla="*/ 952499 w 952499"/>
              <a:gd name="connsiteY3" fmla="*/ 95250 h 4063999"/>
              <a:gd name="connsiteX4" fmla="*/ 952499 w 952499"/>
              <a:gd name="connsiteY4" fmla="*/ 3968749 h 4063999"/>
              <a:gd name="connsiteX5" fmla="*/ 857249 w 952499"/>
              <a:gd name="connsiteY5" fmla="*/ 4063999 h 4063999"/>
              <a:gd name="connsiteX6" fmla="*/ 95250 w 952499"/>
              <a:gd name="connsiteY6" fmla="*/ 4063999 h 4063999"/>
              <a:gd name="connsiteX7" fmla="*/ 0 w 952499"/>
              <a:gd name="connsiteY7" fmla="*/ 3968749 h 4063999"/>
              <a:gd name="connsiteX8" fmla="*/ 0 w 952499"/>
              <a:gd name="connsiteY8" fmla="*/ 95250 h 406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2499" h="4063999">
                <a:moveTo>
                  <a:pt x="0" y="95250"/>
                </a:moveTo>
                <a:cubicBezTo>
                  <a:pt x="0" y="42645"/>
                  <a:pt x="42645" y="0"/>
                  <a:pt x="95250" y="0"/>
                </a:cubicBezTo>
                <a:lnTo>
                  <a:pt x="857249" y="0"/>
                </a:lnTo>
                <a:cubicBezTo>
                  <a:pt x="909854" y="0"/>
                  <a:pt x="952499" y="42645"/>
                  <a:pt x="952499" y="95250"/>
                </a:cubicBezTo>
                <a:lnTo>
                  <a:pt x="952499" y="3968749"/>
                </a:lnTo>
                <a:cubicBezTo>
                  <a:pt x="952499" y="4021354"/>
                  <a:pt x="909854" y="4063999"/>
                  <a:pt x="857249" y="4063999"/>
                </a:cubicBezTo>
                <a:lnTo>
                  <a:pt x="95250" y="4063999"/>
                </a:lnTo>
                <a:cubicBezTo>
                  <a:pt x="42645" y="4063999"/>
                  <a:pt x="0" y="4021354"/>
                  <a:pt x="0" y="3968749"/>
                </a:cubicBezTo>
                <a:lnTo>
                  <a:pt x="0" y="95250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49352" tIns="149352" rIns="149352" bIns="2994151" spcCol="1270" anchor="ctr"/>
          <a:lstStyle/>
          <a:p>
            <a:pPr algn="ctr" defTabSz="933450">
              <a:lnSpc>
                <a:spcPct val="90000"/>
              </a:lnSpc>
              <a:spcAft>
                <a:spcPct val="35000"/>
              </a:spcAft>
              <a:defRPr/>
            </a:pPr>
            <a:r>
              <a:rPr lang="nl-NL" sz="2100" dirty="0" smtClean="0"/>
              <a:t>2013-2020</a:t>
            </a:r>
            <a:endParaRPr lang="nl-NL" sz="2100" dirty="0"/>
          </a:p>
        </p:txBody>
      </p:sp>
      <p:sp>
        <p:nvSpPr>
          <p:cNvPr id="65" name="Vrije vorm 64"/>
          <p:cNvSpPr/>
          <p:nvPr/>
        </p:nvSpPr>
        <p:spPr bwMode="auto">
          <a:xfrm>
            <a:off x="2618036" y="875080"/>
            <a:ext cx="952500" cy="4064000"/>
          </a:xfrm>
          <a:custGeom>
            <a:avLst/>
            <a:gdLst>
              <a:gd name="connsiteX0" fmla="*/ 0 w 952499"/>
              <a:gd name="connsiteY0" fmla="*/ 95250 h 4063999"/>
              <a:gd name="connsiteX1" fmla="*/ 95250 w 952499"/>
              <a:gd name="connsiteY1" fmla="*/ 0 h 4063999"/>
              <a:gd name="connsiteX2" fmla="*/ 857249 w 952499"/>
              <a:gd name="connsiteY2" fmla="*/ 0 h 4063999"/>
              <a:gd name="connsiteX3" fmla="*/ 952499 w 952499"/>
              <a:gd name="connsiteY3" fmla="*/ 95250 h 4063999"/>
              <a:gd name="connsiteX4" fmla="*/ 952499 w 952499"/>
              <a:gd name="connsiteY4" fmla="*/ 3968749 h 4063999"/>
              <a:gd name="connsiteX5" fmla="*/ 857249 w 952499"/>
              <a:gd name="connsiteY5" fmla="*/ 4063999 h 4063999"/>
              <a:gd name="connsiteX6" fmla="*/ 95250 w 952499"/>
              <a:gd name="connsiteY6" fmla="*/ 4063999 h 4063999"/>
              <a:gd name="connsiteX7" fmla="*/ 0 w 952499"/>
              <a:gd name="connsiteY7" fmla="*/ 3968749 h 4063999"/>
              <a:gd name="connsiteX8" fmla="*/ 0 w 952499"/>
              <a:gd name="connsiteY8" fmla="*/ 95250 h 406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2499" h="4063999">
                <a:moveTo>
                  <a:pt x="0" y="95250"/>
                </a:moveTo>
                <a:cubicBezTo>
                  <a:pt x="0" y="42645"/>
                  <a:pt x="42645" y="0"/>
                  <a:pt x="95250" y="0"/>
                </a:cubicBezTo>
                <a:lnTo>
                  <a:pt x="857249" y="0"/>
                </a:lnTo>
                <a:cubicBezTo>
                  <a:pt x="909854" y="0"/>
                  <a:pt x="952499" y="42645"/>
                  <a:pt x="952499" y="95250"/>
                </a:cubicBezTo>
                <a:lnTo>
                  <a:pt x="952499" y="3968749"/>
                </a:lnTo>
                <a:cubicBezTo>
                  <a:pt x="952499" y="4021354"/>
                  <a:pt x="909854" y="4063999"/>
                  <a:pt x="857249" y="4063999"/>
                </a:cubicBezTo>
                <a:lnTo>
                  <a:pt x="95250" y="4063999"/>
                </a:lnTo>
                <a:cubicBezTo>
                  <a:pt x="42645" y="4063999"/>
                  <a:pt x="0" y="4021354"/>
                  <a:pt x="0" y="3968749"/>
                </a:cubicBezTo>
                <a:lnTo>
                  <a:pt x="0" y="95250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49352" tIns="149352" rIns="149352" bIns="2994151" spcCol="1270" anchor="ctr"/>
          <a:lstStyle/>
          <a:p>
            <a:pPr algn="ctr" defTabSz="933450">
              <a:lnSpc>
                <a:spcPct val="90000"/>
              </a:lnSpc>
              <a:spcAft>
                <a:spcPct val="35000"/>
              </a:spcAft>
              <a:defRPr/>
            </a:pPr>
            <a:r>
              <a:rPr lang="nl-NL" sz="2100" dirty="0"/>
              <a:t>2010-2012</a:t>
            </a:r>
          </a:p>
        </p:txBody>
      </p:sp>
      <p:sp>
        <p:nvSpPr>
          <p:cNvPr id="66" name="Vrije vorm 65"/>
          <p:cNvSpPr/>
          <p:nvPr/>
        </p:nvSpPr>
        <p:spPr bwMode="auto">
          <a:xfrm>
            <a:off x="1506786" y="875080"/>
            <a:ext cx="952500" cy="4064000"/>
          </a:xfrm>
          <a:custGeom>
            <a:avLst/>
            <a:gdLst>
              <a:gd name="connsiteX0" fmla="*/ 0 w 952499"/>
              <a:gd name="connsiteY0" fmla="*/ 95250 h 4063999"/>
              <a:gd name="connsiteX1" fmla="*/ 95250 w 952499"/>
              <a:gd name="connsiteY1" fmla="*/ 0 h 4063999"/>
              <a:gd name="connsiteX2" fmla="*/ 857249 w 952499"/>
              <a:gd name="connsiteY2" fmla="*/ 0 h 4063999"/>
              <a:gd name="connsiteX3" fmla="*/ 952499 w 952499"/>
              <a:gd name="connsiteY3" fmla="*/ 95250 h 4063999"/>
              <a:gd name="connsiteX4" fmla="*/ 952499 w 952499"/>
              <a:gd name="connsiteY4" fmla="*/ 3968749 h 4063999"/>
              <a:gd name="connsiteX5" fmla="*/ 857249 w 952499"/>
              <a:gd name="connsiteY5" fmla="*/ 4063999 h 4063999"/>
              <a:gd name="connsiteX6" fmla="*/ 95250 w 952499"/>
              <a:gd name="connsiteY6" fmla="*/ 4063999 h 4063999"/>
              <a:gd name="connsiteX7" fmla="*/ 0 w 952499"/>
              <a:gd name="connsiteY7" fmla="*/ 3968749 h 4063999"/>
              <a:gd name="connsiteX8" fmla="*/ 0 w 952499"/>
              <a:gd name="connsiteY8" fmla="*/ 95250 h 406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2499" h="4063999">
                <a:moveTo>
                  <a:pt x="0" y="95250"/>
                </a:moveTo>
                <a:cubicBezTo>
                  <a:pt x="0" y="42645"/>
                  <a:pt x="42645" y="0"/>
                  <a:pt x="95250" y="0"/>
                </a:cubicBezTo>
                <a:lnTo>
                  <a:pt x="857249" y="0"/>
                </a:lnTo>
                <a:cubicBezTo>
                  <a:pt x="909854" y="0"/>
                  <a:pt x="952499" y="42645"/>
                  <a:pt x="952499" y="95250"/>
                </a:cubicBezTo>
                <a:lnTo>
                  <a:pt x="952499" y="3968749"/>
                </a:lnTo>
                <a:cubicBezTo>
                  <a:pt x="952499" y="4021354"/>
                  <a:pt x="909854" y="4063999"/>
                  <a:pt x="857249" y="4063999"/>
                </a:cubicBezTo>
                <a:lnTo>
                  <a:pt x="95250" y="4063999"/>
                </a:lnTo>
                <a:cubicBezTo>
                  <a:pt x="42645" y="4063999"/>
                  <a:pt x="0" y="4021354"/>
                  <a:pt x="0" y="3968749"/>
                </a:cubicBezTo>
                <a:lnTo>
                  <a:pt x="0" y="95250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49352" tIns="149352" rIns="149352" bIns="2994151" spcCol="1270" anchor="ctr"/>
          <a:lstStyle/>
          <a:p>
            <a:pPr algn="ctr" defTabSz="933450">
              <a:lnSpc>
                <a:spcPct val="90000"/>
              </a:lnSpc>
              <a:spcAft>
                <a:spcPct val="35000"/>
              </a:spcAft>
              <a:defRPr/>
            </a:pPr>
            <a:r>
              <a:rPr lang="nl-NL" sz="2100" dirty="0"/>
              <a:t>2001-2010</a:t>
            </a:r>
          </a:p>
        </p:txBody>
      </p:sp>
      <p:sp>
        <p:nvSpPr>
          <p:cNvPr id="67" name="Vrije vorm 66"/>
          <p:cNvSpPr/>
          <p:nvPr/>
        </p:nvSpPr>
        <p:spPr bwMode="auto">
          <a:xfrm>
            <a:off x="395536" y="875080"/>
            <a:ext cx="952500" cy="4064000"/>
          </a:xfrm>
          <a:custGeom>
            <a:avLst/>
            <a:gdLst>
              <a:gd name="connsiteX0" fmla="*/ 0 w 952499"/>
              <a:gd name="connsiteY0" fmla="*/ 95250 h 4063999"/>
              <a:gd name="connsiteX1" fmla="*/ 95250 w 952499"/>
              <a:gd name="connsiteY1" fmla="*/ 0 h 4063999"/>
              <a:gd name="connsiteX2" fmla="*/ 857249 w 952499"/>
              <a:gd name="connsiteY2" fmla="*/ 0 h 4063999"/>
              <a:gd name="connsiteX3" fmla="*/ 952499 w 952499"/>
              <a:gd name="connsiteY3" fmla="*/ 95250 h 4063999"/>
              <a:gd name="connsiteX4" fmla="*/ 952499 w 952499"/>
              <a:gd name="connsiteY4" fmla="*/ 3968749 h 4063999"/>
              <a:gd name="connsiteX5" fmla="*/ 857249 w 952499"/>
              <a:gd name="connsiteY5" fmla="*/ 4063999 h 4063999"/>
              <a:gd name="connsiteX6" fmla="*/ 95250 w 952499"/>
              <a:gd name="connsiteY6" fmla="*/ 4063999 h 4063999"/>
              <a:gd name="connsiteX7" fmla="*/ 0 w 952499"/>
              <a:gd name="connsiteY7" fmla="*/ 3968749 h 4063999"/>
              <a:gd name="connsiteX8" fmla="*/ 0 w 952499"/>
              <a:gd name="connsiteY8" fmla="*/ 95250 h 406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2499" h="4063999">
                <a:moveTo>
                  <a:pt x="0" y="95250"/>
                </a:moveTo>
                <a:cubicBezTo>
                  <a:pt x="0" y="42645"/>
                  <a:pt x="42645" y="0"/>
                  <a:pt x="95250" y="0"/>
                </a:cubicBezTo>
                <a:lnTo>
                  <a:pt x="857249" y="0"/>
                </a:lnTo>
                <a:cubicBezTo>
                  <a:pt x="909854" y="0"/>
                  <a:pt x="952499" y="42645"/>
                  <a:pt x="952499" y="95250"/>
                </a:cubicBezTo>
                <a:lnTo>
                  <a:pt x="952499" y="3968749"/>
                </a:lnTo>
                <a:cubicBezTo>
                  <a:pt x="952499" y="4021354"/>
                  <a:pt x="909854" y="4063999"/>
                  <a:pt x="857249" y="4063999"/>
                </a:cubicBezTo>
                <a:lnTo>
                  <a:pt x="95250" y="4063999"/>
                </a:lnTo>
                <a:cubicBezTo>
                  <a:pt x="42645" y="4063999"/>
                  <a:pt x="0" y="4021354"/>
                  <a:pt x="0" y="3968749"/>
                </a:cubicBezTo>
                <a:lnTo>
                  <a:pt x="0" y="95250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49352" tIns="149352" rIns="149352" bIns="2994151" spcCol="1270" anchor="ctr"/>
          <a:lstStyle/>
          <a:p>
            <a:pPr algn="ctr" defTabSz="933450">
              <a:lnSpc>
                <a:spcPct val="90000"/>
              </a:lnSpc>
              <a:spcAft>
                <a:spcPct val="35000"/>
              </a:spcAft>
              <a:defRPr/>
            </a:pPr>
            <a:r>
              <a:rPr lang="nl-NL" sz="2100" dirty="0"/>
              <a:t>1987- 2000</a:t>
            </a:r>
          </a:p>
        </p:txBody>
      </p:sp>
      <p:sp>
        <p:nvSpPr>
          <p:cNvPr id="68" name="Vrije vorm 67"/>
          <p:cNvSpPr/>
          <p:nvPr/>
        </p:nvSpPr>
        <p:spPr bwMode="auto">
          <a:xfrm>
            <a:off x="478086" y="2099043"/>
            <a:ext cx="793750" cy="396875"/>
          </a:xfrm>
          <a:custGeom>
            <a:avLst/>
            <a:gdLst>
              <a:gd name="connsiteX0" fmla="*/ 0 w 793749"/>
              <a:gd name="connsiteY0" fmla="*/ 39687 h 396874"/>
              <a:gd name="connsiteX1" fmla="*/ 39687 w 793749"/>
              <a:gd name="connsiteY1" fmla="*/ 0 h 396874"/>
              <a:gd name="connsiteX2" fmla="*/ 754062 w 793749"/>
              <a:gd name="connsiteY2" fmla="*/ 0 h 396874"/>
              <a:gd name="connsiteX3" fmla="*/ 793749 w 793749"/>
              <a:gd name="connsiteY3" fmla="*/ 39687 h 396874"/>
              <a:gd name="connsiteX4" fmla="*/ 793749 w 793749"/>
              <a:gd name="connsiteY4" fmla="*/ 357187 h 396874"/>
              <a:gd name="connsiteX5" fmla="*/ 754062 w 793749"/>
              <a:gd name="connsiteY5" fmla="*/ 396874 h 396874"/>
              <a:gd name="connsiteX6" fmla="*/ 39687 w 793749"/>
              <a:gd name="connsiteY6" fmla="*/ 396874 h 396874"/>
              <a:gd name="connsiteX7" fmla="*/ 0 w 793749"/>
              <a:gd name="connsiteY7" fmla="*/ 357187 h 396874"/>
              <a:gd name="connsiteX8" fmla="*/ 0 w 793749"/>
              <a:gd name="connsiteY8" fmla="*/ 39687 h 396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3749" h="396874">
                <a:moveTo>
                  <a:pt x="0" y="39687"/>
                </a:moveTo>
                <a:cubicBezTo>
                  <a:pt x="0" y="17768"/>
                  <a:pt x="17768" y="0"/>
                  <a:pt x="39687" y="0"/>
                </a:cubicBezTo>
                <a:lnTo>
                  <a:pt x="754062" y="0"/>
                </a:lnTo>
                <a:cubicBezTo>
                  <a:pt x="775981" y="0"/>
                  <a:pt x="793749" y="17768"/>
                  <a:pt x="793749" y="39687"/>
                </a:cubicBezTo>
                <a:lnTo>
                  <a:pt x="793749" y="357187"/>
                </a:lnTo>
                <a:cubicBezTo>
                  <a:pt x="793749" y="379106"/>
                  <a:pt x="775981" y="396874"/>
                  <a:pt x="754062" y="396874"/>
                </a:cubicBezTo>
                <a:lnTo>
                  <a:pt x="39687" y="396874"/>
                </a:lnTo>
                <a:cubicBezTo>
                  <a:pt x="17768" y="396874"/>
                  <a:pt x="0" y="379106"/>
                  <a:pt x="0" y="357187"/>
                </a:cubicBezTo>
                <a:lnTo>
                  <a:pt x="0" y="3968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9879" tIns="19879" rIns="19879" bIns="19879" spcCol="1270" anchor="ctr"/>
          <a:lstStyle/>
          <a:p>
            <a:pPr algn="ctr" defTabSz="577850">
              <a:lnSpc>
                <a:spcPct val="90000"/>
              </a:lnSpc>
              <a:spcAft>
                <a:spcPct val="35000"/>
              </a:spcAft>
              <a:defRPr/>
            </a:pPr>
            <a:r>
              <a:rPr lang="nl-NL" sz="1300" dirty="0"/>
              <a:t>CAPI</a:t>
            </a:r>
          </a:p>
        </p:txBody>
      </p:sp>
      <p:sp>
        <p:nvSpPr>
          <p:cNvPr id="70" name="Vrije vorm 69"/>
          <p:cNvSpPr/>
          <p:nvPr/>
        </p:nvSpPr>
        <p:spPr bwMode="auto">
          <a:xfrm>
            <a:off x="1586161" y="2095868"/>
            <a:ext cx="793750" cy="396875"/>
          </a:xfrm>
          <a:custGeom>
            <a:avLst/>
            <a:gdLst>
              <a:gd name="connsiteX0" fmla="*/ 0 w 793749"/>
              <a:gd name="connsiteY0" fmla="*/ 39687 h 396874"/>
              <a:gd name="connsiteX1" fmla="*/ 39687 w 793749"/>
              <a:gd name="connsiteY1" fmla="*/ 0 h 396874"/>
              <a:gd name="connsiteX2" fmla="*/ 754062 w 793749"/>
              <a:gd name="connsiteY2" fmla="*/ 0 h 396874"/>
              <a:gd name="connsiteX3" fmla="*/ 793749 w 793749"/>
              <a:gd name="connsiteY3" fmla="*/ 39687 h 396874"/>
              <a:gd name="connsiteX4" fmla="*/ 793749 w 793749"/>
              <a:gd name="connsiteY4" fmla="*/ 357187 h 396874"/>
              <a:gd name="connsiteX5" fmla="*/ 754062 w 793749"/>
              <a:gd name="connsiteY5" fmla="*/ 396874 h 396874"/>
              <a:gd name="connsiteX6" fmla="*/ 39687 w 793749"/>
              <a:gd name="connsiteY6" fmla="*/ 396874 h 396874"/>
              <a:gd name="connsiteX7" fmla="*/ 0 w 793749"/>
              <a:gd name="connsiteY7" fmla="*/ 357187 h 396874"/>
              <a:gd name="connsiteX8" fmla="*/ 0 w 793749"/>
              <a:gd name="connsiteY8" fmla="*/ 39687 h 396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3749" h="396874">
                <a:moveTo>
                  <a:pt x="0" y="39687"/>
                </a:moveTo>
                <a:cubicBezTo>
                  <a:pt x="0" y="17768"/>
                  <a:pt x="17768" y="0"/>
                  <a:pt x="39687" y="0"/>
                </a:cubicBezTo>
                <a:lnTo>
                  <a:pt x="754062" y="0"/>
                </a:lnTo>
                <a:cubicBezTo>
                  <a:pt x="775981" y="0"/>
                  <a:pt x="793749" y="17768"/>
                  <a:pt x="793749" y="39687"/>
                </a:cubicBezTo>
                <a:lnTo>
                  <a:pt x="793749" y="357187"/>
                </a:lnTo>
                <a:cubicBezTo>
                  <a:pt x="793749" y="379106"/>
                  <a:pt x="775981" y="396874"/>
                  <a:pt x="754062" y="396874"/>
                </a:cubicBezTo>
                <a:lnTo>
                  <a:pt x="39687" y="396874"/>
                </a:lnTo>
                <a:cubicBezTo>
                  <a:pt x="17768" y="396874"/>
                  <a:pt x="0" y="379106"/>
                  <a:pt x="0" y="357187"/>
                </a:cubicBezTo>
                <a:lnTo>
                  <a:pt x="0" y="3968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9879" tIns="19879" rIns="19879" bIns="19879" spcCol="1270" anchor="ctr"/>
          <a:lstStyle/>
          <a:p>
            <a:pPr algn="ctr" defTabSz="577850">
              <a:lnSpc>
                <a:spcPct val="90000"/>
              </a:lnSpc>
              <a:spcAft>
                <a:spcPct val="35000"/>
              </a:spcAft>
              <a:defRPr/>
            </a:pPr>
            <a:r>
              <a:rPr lang="nl-NL" sz="1300" dirty="0"/>
              <a:t>CAPI</a:t>
            </a:r>
          </a:p>
        </p:txBody>
      </p:sp>
      <p:sp>
        <p:nvSpPr>
          <p:cNvPr id="72" name="Vrije vorm 71"/>
          <p:cNvSpPr/>
          <p:nvPr/>
        </p:nvSpPr>
        <p:spPr bwMode="auto">
          <a:xfrm>
            <a:off x="2697411" y="2095868"/>
            <a:ext cx="793750" cy="396875"/>
          </a:xfrm>
          <a:custGeom>
            <a:avLst/>
            <a:gdLst>
              <a:gd name="connsiteX0" fmla="*/ 0 w 793749"/>
              <a:gd name="connsiteY0" fmla="*/ 39687 h 396874"/>
              <a:gd name="connsiteX1" fmla="*/ 39687 w 793749"/>
              <a:gd name="connsiteY1" fmla="*/ 0 h 396874"/>
              <a:gd name="connsiteX2" fmla="*/ 754062 w 793749"/>
              <a:gd name="connsiteY2" fmla="*/ 0 h 396874"/>
              <a:gd name="connsiteX3" fmla="*/ 793749 w 793749"/>
              <a:gd name="connsiteY3" fmla="*/ 39687 h 396874"/>
              <a:gd name="connsiteX4" fmla="*/ 793749 w 793749"/>
              <a:gd name="connsiteY4" fmla="*/ 357187 h 396874"/>
              <a:gd name="connsiteX5" fmla="*/ 754062 w 793749"/>
              <a:gd name="connsiteY5" fmla="*/ 396874 h 396874"/>
              <a:gd name="connsiteX6" fmla="*/ 39687 w 793749"/>
              <a:gd name="connsiteY6" fmla="*/ 396874 h 396874"/>
              <a:gd name="connsiteX7" fmla="*/ 0 w 793749"/>
              <a:gd name="connsiteY7" fmla="*/ 357187 h 396874"/>
              <a:gd name="connsiteX8" fmla="*/ 0 w 793749"/>
              <a:gd name="connsiteY8" fmla="*/ 39687 h 396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3749" h="396874">
                <a:moveTo>
                  <a:pt x="0" y="39687"/>
                </a:moveTo>
                <a:cubicBezTo>
                  <a:pt x="0" y="17768"/>
                  <a:pt x="17768" y="0"/>
                  <a:pt x="39687" y="0"/>
                </a:cubicBezTo>
                <a:lnTo>
                  <a:pt x="754062" y="0"/>
                </a:lnTo>
                <a:cubicBezTo>
                  <a:pt x="775981" y="0"/>
                  <a:pt x="793749" y="17768"/>
                  <a:pt x="793749" y="39687"/>
                </a:cubicBezTo>
                <a:lnTo>
                  <a:pt x="793749" y="357187"/>
                </a:lnTo>
                <a:cubicBezTo>
                  <a:pt x="793749" y="379106"/>
                  <a:pt x="775981" y="396874"/>
                  <a:pt x="754062" y="396874"/>
                </a:cubicBezTo>
                <a:lnTo>
                  <a:pt x="39687" y="396874"/>
                </a:lnTo>
                <a:cubicBezTo>
                  <a:pt x="17768" y="396874"/>
                  <a:pt x="0" y="379106"/>
                  <a:pt x="0" y="357187"/>
                </a:cubicBezTo>
                <a:lnTo>
                  <a:pt x="0" y="3968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9879" tIns="19879" rIns="19879" bIns="19879" spcCol="1270" anchor="ctr"/>
          <a:lstStyle/>
          <a:p>
            <a:pPr algn="ctr" defTabSz="577850">
              <a:lnSpc>
                <a:spcPct val="90000"/>
              </a:lnSpc>
              <a:spcAft>
                <a:spcPct val="35000"/>
              </a:spcAft>
              <a:defRPr/>
            </a:pPr>
            <a:r>
              <a:rPr lang="nl-NL" sz="1300" dirty="0"/>
              <a:t>CAPI/CATI</a:t>
            </a:r>
          </a:p>
        </p:txBody>
      </p:sp>
      <p:sp>
        <p:nvSpPr>
          <p:cNvPr id="73" name="Vrije vorm 72"/>
          <p:cNvSpPr/>
          <p:nvPr/>
        </p:nvSpPr>
        <p:spPr bwMode="auto">
          <a:xfrm>
            <a:off x="1586161" y="3008680"/>
            <a:ext cx="793750" cy="396875"/>
          </a:xfrm>
          <a:custGeom>
            <a:avLst/>
            <a:gdLst>
              <a:gd name="connsiteX0" fmla="*/ 0 w 793749"/>
              <a:gd name="connsiteY0" fmla="*/ 39687 h 396874"/>
              <a:gd name="connsiteX1" fmla="*/ 39687 w 793749"/>
              <a:gd name="connsiteY1" fmla="*/ 0 h 396874"/>
              <a:gd name="connsiteX2" fmla="*/ 754062 w 793749"/>
              <a:gd name="connsiteY2" fmla="*/ 0 h 396874"/>
              <a:gd name="connsiteX3" fmla="*/ 793749 w 793749"/>
              <a:gd name="connsiteY3" fmla="*/ 39687 h 396874"/>
              <a:gd name="connsiteX4" fmla="*/ 793749 w 793749"/>
              <a:gd name="connsiteY4" fmla="*/ 357187 h 396874"/>
              <a:gd name="connsiteX5" fmla="*/ 754062 w 793749"/>
              <a:gd name="connsiteY5" fmla="*/ 396874 h 396874"/>
              <a:gd name="connsiteX6" fmla="*/ 39687 w 793749"/>
              <a:gd name="connsiteY6" fmla="*/ 396874 h 396874"/>
              <a:gd name="connsiteX7" fmla="*/ 0 w 793749"/>
              <a:gd name="connsiteY7" fmla="*/ 357187 h 396874"/>
              <a:gd name="connsiteX8" fmla="*/ 0 w 793749"/>
              <a:gd name="connsiteY8" fmla="*/ 39687 h 396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3749" h="396874">
                <a:moveTo>
                  <a:pt x="0" y="39687"/>
                </a:moveTo>
                <a:cubicBezTo>
                  <a:pt x="0" y="17768"/>
                  <a:pt x="17768" y="0"/>
                  <a:pt x="39687" y="0"/>
                </a:cubicBezTo>
                <a:lnTo>
                  <a:pt x="754062" y="0"/>
                </a:lnTo>
                <a:cubicBezTo>
                  <a:pt x="775981" y="0"/>
                  <a:pt x="793749" y="17768"/>
                  <a:pt x="793749" y="39687"/>
                </a:cubicBezTo>
                <a:lnTo>
                  <a:pt x="793749" y="357187"/>
                </a:lnTo>
                <a:cubicBezTo>
                  <a:pt x="793749" y="379106"/>
                  <a:pt x="775981" y="396874"/>
                  <a:pt x="754062" y="396874"/>
                </a:cubicBezTo>
                <a:lnTo>
                  <a:pt x="39687" y="396874"/>
                </a:lnTo>
                <a:cubicBezTo>
                  <a:pt x="17768" y="396874"/>
                  <a:pt x="0" y="379106"/>
                  <a:pt x="0" y="357187"/>
                </a:cubicBezTo>
                <a:lnTo>
                  <a:pt x="0" y="3968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9879" tIns="19879" rIns="19879" bIns="19879" spcCol="1270" anchor="ctr"/>
          <a:lstStyle/>
          <a:p>
            <a:pPr algn="ctr" defTabSz="577850">
              <a:lnSpc>
                <a:spcPct val="90000"/>
              </a:lnSpc>
              <a:spcAft>
                <a:spcPct val="35000"/>
              </a:spcAft>
              <a:defRPr/>
            </a:pPr>
            <a:r>
              <a:rPr lang="nl-NL" sz="1300" dirty="0"/>
              <a:t>CATI</a:t>
            </a:r>
          </a:p>
        </p:txBody>
      </p:sp>
      <p:sp>
        <p:nvSpPr>
          <p:cNvPr id="74" name="Vrije vorm 73"/>
          <p:cNvSpPr/>
          <p:nvPr/>
        </p:nvSpPr>
        <p:spPr bwMode="auto">
          <a:xfrm>
            <a:off x="2698999" y="3910380"/>
            <a:ext cx="793750" cy="396875"/>
          </a:xfrm>
          <a:custGeom>
            <a:avLst/>
            <a:gdLst>
              <a:gd name="connsiteX0" fmla="*/ 0 w 793749"/>
              <a:gd name="connsiteY0" fmla="*/ 39687 h 396874"/>
              <a:gd name="connsiteX1" fmla="*/ 39687 w 793749"/>
              <a:gd name="connsiteY1" fmla="*/ 0 h 396874"/>
              <a:gd name="connsiteX2" fmla="*/ 754062 w 793749"/>
              <a:gd name="connsiteY2" fmla="*/ 0 h 396874"/>
              <a:gd name="connsiteX3" fmla="*/ 793749 w 793749"/>
              <a:gd name="connsiteY3" fmla="*/ 39687 h 396874"/>
              <a:gd name="connsiteX4" fmla="*/ 793749 w 793749"/>
              <a:gd name="connsiteY4" fmla="*/ 357187 h 396874"/>
              <a:gd name="connsiteX5" fmla="*/ 754062 w 793749"/>
              <a:gd name="connsiteY5" fmla="*/ 396874 h 396874"/>
              <a:gd name="connsiteX6" fmla="*/ 39687 w 793749"/>
              <a:gd name="connsiteY6" fmla="*/ 396874 h 396874"/>
              <a:gd name="connsiteX7" fmla="*/ 0 w 793749"/>
              <a:gd name="connsiteY7" fmla="*/ 357187 h 396874"/>
              <a:gd name="connsiteX8" fmla="*/ 0 w 793749"/>
              <a:gd name="connsiteY8" fmla="*/ 39687 h 396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3749" h="396874">
                <a:moveTo>
                  <a:pt x="0" y="39687"/>
                </a:moveTo>
                <a:cubicBezTo>
                  <a:pt x="0" y="17768"/>
                  <a:pt x="17768" y="0"/>
                  <a:pt x="39687" y="0"/>
                </a:cubicBezTo>
                <a:lnTo>
                  <a:pt x="754062" y="0"/>
                </a:lnTo>
                <a:cubicBezTo>
                  <a:pt x="775981" y="0"/>
                  <a:pt x="793749" y="17768"/>
                  <a:pt x="793749" y="39687"/>
                </a:cubicBezTo>
                <a:lnTo>
                  <a:pt x="793749" y="357187"/>
                </a:lnTo>
                <a:cubicBezTo>
                  <a:pt x="793749" y="379106"/>
                  <a:pt x="775981" y="396874"/>
                  <a:pt x="754062" y="396874"/>
                </a:cubicBezTo>
                <a:lnTo>
                  <a:pt x="39687" y="396874"/>
                </a:lnTo>
                <a:cubicBezTo>
                  <a:pt x="17768" y="396874"/>
                  <a:pt x="0" y="379106"/>
                  <a:pt x="0" y="357187"/>
                </a:cubicBezTo>
                <a:lnTo>
                  <a:pt x="0" y="3968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9879" tIns="19879" rIns="19879" bIns="19879" spcCol="1270" anchor="ctr"/>
          <a:lstStyle/>
          <a:p>
            <a:pPr algn="ctr" defTabSz="577850">
              <a:lnSpc>
                <a:spcPct val="90000"/>
              </a:lnSpc>
              <a:spcAft>
                <a:spcPct val="35000"/>
              </a:spcAft>
              <a:defRPr/>
            </a:pPr>
            <a:r>
              <a:rPr lang="nl-NL" sz="1300" dirty="0"/>
              <a:t>CATI</a:t>
            </a:r>
          </a:p>
        </p:txBody>
      </p:sp>
      <p:sp>
        <p:nvSpPr>
          <p:cNvPr id="75" name="Vrije vorm 74"/>
          <p:cNvSpPr/>
          <p:nvPr/>
        </p:nvSpPr>
        <p:spPr bwMode="auto">
          <a:xfrm>
            <a:off x="2697411" y="3008680"/>
            <a:ext cx="793750" cy="396875"/>
          </a:xfrm>
          <a:custGeom>
            <a:avLst/>
            <a:gdLst>
              <a:gd name="connsiteX0" fmla="*/ 0 w 793749"/>
              <a:gd name="connsiteY0" fmla="*/ 39687 h 396874"/>
              <a:gd name="connsiteX1" fmla="*/ 39687 w 793749"/>
              <a:gd name="connsiteY1" fmla="*/ 0 h 396874"/>
              <a:gd name="connsiteX2" fmla="*/ 754062 w 793749"/>
              <a:gd name="connsiteY2" fmla="*/ 0 h 396874"/>
              <a:gd name="connsiteX3" fmla="*/ 793749 w 793749"/>
              <a:gd name="connsiteY3" fmla="*/ 39687 h 396874"/>
              <a:gd name="connsiteX4" fmla="*/ 793749 w 793749"/>
              <a:gd name="connsiteY4" fmla="*/ 357187 h 396874"/>
              <a:gd name="connsiteX5" fmla="*/ 754062 w 793749"/>
              <a:gd name="connsiteY5" fmla="*/ 396874 h 396874"/>
              <a:gd name="connsiteX6" fmla="*/ 39687 w 793749"/>
              <a:gd name="connsiteY6" fmla="*/ 396874 h 396874"/>
              <a:gd name="connsiteX7" fmla="*/ 0 w 793749"/>
              <a:gd name="connsiteY7" fmla="*/ 357187 h 396874"/>
              <a:gd name="connsiteX8" fmla="*/ 0 w 793749"/>
              <a:gd name="connsiteY8" fmla="*/ 39687 h 396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3749" h="396874">
                <a:moveTo>
                  <a:pt x="0" y="39687"/>
                </a:moveTo>
                <a:cubicBezTo>
                  <a:pt x="0" y="17768"/>
                  <a:pt x="17768" y="0"/>
                  <a:pt x="39687" y="0"/>
                </a:cubicBezTo>
                <a:lnTo>
                  <a:pt x="754062" y="0"/>
                </a:lnTo>
                <a:cubicBezTo>
                  <a:pt x="775981" y="0"/>
                  <a:pt x="793749" y="17768"/>
                  <a:pt x="793749" y="39687"/>
                </a:cubicBezTo>
                <a:lnTo>
                  <a:pt x="793749" y="357187"/>
                </a:lnTo>
                <a:cubicBezTo>
                  <a:pt x="793749" y="379106"/>
                  <a:pt x="775981" y="396874"/>
                  <a:pt x="754062" y="396874"/>
                </a:cubicBezTo>
                <a:lnTo>
                  <a:pt x="39687" y="396874"/>
                </a:lnTo>
                <a:cubicBezTo>
                  <a:pt x="17768" y="396874"/>
                  <a:pt x="0" y="379106"/>
                  <a:pt x="0" y="357187"/>
                </a:cubicBezTo>
                <a:lnTo>
                  <a:pt x="0" y="3968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9879" tIns="19879" rIns="19879" bIns="19879" spcCol="1270" anchor="ctr"/>
          <a:lstStyle/>
          <a:p>
            <a:pPr algn="ctr" defTabSz="577850">
              <a:lnSpc>
                <a:spcPct val="90000"/>
              </a:lnSpc>
              <a:spcAft>
                <a:spcPct val="35000"/>
              </a:spcAft>
              <a:defRPr/>
            </a:pPr>
            <a:r>
              <a:rPr lang="nl-NL" sz="1300" dirty="0"/>
              <a:t>CATI</a:t>
            </a:r>
          </a:p>
        </p:txBody>
      </p:sp>
      <p:sp>
        <p:nvSpPr>
          <p:cNvPr id="76" name="Vrije vorm 75"/>
          <p:cNvSpPr/>
          <p:nvPr/>
        </p:nvSpPr>
        <p:spPr bwMode="auto">
          <a:xfrm>
            <a:off x="2697411" y="3465880"/>
            <a:ext cx="793750" cy="396875"/>
          </a:xfrm>
          <a:custGeom>
            <a:avLst/>
            <a:gdLst>
              <a:gd name="connsiteX0" fmla="*/ 0 w 793749"/>
              <a:gd name="connsiteY0" fmla="*/ 39687 h 396874"/>
              <a:gd name="connsiteX1" fmla="*/ 39687 w 793749"/>
              <a:gd name="connsiteY1" fmla="*/ 0 h 396874"/>
              <a:gd name="connsiteX2" fmla="*/ 754062 w 793749"/>
              <a:gd name="connsiteY2" fmla="*/ 0 h 396874"/>
              <a:gd name="connsiteX3" fmla="*/ 793749 w 793749"/>
              <a:gd name="connsiteY3" fmla="*/ 39687 h 396874"/>
              <a:gd name="connsiteX4" fmla="*/ 793749 w 793749"/>
              <a:gd name="connsiteY4" fmla="*/ 357187 h 396874"/>
              <a:gd name="connsiteX5" fmla="*/ 754062 w 793749"/>
              <a:gd name="connsiteY5" fmla="*/ 396874 h 396874"/>
              <a:gd name="connsiteX6" fmla="*/ 39687 w 793749"/>
              <a:gd name="connsiteY6" fmla="*/ 396874 h 396874"/>
              <a:gd name="connsiteX7" fmla="*/ 0 w 793749"/>
              <a:gd name="connsiteY7" fmla="*/ 357187 h 396874"/>
              <a:gd name="connsiteX8" fmla="*/ 0 w 793749"/>
              <a:gd name="connsiteY8" fmla="*/ 39687 h 396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3749" h="396874">
                <a:moveTo>
                  <a:pt x="0" y="39687"/>
                </a:moveTo>
                <a:cubicBezTo>
                  <a:pt x="0" y="17768"/>
                  <a:pt x="17768" y="0"/>
                  <a:pt x="39687" y="0"/>
                </a:cubicBezTo>
                <a:lnTo>
                  <a:pt x="754062" y="0"/>
                </a:lnTo>
                <a:cubicBezTo>
                  <a:pt x="775981" y="0"/>
                  <a:pt x="793749" y="17768"/>
                  <a:pt x="793749" y="39687"/>
                </a:cubicBezTo>
                <a:lnTo>
                  <a:pt x="793749" y="357187"/>
                </a:lnTo>
                <a:cubicBezTo>
                  <a:pt x="793749" y="379106"/>
                  <a:pt x="775981" y="396874"/>
                  <a:pt x="754062" y="396874"/>
                </a:cubicBezTo>
                <a:lnTo>
                  <a:pt x="39687" y="396874"/>
                </a:lnTo>
                <a:cubicBezTo>
                  <a:pt x="17768" y="396874"/>
                  <a:pt x="0" y="379106"/>
                  <a:pt x="0" y="357187"/>
                </a:cubicBezTo>
                <a:lnTo>
                  <a:pt x="0" y="3968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9879" tIns="19879" rIns="19879" bIns="19879" spcCol="1270" anchor="ctr"/>
          <a:lstStyle/>
          <a:p>
            <a:pPr algn="ctr" defTabSz="577850">
              <a:lnSpc>
                <a:spcPct val="90000"/>
              </a:lnSpc>
              <a:spcAft>
                <a:spcPct val="35000"/>
              </a:spcAft>
              <a:defRPr/>
            </a:pPr>
            <a:r>
              <a:rPr lang="nl-NL" sz="1300" dirty="0"/>
              <a:t>CATI</a:t>
            </a:r>
          </a:p>
        </p:txBody>
      </p:sp>
      <p:sp>
        <p:nvSpPr>
          <p:cNvPr id="77" name="Vrije vorm 76"/>
          <p:cNvSpPr/>
          <p:nvPr/>
        </p:nvSpPr>
        <p:spPr bwMode="auto">
          <a:xfrm>
            <a:off x="1586161" y="3465880"/>
            <a:ext cx="793750" cy="396875"/>
          </a:xfrm>
          <a:custGeom>
            <a:avLst/>
            <a:gdLst>
              <a:gd name="connsiteX0" fmla="*/ 0 w 793749"/>
              <a:gd name="connsiteY0" fmla="*/ 39687 h 396874"/>
              <a:gd name="connsiteX1" fmla="*/ 39687 w 793749"/>
              <a:gd name="connsiteY1" fmla="*/ 0 h 396874"/>
              <a:gd name="connsiteX2" fmla="*/ 754062 w 793749"/>
              <a:gd name="connsiteY2" fmla="*/ 0 h 396874"/>
              <a:gd name="connsiteX3" fmla="*/ 793749 w 793749"/>
              <a:gd name="connsiteY3" fmla="*/ 39687 h 396874"/>
              <a:gd name="connsiteX4" fmla="*/ 793749 w 793749"/>
              <a:gd name="connsiteY4" fmla="*/ 357187 h 396874"/>
              <a:gd name="connsiteX5" fmla="*/ 754062 w 793749"/>
              <a:gd name="connsiteY5" fmla="*/ 396874 h 396874"/>
              <a:gd name="connsiteX6" fmla="*/ 39687 w 793749"/>
              <a:gd name="connsiteY6" fmla="*/ 396874 h 396874"/>
              <a:gd name="connsiteX7" fmla="*/ 0 w 793749"/>
              <a:gd name="connsiteY7" fmla="*/ 357187 h 396874"/>
              <a:gd name="connsiteX8" fmla="*/ 0 w 793749"/>
              <a:gd name="connsiteY8" fmla="*/ 39687 h 396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3749" h="396874">
                <a:moveTo>
                  <a:pt x="0" y="39687"/>
                </a:moveTo>
                <a:cubicBezTo>
                  <a:pt x="0" y="17768"/>
                  <a:pt x="17768" y="0"/>
                  <a:pt x="39687" y="0"/>
                </a:cubicBezTo>
                <a:lnTo>
                  <a:pt x="754062" y="0"/>
                </a:lnTo>
                <a:cubicBezTo>
                  <a:pt x="775981" y="0"/>
                  <a:pt x="793749" y="17768"/>
                  <a:pt x="793749" y="39687"/>
                </a:cubicBezTo>
                <a:lnTo>
                  <a:pt x="793749" y="357187"/>
                </a:lnTo>
                <a:cubicBezTo>
                  <a:pt x="793749" y="379106"/>
                  <a:pt x="775981" y="396874"/>
                  <a:pt x="754062" y="396874"/>
                </a:cubicBezTo>
                <a:lnTo>
                  <a:pt x="39687" y="396874"/>
                </a:lnTo>
                <a:cubicBezTo>
                  <a:pt x="17768" y="396874"/>
                  <a:pt x="0" y="379106"/>
                  <a:pt x="0" y="357187"/>
                </a:cubicBezTo>
                <a:lnTo>
                  <a:pt x="0" y="3968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9879" tIns="19879" rIns="19879" bIns="19879" spcCol="1270" anchor="ctr"/>
          <a:lstStyle/>
          <a:p>
            <a:pPr algn="ctr" defTabSz="577850">
              <a:lnSpc>
                <a:spcPct val="90000"/>
              </a:lnSpc>
              <a:spcAft>
                <a:spcPct val="35000"/>
              </a:spcAft>
              <a:defRPr/>
            </a:pPr>
            <a:r>
              <a:rPr lang="nl-NL" sz="1300" dirty="0"/>
              <a:t>CATI</a:t>
            </a:r>
          </a:p>
        </p:txBody>
      </p:sp>
      <p:sp>
        <p:nvSpPr>
          <p:cNvPr id="78" name="Vrije vorm 77"/>
          <p:cNvSpPr/>
          <p:nvPr/>
        </p:nvSpPr>
        <p:spPr bwMode="auto">
          <a:xfrm>
            <a:off x="1586161" y="3921493"/>
            <a:ext cx="793750" cy="396875"/>
          </a:xfrm>
          <a:custGeom>
            <a:avLst/>
            <a:gdLst>
              <a:gd name="connsiteX0" fmla="*/ 0 w 793749"/>
              <a:gd name="connsiteY0" fmla="*/ 39687 h 396874"/>
              <a:gd name="connsiteX1" fmla="*/ 39687 w 793749"/>
              <a:gd name="connsiteY1" fmla="*/ 0 h 396874"/>
              <a:gd name="connsiteX2" fmla="*/ 754062 w 793749"/>
              <a:gd name="connsiteY2" fmla="*/ 0 h 396874"/>
              <a:gd name="connsiteX3" fmla="*/ 793749 w 793749"/>
              <a:gd name="connsiteY3" fmla="*/ 39687 h 396874"/>
              <a:gd name="connsiteX4" fmla="*/ 793749 w 793749"/>
              <a:gd name="connsiteY4" fmla="*/ 357187 h 396874"/>
              <a:gd name="connsiteX5" fmla="*/ 754062 w 793749"/>
              <a:gd name="connsiteY5" fmla="*/ 396874 h 396874"/>
              <a:gd name="connsiteX6" fmla="*/ 39687 w 793749"/>
              <a:gd name="connsiteY6" fmla="*/ 396874 h 396874"/>
              <a:gd name="connsiteX7" fmla="*/ 0 w 793749"/>
              <a:gd name="connsiteY7" fmla="*/ 357187 h 396874"/>
              <a:gd name="connsiteX8" fmla="*/ 0 w 793749"/>
              <a:gd name="connsiteY8" fmla="*/ 39687 h 396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3749" h="396874">
                <a:moveTo>
                  <a:pt x="0" y="39687"/>
                </a:moveTo>
                <a:cubicBezTo>
                  <a:pt x="0" y="17768"/>
                  <a:pt x="17768" y="0"/>
                  <a:pt x="39687" y="0"/>
                </a:cubicBezTo>
                <a:lnTo>
                  <a:pt x="754062" y="0"/>
                </a:lnTo>
                <a:cubicBezTo>
                  <a:pt x="775981" y="0"/>
                  <a:pt x="793749" y="17768"/>
                  <a:pt x="793749" y="39687"/>
                </a:cubicBezTo>
                <a:lnTo>
                  <a:pt x="793749" y="357187"/>
                </a:lnTo>
                <a:cubicBezTo>
                  <a:pt x="793749" y="379106"/>
                  <a:pt x="775981" y="396874"/>
                  <a:pt x="754062" y="396874"/>
                </a:cubicBezTo>
                <a:lnTo>
                  <a:pt x="39687" y="396874"/>
                </a:lnTo>
                <a:cubicBezTo>
                  <a:pt x="17768" y="396874"/>
                  <a:pt x="0" y="379106"/>
                  <a:pt x="0" y="357187"/>
                </a:cubicBezTo>
                <a:lnTo>
                  <a:pt x="0" y="3968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9879" tIns="19879" rIns="19879" bIns="19879" spcCol="1270" anchor="ctr"/>
          <a:lstStyle/>
          <a:p>
            <a:pPr algn="ctr" defTabSz="577850">
              <a:lnSpc>
                <a:spcPct val="90000"/>
              </a:lnSpc>
              <a:spcAft>
                <a:spcPct val="35000"/>
              </a:spcAft>
              <a:defRPr/>
            </a:pPr>
            <a:r>
              <a:rPr lang="nl-NL" sz="1300"/>
              <a:t>CATI</a:t>
            </a:r>
            <a:endParaRPr lang="nl-NL" sz="1300" dirty="0"/>
          </a:p>
        </p:txBody>
      </p:sp>
      <p:sp>
        <p:nvSpPr>
          <p:cNvPr id="79" name="Vrije vorm 78"/>
          <p:cNvSpPr/>
          <p:nvPr/>
        </p:nvSpPr>
        <p:spPr bwMode="auto">
          <a:xfrm>
            <a:off x="1586161" y="4378691"/>
            <a:ext cx="793750" cy="396875"/>
          </a:xfrm>
          <a:custGeom>
            <a:avLst/>
            <a:gdLst>
              <a:gd name="connsiteX0" fmla="*/ 0 w 793749"/>
              <a:gd name="connsiteY0" fmla="*/ 39687 h 396874"/>
              <a:gd name="connsiteX1" fmla="*/ 39687 w 793749"/>
              <a:gd name="connsiteY1" fmla="*/ 0 h 396874"/>
              <a:gd name="connsiteX2" fmla="*/ 754062 w 793749"/>
              <a:gd name="connsiteY2" fmla="*/ 0 h 396874"/>
              <a:gd name="connsiteX3" fmla="*/ 793749 w 793749"/>
              <a:gd name="connsiteY3" fmla="*/ 39687 h 396874"/>
              <a:gd name="connsiteX4" fmla="*/ 793749 w 793749"/>
              <a:gd name="connsiteY4" fmla="*/ 357187 h 396874"/>
              <a:gd name="connsiteX5" fmla="*/ 754062 w 793749"/>
              <a:gd name="connsiteY5" fmla="*/ 396874 h 396874"/>
              <a:gd name="connsiteX6" fmla="*/ 39687 w 793749"/>
              <a:gd name="connsiteY6" fmla="*/ 396874 h 396874"/>
              <a:gd name="connsiteX7" fmla="*/ 0 w 793749"/>
              <a:gd name="connsiteY7" fmla="*/ 357187 h 396874"/>
              <a:gd name="connsiteX8" fmla="*/ 0 w 793749"/>
              <a:gd name="connsiteY8" fmla="*/ 39687 h 396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3749" h="396874">
                <a:moveTo>
                  <a:pt x="0" y="39687"/>
                </a:moveTo>
                <a:cubicBezTo>
                  <a:pt x="0" y="17768"/>
                  <a:pt x="17768" y="0"/>
                  <a:pt x="39687" y="0"/>
                </a:cubicBezTo>
                <a:lnTo>
                  <a:pt x="754062" y="0"/>
                </a:lnTo>
                <a:cubicBezTo>
                  <a:pt x="775981" y="0"/>
                  <a:pt x="793749" y="17768"/>
                  <a:pt x="793749" y="39687"/>
                </a:cubicBezTo>
                <a:lnTo>
                  <a:pt x="793749" y="357187"/>
                </a:lnTo>
                <a:cubicBezTo>
                  <a:pt x="793749" y="379106"/>
                  <a:pt x="775981" y="396874"/>
                  <a:pt x="754062" y="396874"/>
                </a:cubicBezTo>
                <a:lnTo>
                  <a:pt x="39687" y="396874"/>
                </a:lnTo>
                <a:cubicBezTo>
                  <a:pt x="17768" y="396874"/>
                  <a:pt x="0" y="379106"/>
                  <a:pt x="0" y="357187"/>
                </a:cubicBezTo>
                <a:lnTo>
                  <a:pt x="0" y="3968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9879" tIns="19879" rIns="19879" bIns="19879" spcCol="1270" anchor="ctr"/>
          <a:lstStyle/>
          <a:p>
            <a:pPr algn="ctr" defTabSz="577850">
              <a:lnSpc>
                <a:spcPct val="90000"/>
              </a:lnSpc>
              <a:spcAft>
                <a:spcPct val="35000"/>
              </a:spcAft>
              <a:defRPr/>
            </a:pPr>
            <a:r>
              <a:rPr lang="nl-NL" sz="1300" dirty="0"/>
              <a:t>CATI</a:t>
            </a:r>
          </a:p>
        </p:txBody>
      </p:sp>
      <p:sp>
        <p:nvSpPr>
          <p:cNvPr id="21" name="Vrije vorm 20"/>
          <p:cNvSpPr/>
          <p:nvPr/>
        </p:nvSpPr>
        <p:spPr bwMode="auto">
          <a:xfrm>
            <a:off x="3808661" y="2095868"/>
            <a:ext cx="793750" cy="396875"/>
          </a:xfrm>
          <a:custGeom>
            <a:avLst/>
            <a:gdLst>
              <a:gd name="connsiteX0" fmla="*/ 0 w 793749"/>
              <a:gd name="connsiteY0" fmla="*/ 39687 h 396874"/>
              <a:gd name="connsiteX1" fmla="*/ 39687 w 793749"/>
              <a:gd name="connsiteY1" fmla="*/ 0 h 396874"/>
              <a:gd name="connsiteX2" fmla="*/ 754062 w 793749"/>
              <a:gd name="connsiteY2" fmla="*/ 0 h 396874"/>
              <a:gd name="connsiteX3" fmla="*/ 793749 w 793749"/>
              <a:gd name="connsiteY3" fmla="*/ 39687 h 396874"/>
              <a:gd name="connsiteX4" fmla="*/ 793749 w 793749"/>
              <a:gd name="connsiteY4" fmla="*/ 357187 h 396874"/>
              <a:gd name="connsiteX5" fmla="*/ 754062 w 793749"/>
              <a:gd name="connsiteY5" fmla="*/ 396874 h 396874"/>
              <a:gd name="connsiteX6" fmla="*/ 39687 w 793749"/>
              <a:gd name="connsiteY6" fmla="*/ 396874 h 396874"/>
              <a:gd name="connsiteX7" fmla="*/ 0 w 793749"/>
              <a:gd name="connsiteY7" fmla="*/ 357187 h 396874"/>
              <a:gd name="connsiteX8" fmla="*/ 0 w 793749"/>
              <a:gd name="connsiteY8" fmla="*/ 39687 h 396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3749" h="396874">
                <a:moveTo>
                  <a:pt x="0" y="39687"/>
                </a:moveTo>
                <a:cubicBezTo>
                  <a:pt x="0" y="17768"/>
                  <a:pt x="17768" y="0"/>
                  <a:pt x="39687" y="0"/>
                </a:cubicBezTo>
                <a:lnTo>
                  <a:pt x="754062" y="0"/>
                </a:lnTo>
                <a:cubicBezTo>
                  <a:pt x="775981" y="0"/>
                  <a:pt x="793749" y="17768"/>
                  <a:pt x="793749" y="39687"/>
                </a:cubicBezTo>
                <a:lnTo>
                  <a:pt x="793749" y="357187"/>
                </a:lnTo>
                <a:cubicBezTo>
                  <a:pt x="793749" y="379106"/>
                  <a:pt x="775981" y="396874"/>
                  <a:pt x="754062" y="396874"/>
                </a:cubicBezTo>
                <a:lnTo>
                  <a:pt x="39687" y="396874"/>
                </a:lnTo>
                <a:cubicBezTo>
                  <a:pt x="17768" y="396874"/>
                  <a:pt x="0" y="379106"/>
                  <a:pt x="0" y="357187"/>
                </a:cubicBezTo>
                <a:lnTo>
                  <a:pt x="0" y="3968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9879" tIns="19879" rIns="19879" bIns="19879" spcCol="1270" anchor="ctr"/>
          <a:lstStyle/>
          <a:p>
            <a:pPr algn="ctr" defTabSz="577850">
              <a:lnSpc>
                <a:spcPct val="90000"/>
              </a:lnSpc>
              <a:spcAft>
                <a:spcPct val="35000"/>
              </a:spcAft>
              <a:defRPr/>
            </a:pPr>
            <a:r>
              <a:rPr lang="nl-NL" sz="1300" dirty="0" smtClean="0"/>
              <a:t>CAWI/CAPI/CATI</a:t>
            </a:r>
            <a:endParaRPr lang="nl-NL" sz="1300" dirty="0"/>
          </a:p>
        </p:txBody>
      </p:sp>
      <p:sp>
        <p:nvSpPr>
          <p:cNvPr id="22" name="Vrije vorm 21"/>
          <p:cNvSpPr/>
          <p:nvPr/>
        </p:nvSpPr>
        <p:spPr bwMode="auto">
          <a:xfrm>
            <a:off x="2697411" y="4373930"/>
            <a:ext cx="793750" cy="396875"/>
          </a:xfrm>
          <a:custGeom>
            <a:avLst/>
            <a:gdLst>
              <a:gd name="connsiteX0" fmla="*/ 0 w 793749"/>
              <a:gd name="connsiteY0" fmla="*/ 39687 h 396874"/>
              <a:gd name="connsiteX1" fmla="*/ 39687 w 793749"/>
              <a:gd name="connsiteY1" fmla="*/ 0 h 396874"/>
              <a:gd name="connsiteX2" fmla="*/ 754062 w 793749"/>
              <a:gd name="connsiteY2" fmla="*/ 0 h 396874"/>
              <a:gd name="connsiteX3" fmla="*/ 793749 w 793749"/>
              <a:gd name="connsiteY3" fmla="*/ 39687 h 396874"/>
              <a:gd name="connsiteX4" fmla="*/ 793749 w 793749"/>
              <a:gd name="connsiteY4" fmla="*/ 357187 h 396874"/>
              <a:gd name="connsiteX5" fmla="*/ 754062 w 793749"/>
              <a:gd name="connsiteY5" fmla="*/ 396874 h 396874"/>
              <a:gd name="connsiteX6" fmla="*/ 39687 w 793749"/>
              <a:gd name="connsiteY6" fmla="*/ 396874 h 396874"/>
              <a:gd name="connsiteX7" fmla="*/ 0 w 793749"/>
              <a:gd name="connsiteY7" fmla="*/ 357187 h 396874"/>
              <a:gd name="connsiteX8" fmla="*/ 0 w 793749"/>
              <a:gd name="connsiteY8" fmla="*/ 39687 h 396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3749" h="396874">
                <a:moveTo>
                  <a:pt x="0" y="39687"/>
                </a:moveTo>
                <a:cubicBezTo>
                  <a:pt x="0" y="17768"/>
                  <a:pt x="17768" y="0"/>
                  <a:pt x="39687" y="0"/>
                </a:cubicBezTo>
                <a:lnTo>
                  <a:pt x="754062" y="0"/>
                </a:lnTo>
                <a:cubicBezTo>
                  <a:pt x="775981" y="0"/>
                  <a:pt x="793749" y="17768"/>
                  <a:pt x="793749" y="39687"/>
                </a:cubicBezTo>
                <a:lnTo>
                  <a:pt x="793749" y="357187"/>
                </a:lnTo>
                <a:cubicBezTo>
                  <a:pt x="793749" y="379106"/>
                  <a:pt x="775981" y="396874"/>
                  <a:pt x="754062" y="396874"/>
                </a:cubicBezTo>
                <a:lnTo>
                  <a:pt x="39687" y="396874"/>
                </a:lnTo>
                <a:cubicBezTo>
                  <a:pt x="17768" y="396874"/>
                  <a:pt x="0" y="379106"/>
                  <a:pt x="0" y="357187"/>
                </a:cubicBezTo>
                <a:lnTo>
                  <a:pt x="0" y="3968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9879" tIns="19879" rIns="19879" bIns="19879" spcCol="1270" anchor="ctr"/>
          <a:lstStyle/>
          <a:p>
            <a:pPr algn="ctr" defTabSz="577850">
              <a:lnSpc>
                <a:spcPct val="90000"/>
              </a:lnSpc>
              <a:spcAft>
                <a:spcPct val="35000"/>
              </a:spcAft>
              <a:defRPr/>
            </a:pPr>
            <a:r>
              <a:rPr lang="nl-NL" sz="1300" dirty="0"/>
              <a:t>CATI</a:t>
            </a:r>
          </a:p>
        </p:txBody>
      </p:sp>
      <p:sp>
        <p:nvSpPr>
          <p:cNvPr id="23" name="Vrije vorm 22"/>
          <p:cNvSpPr/>
          <p:nvPr/>
        </p:nvSpPr>
        <p:spPr bwMode="auto">
          <a:xfrm>
            <a:off x="3805255" y="3910380"/>
            <a:ext cx="793750" cy="396875"/>
          </a:xfrm>
          <a:custGeom>
            <a:avLst/>
            <a:gdLst>
              <a:gd name="connsiteX0" fmla="*/ 0 w 793749"/>
              <a:gd name="connsiteY0" fmla="*/ 39687 h 396874"/>
              <a:gd name="connsiteX1" fmla="*/ 39687 w 793749"/>
              <a:gd name="connsiteY1" fmla="*/ 0 h 396874"/>
              <a:gd name="connsiteX2" fmla="*/ 754062 w 793749"/>
              <a:gd name="connsiteY2" fmla="*/ 0 h 396874"/>
              <a:gd name="connsiteX3" fmla="*/ 793749 w 793749"/>
              <a:gd name="connsiteY3" fmla="*/ 39687 h 396874"/>
              <a:gd name="connsiteX4" fmla="*/ 793749 w 793749"/>
              <a:gd name="connsiteY4" fmla="*/ 357187 h 396874"/>
              <a:gd name="connsiteX5" fmla="*/ 754062 w 793749"/>
              <a:gd name="connsiteY5" fmla="*/ 396874 h 396874"/>
              <a:gd name="connsiteX6" fmla="*/ 39687 w 793749"/>
              <a:gd name="connsiteY6" fmla="*/ 396874 h 396874"/>
              <a:gd name="connsiteX7" fmla="*/ 0 w 793749"/>
              <a:gd name="connsiteY7" fmla="*/ 357187 h 396874"/>
              <a:gd name="connsiteX8" fmla="*/ 0 w 793749"/>
              <a:gd name="connsiteY8" fmla="*/ 39687 h 396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3749" h="396874">
                <a:moveTo>
                  <a:pt x="0" y="39687"/>
                </a:moveTo>
                <a:cubicBezTo>
                  <a:pt x="0" y="17768"/>
                  <a:pt x="17768" y="0"/>
                  <a:pt x="39687" y="0"/>
                </a:cubicBezTo>
                <a:lnTo>
                  <a:pt x="754062" y="0"/>
                </a:lnTo>
                <a:cubicBezTo>
                  <a:pt x="775981" y="0"/>
                  <a:pt x="793749" y="17768"/>
                  <a:pt x="793749" y="39687"/>
                </a:cubicBezTo>
                <a:lnTo>
                  <a:pt x="793749" y="357187"/>
                </a:lnTo>
                <a:cubicBezTo>
                  <a:pt x="793749" y="379106"/>
                  <a:pt x="775981" y="396874"/>
                  <a:pt x="754062" y="396874"/>
                </a:cubicBezTo>
                <a:lnTo>
                  <a:pt x="39687" y="396874"/>
                </a:lnTo>
                <a:cubicBezTo>
                  <a:pt x="17768" y="396874"/>
                  <a:pt x="0" y="379106"/>
                  <a:pt x="0" y="357187"/>
                </a:cubicBezTo>
                <a:lnTo>
                  <a:pt x="0" y="3968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9879" tIns="19879" rIns="19879" bIns="19879" spcCol="1270" anchor="ctr"/>
          <a:lstStyle/>
          <a:p>
            <a:pPr algn="ctr" defTabSz="577850">
              <a:lnSpc>
                <a:spcPct val="90000"/>
              </a:lnSpc>
              <a:spcAft>
                <a:spcPct val="35000"/>
              </a:spcAft>
              <a:defRPr/>
            </a:pPr>
            <a:r>
              <a:rPr lang="nl-NL" sz="1300" dirty="0"/>
              <a:t>CATI</a:t>
            </a:r>
          </a:p>
        </p:txBody>
      </p:sp>
      <p:sp>
        <p:nvSpPr>
          <p:cNvPr id="24" name="Vrije vorm 23"/>
          <p:cNvSpPr/>
          <p:nvPr/>
        </p:nvSpPr>
        <p:spPr bwMode="auto">
          <a:xfrm>
            <a:off x="3803667" y="3008680"/>
            <a:ext cx="793750" cy="396875"/>
          </a:xfrm>
          <a:custGeom>
            <a:avLst/>
            <a:gdLst>
              <a:gd name="connsiteX0" fmla="*/ 0 w 793749"/>
              <a:gd name="connsiteY0" fmla="*/ 39687 h 396874"/>
              <a:gd name="connsiteX1" fmla="*/ 39687 w 793749"/>
              <a:gd name="connsiteY1" fmla="*/ 0 h 396874"/>
              <a:gd name="connsiteX2" fmla="*/ 754062 w 793749"/>
              <a:gd name="connsiteY2" fmla="*/ 0 h 396874"/>
              <a:gd name="connsiteX3" fmla="*/ 793749 w 793749"/>
              <a:gd name="connsiteY3" fmla="*/ 39687 h 396874"/>
              <a:gd name="connsiteX4" fmla="*/ 793749 w 793749"/>
              <a:gd name="connsiteY4" fmla="*/ 357187 h 396874"/>
              <a:gd name="connsiteX5" fmla="*/ 754062 w 793749"/>
              <a:gd name="connsiteY5" fmla="*/ 396874 h 396874"/>
              <a:gd name="connsiteX6" fmla="*/ 39687 w 793749"/>
              <a:gd name="connsiteY6" fmla="*/ 396874 h 396874"/>
              <a:gd name="connsiteX7" fmla="*/ 0 w 793749"/>
              <a:gd name="connsiteY7" fmla="*/ 357187 h 396874"/>
              <a:gd name="connsiteX8" fmla="*/ 0 w 793749"/>
              <a:gd name="connsiteY8" fmla="*/ 39687 h 396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3749" h="396874">
                <a:moveTo>
                  <a:pt x="0" y="39687"/>
                </a:moveTo>
                <a:cubicBezTo>
                  <a:pt x="0" y="17768"/>
                  <a:pt x="17768" y="0"/>
                  <a:pt x="39687" y="0"/>
                </a:cubicBezTo>
                <a:lnTo>
                  <a:pt x="754062" y="0"/>
                </a:lnTo>
                <a:cubicBezTo>
                  <a:pt x="775981" y="0"/>
                  <a:pt x="793749" y="17768"/>
                  <a:pt x="793749" y="39687"/>
                </a:cubicBezTo>
                <a:lnTo>
                  <a:pt x="793749" y="357187"/>
                </a:lnTo>
                <a:cubicBezTo>
                  <a:pt x="793749" y="379106"/>
                  <a:pt x="775981" y="396874"/>
                  <a:pt x="754062" y="396874"/>
                </a:cubicBezTo>
                <a:lnTo>
                  <a:pt x="39687" y="396874"/>
                </a:lnTo>
                <a:cubicBezTo>
                  <a:pt x="17768" y="396874"/>
                  <a:pt x="0" y="379106"/>
                  <a:pt x="0" y="357187"/>
                </a:cubicBezTo>
                <a:lnTo>
                  <a:pt x="0" y="3968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9879" tIns="19879" rIns="19879" bIns="19879" spcCol="1270" anchor="ctr"/>
          <a:lstStyle/>
          <a:p>
            <a:pPr algn="ctr" defTabSz="577850">
              <a:lnSpc>
                <a:spcPct val="90000"/>
              </a:lnSpc>
              <a:spcAft>
                <a:spcPct val="35000"/>
              </a:spcAft>
              <a:defRPr/>
            </a:pPr>
            <a:r>
              <a:rPr lang="nl-NL" sz="1300" dirty="0"/>
              <a:t>CATI</a:t>
            </a:r>
          </a:p>
        </p:txBody>
      </p:sp>
      <p:sp>
        <p:nvSpPr>
          <p:cNvPr id="25" name="Vrije vorm 24"/>
          <p:cNvSpPr/>
          <p:nvPr/>
        </p:nvSpPr>
        <p:spPr bwMode="auto">
          <a:xfrm>
            <a:off x="3803667" y="3465880"/>
            <a:ext cx="793750" cy="396875"/>
          </a:xfrm>
          <a:custGeom>
            <a:avLst/>
            <a:gdLst>
              <a:gd name="connsiteX0" fmla="*/ 0 w 793749"/>
              <a:gd name="connsiteY0" fmla="*/ 39687 h 396874"/>
              <a:gd name="connsiteX1" fmla="*/ 39687 w 793749"/>
              <a:gd name="connsiteY1" fmla="*/ 0 h 396874"/>
              <a:gd name="connsiteX2" fmla="*/ 754062 w 793749"/>
              <a:gd name="connsiteY2" fmla="*/ 0 h 396874"/>
              <a:gd name="connsiteX3" fmla="*/ 793749 w 793749"/>
              <a:gd name="connsiteY3" fmla="*/ 39687 h 396874"/>
              <a:gd name="connsiteX4" fmla="*/ 793749 w 793749"/>
              <a:gd name="connsiteY4" fmla="*/ 357187 h 396874"/>
              <a:gd name="connsiteX5" fmla="*/ 754062 w 793749"/>
              <a:gd name="connsiteY5" fmla="*/ 396874 h 396874"/>
              <a:gd name="connsiteX6" fmla="*/ 39687 w 793749"/>
              <a:gd name="connsiteY6" fmla="*/ 396874 h 396874"/>
              <a:gd name="connsiteX7" fmla="*/ 0 w 793749"/>
              <a:gd name="connsiteY7" fmla="*/ 357187 h 396874"/>
              <a:gd name="connsiteX8" fmla="*/ 0 w 793749"/>
              <a:gd name="connsiteY8" fmla="*/ 39687 h 396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3749" h="396874">
                <a:moveTo>
                  <a:pt x="0" y="39687"/>
                </a:moveTo>
                <a:cubicBezTo>
                  <a:pt x="0" y="17768"/>
                  <a:pt x="17768" y="0"/>
                  <a:pt x="39687" y="0"/>
                </a:cubicBezTo>
                <a:lnTo>
                  <a:pt x="754062" y="0"/>
                </a:lnTo>
                <a:cubicBezTo>
                  <a:pt x="775981" y="0"/>
                  <a:pt x="793749" y="17768"/>
                  <a:pt x="793749" y="39687"/>
                </a:cubicBezTo>
                <a:lnTo>
                  <a:pt x="793749" y="357187"/>
                </a:lnTo>
                <a:cubicBezTo>
                  <a:pt x="793749" y="379106"/>
                  <a:pt x="775981" y="396874"/>
                  <a:pt x="754062" y="396874"/>
                </a:cubicBezTo>
                <a:lnTo>
                  <a:pt x="39687" y="396874"/>
                </a:lnTo>
                <a:cubicBezTo>
                  <a:pt x="17768" y="396874"/>
                  <a:pt x="0" y="379106"/>
                  <a:pt x="0" y="357187"/>
                </a:cubicBezTo>
                <a:lnTo>
                  <a:pt x="0" y="3968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9879" tIns="19879" rIns="19879" bIns="19879" spcCol="1270" anchor="ctr"/>
          <a:lstStyle/>
          <a:p>
            <a:pPr algn="ctr" defTabSz="577850">
              <a:lnSpc>
                <a:spcPct val="90000"/>
              </a:lnSpc>
              <a:spcAft>
                <a:spcPct val="35000"/>
              </a:spcAft>
              <a:defRPr/>
            </a:pPr>
            <a:r>
              <a:rPr lang="nl-NL" sz="1300" dirty="0"/>
              <a:t>CATI</a:t>
            </a:r>
          </a:p>
        </p:txBody>
      </p:sp>
      <p:sp>
        <p:nvSpPr>
          <p:cNvPr id="26" name="Vrije vorm 25"/>
          <p:cNvSpPr/>
          <p:nvPr/>
        </p:nvSpPr>
        <p:spPr bwMode="auto">
          <a:xfrm>
            <a:off x="3803667" y="4373930"/>
            <a:ext cx="793750" cy="396875"/>
          </a:xfrm>
          <a:custGeom>
            <a:avLst/>
            <a:gdLst>
              <a:gd name="connsiteX0" fmla="*/ 0 w 793749"/>
              <a:gd name="connsiteY0" fmla="*/ 39687 h 396874"/>
              <a:gd name="connsiteX1" fmla="*/ 39687 w 793749"/>
              <a:gd name="connsiteY1" fmla="*/ 0 h 396874"/>
              <a:gd name="connsiteX2" fmla="*/ 754062 w 793749"/>
              <a:gd name="connsiteY2" fmla="*/ 0 h 396874"/>
              <a:gd name="connsiteX3" fmla="*/ 793749 w 793749"/>
              <a:gd name="connsiteY3" fmla="*/ 39687 h 396874"/>
              <a:gd name="connsiteX4" fmla="*/ 793749 w 793749"/>
              <a:gd name="connsiteY4" fmla="*/ 357187 h 396874"/>
              <a:gd name="connsiteX5" fmla="*/ 754062 w 793749"/>
              <a:gd name="connsiteY5" fmla="*/ 396874 h 396874"/>
              <a:gd name="connsiteX6" fmla="*/ 39687 w 793749"/>
              <a:gd name="connsiteY6" fmla="*/ 396874 h 396874"/>
              <a:gd name="connsiteX7" fmla="*/ 0 w 793749"/>
              <a:gd name="connsiteY7" fmla="*/ 357187 h 396874"/>
              <a:gd name="connsiteX8" fmla="*/ 0 w 793749"/>
              <a:gd name="connsiteY8" fmla="*/ 39687 h 396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3749" h="396874">
                <a:moveTo>
                  <a:pt x="0" y="39687"/>
                </a:moveTo>
                <a:cubicBezTo>
                  <a:pt x="0" y="17768"/>
                  <a:pt x="17768" y="0"/>
                  <a:pt x="39687" y="0"/>
                </a:cubicBezTo>
                <a:lnTo>
                  <a:pt x="754062" y="0"/>
                </a:lnTo>
                <a:cubicBezTo>
                  <a:pt x="775981" y="0"/>
                  <a:pt x="793749" y="17768"/>
                  <a:pt x="793749" y="39687"/>
                </a:cubicBezTo>
                <a:lnTo>
                  <a:pt x="793749" y="357187"/>
                </a:lnTo>
                <a:cubicBezTo>
                  <a:pt x="793749" y="379106"/>
                  <a:pt x="775981" y="396874"/>
                  <a:pt x="754062" y="396874"/>
                </a:cubicBezTo>
                <a:lnTo>
                  <a:pt x="39687" y="396874"/>
                </a:lnTo>
                <a:cubicBezTo>
                  <a:pt x="17768" y="396874"/>
                  <a:pt x="0" y="379106"/>
                  <a:pt x="0" y="357187"/>
                </a:cubicBezTo>
                <a:lnTo>
                  <a:pt x="0" y="3968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9879" tIns="19879" rIns="19879" bIns="19879" spcCol="1270" anchor="ctr"/>
          <a:lstStyle/>
          <a:p>
            <a:pPr algn="ctr" defTabSz="577850">
              <a:lnSpc>
                <a:spcPct val="90000"/>
              </a:lnSpc>
              <a:spcAft>
                <a:spcPct val="35000"/>
              </a:spcAft>
              <a:defRPr/>
            </a:pPr>
            <a:r>
              <a:rPr lang="nl-NL" sz="1300" dirty="0"/>
              <a:t>CATI</a:t>
            </a:r>
          </a:p>
        </p:txBody>
      </p:sp>
    </p:spTree>
    <p:extLst>
      <p:ext uri="{BB962C8B-B14F-4D97-AF65-F5344CB8AC3E}">
        <p14:creationId xmlns:p14="http://schemas.microsoft.com/office/powerpoint/2010/main" val="21498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5</a:t>
            </a:fld>
            <a:endParaRPr lang="nl-NL" sz="12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Sample design (2021 - ..)</a:t>
            </a:r>
            <a:endParaRPr lang="nl-NL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368852309"/>
              </p:ext>
            </p:extLst>
          </p:nvPr>
        </p:nvGraphicFramePr>
        <p:xfrm>
          <a:off x="215516" y="771550"/>
          <a:ext cx="8136904" cy="4046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181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GREG-</a:t>
            </a:r>
            <a:r>
              <a:rPr lang="nl-NL" dirty="0" err="1"/>
              <a:t>estimation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time-series </a:t>
            </a:r>
            <a:r>
              <a:rPr lang="nl-NL" dirty="0" err="1"/>
              <a:t>modelling</a:t>
            </a:r>
            <a:endParaRPr lang="nl-NL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294967295"/>
          </p:nvPr>
        </p:nvSpPr>
        <p:spPr>
          <a:xfrm>
            <a:off x="8555038" y="4708525"/>
            <a:ext cx="588962" cy="323850"/>
          </a:xfrm>
        </p:spPr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6</a:t>
            </a:fld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118106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ijdelijke aanduiding voor tekst 3"/>
              <p:cNvSpPr>
                <a:spLocks noGrp="1"/>
              </p:cNvSpPr>
              <p:nvPr>
                <p:ph type="body" sz="quarter" idx="1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Monthly and quarterly </a:t>
                </a:r>
                <a:r>
                  <a:rPr lang="en-US" dirty="0" smtClean="0"/>
                  <a:t>labour </a:t>
                </a:r>
                <a:r>
                  <a:rPr lang="en-US" dirty="0" smtClean="0"/>
                  <a:t>force estimates (GREG)</a:t>
                </a:r>
              </a:p>
              <a:p>
                <a:endParaRPr lang="en-US" dirty="0"/>
              </a:p>
              <a:p>
                <a:r>
                  <a:rPr lang="en-US" dirty="0" smtClean="0"/>
                  <a:t>Estimate: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)′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𝑩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Variance estimate: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  <m:d>
                      <m:d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l-NL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nl-NL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nl-NL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/>
                          <m:e>
                            <m:f>
                              <m:fPr>
                                <m:ctrlPr>
                                  <a:rPr lang="nl-NL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nl-N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nl-N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nl-N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nl-N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</m:den>
                            </m:f>
                          </m:e>
                        </m:nary>
                      </m:e>
                    </m:nary>
                    <m:f>
                      <m:f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l-NL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nl-NL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nl-NL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l-NL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nl-NL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nl-NL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nl-NL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nl-NL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𝜷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b>
                      <m:sSub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nl-NL" dirty="0"/>
              </a:p>
            </p:txBody>
          </p:sp>
        </mc:Choice>
        <mc:Fallback>
          <p:sp>
            <p:nvSpPr>
              <p:cNvPr id="4" name="Tijdelijke aanduiding voor tekst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blipFill>
                <a:blip r:embed="rId2"/>
                <a:stretch>
                  <a:fillRect l="-1278" t="-132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General </a:t>
            </a:r>
            <a:r>
              <a:rPr lang="nl-NL" dirty="0" err="1" smtClean="0"/>
              <a:t>REGression-estimation</a:t>
            </a:r>
            <a:r>
              <a:rPr lang="nl-NL" dirty="0" smtClean="0"/>
              <a:t> (GREG)</a:t>
            </a:r>
            <a:endParaRPr lang="nl-NL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294967295"/>
          </p:nvPr>
        </p:nvSpPr>
        <p:spPr>
          <a:xfrm>
            <a:off x="8555038" y="4708525"/>
            <a:ext cx="588962" cy="323850"/>
          </a:xfrm>
        </p:spPr>
        <p:txBody>
          <a:bodyPr/>
          <a:lstStyle/>
          <a:p>
            <a:pPr algn="ctr"/>
            <a:fld id="{845CA951-4815-4987-9CD6-BB5D6648C0B5}" type="slidenum">
              <a:rPr lang="nl-NL" sz="1200" smtClean="0">
                <a:solidFill>
                  <a:schemeClr val="bg1"/>
                </a:solidFill>
              </a:rPr>
              <a:pPr algn="ctr"/>
              <a:t>7</a:t>
            </a:fld>
            <a:endParaRPr lang="nl-NL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95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8</a:t>
            </a:fld>
            <a:endParaRPr lang="nl-NL" sz="12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467544" y="843558"/>
            <a:ext cx="7632848" cy="1319882"/>
          </a:xfrm>
        </p:spPr>
        <p:txBody>
          <a:bodyPr>
            <a:normAutofit/>
          </a:bodyPr>
          <a:lstStyle/>
          <a:p>
            <a:r>
              <a:rPr lang="nl-NL" sz="2000" dirty="0" smtClean="0"/>
              <a:t>LFS </a:t>
            </a:r>
            <a:r>
              <a:rPr lang="nl-NL" sz="2000" b="1" dirty="0" err="1" smtClean="0"/>
              <a:t>monthly</a:t>
            </a:r>
            <a:r>
              <a:rPr lang="nl-NL" sz="2000" dirty="0" smtClean="0"/>
              <a:t> data: </a:t>
            </a:r>
            <a:r>
              <a:rPr lang="nl-NL" sz="2000" dirty="0" err="1" smtClean="0"/>
              <a:t>estimates</a:t>
            </a:r>
            <a:r>
              <a:rPr lang="nl-NL" sz="2000" dirty="0" smtClean="0"/>
              <a:t> are </a:t>
            </a:r>
            <a:r>
              <a:rPr lang="nl-NL" sz="2000" dirty="0" err="1" smtClean="0"/>
              <a:t>quite</a:t>
            </a:r>
            <a:r>
              <a:rPr lang="nl-NL" sz="2000" dirty="0" smtClean="0"/>
              <a:t> </a:t>
            </a:r>
            <a:r>
              <a:rPr lang="nl-NL" sz="2000" dirty="0" err="1" smtClean="0"/>
              <a:t>volatile</a:t>
            </a:r>
            <a:r>
              <a:rPr lang="nl-NL" sz="2000" dirty="0" smtClean="0"/>
              <a:t> (small sample </a:t>
            </a:r>
            <a:r>
              <a:rPr lang="nl-NL" sz="2000" dirty="0" err="1" smtClean="0"/>
              <a:t>size</a:t>
            </a:r>
            <a:r>
              <a:rPr lang="nl-NL" sz="2000" dirty="0" smtClean="0"/>
              <a:t>)</a:t>
            </a:r>
            <a:endParaRPr lang="nl-NL" sz="20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GREG-estimates unemployed</a:t>
            </a:r>
            <a:endParaRPr lang="nl-NL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9973761"/>
              </p:ext>
            </p:extLst>
          </p:nvPr>
        </p:nvGraphicFramePr>
        <p:xfrm>
          <a:off x="1547664" y="1779662"/>
          <a:ext cx="4495800" cy="269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" name="Acrobat Document" r:id="rId3" imgW="4495680" imgH="2698599" progId="AcroExch.Document.DC">
                  <p:embed/>
                </p:oleObj>
              </mc:Choice>
              <mc:Fallback>
                <p:oleObj name="Acrobat Document" r:id="rId3" imgW="4495680" imgH="2698599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7664" y="1779662"/>
                        <a:ext cx="4495800" cy="269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0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9</a:t>
            </a:fld>
            <a:endParaRPr lang="nl-NL" sz="12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467544" y="843558"/>
            <a:ext cx="7632848" cy="576064"/>
          </a:xfrm>
        </p:spPr>
        <p:txBody>
          <a:bodyPr>
            <a:normAutofit/>
          </a:bodyPr>
          <a:lstStyle/>
          <a:p>
            <a:r>
              <a:rPr lang="nl-NL" sz="2000" dirty="0" smtClean="0"/>
              <a:t>Rolling </a:t>
            </a:r>
            <a:r>
              <a:rPr lang="nl-NL" sz="2000" dirty="0"/>
              <a:t>3-monthly </a:t>
            </a:r>
            <a:r>
              <a:rPr lang="nl-NL" sz="2000" dirty="0" err="1"/>
              <a:t>average</a:t>
            </a:r>
            <a:endParaRPr lang="nl-NL" sz="2000" dirty="0"/>
          </a:p>
          <a:p>
            <a:endParaRPr lang="nl-NL" dirty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err="1" smtClean="0"/>
              <a:t>Workaround</a:t>
            </a:r>
            <a:endParaRPr lang="nl-NL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6552068"/>
              </p:ext>
            </p:extLst>
          </p:nvPr>
        </p:nvGraphicFramePr>
        <p:xfrm>
          <a:off x="1547664" y="1779662"/>
          <a:ext cx="4495800" cy="269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0" name="Acrobat Document" r:id="rId3" imgW="4495680" imgH="2698599" progId="AcroExch.Document.DC">
                  <p:embed/>
                </p:oleObj>
              </mc:Choice>
              <mc:Fallback>
                <p:oleObj name="Acrobat Document" r:id="rId3" imgW="4495680" imgH="2698599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7664" y="1779662"/>
                        <a:ext cx="4495800" cy="269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948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BS indelingen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BS Powerpoint sjabloon.potx" id="{289D481F-67B9-4705-A46A-DC6D3FFAEA19}" vid="{C665D2C1-8139-4571-8D3D-195E5FC4A2B9}"/>
    </a:ext>
  </a:extLst>
</a:theme>
</file>

<file path=ppt/theme/theme2.xml><?xml version="1.0" encoding="utf-8"?>
<a:theme xmlns:a="http://schemas.openxmlformats.org/drawingml/2006/main" name="Samenwerk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BS Powerpoint sjabloon.potx" id="{289D481F-67B9-4705-A46A-DC6D3FFAEA19}" vid="{EFD510D0-05FE-41D2-B8B5-40701DBE2701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CBS Powerpoint sjabloon</Template>
  <TotalTime>0</TotalTime>
  <Words>1114</Words>
  <Application>Microsoft Office PowerPoint</Application>
  <PresentationFormat>Diavoorstelling (16:9)</PresentationFormat>
  <Paragraphs>149</Paragraphs>
  <Slides>22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Cambria Math</vt:lpstr>
      <vt:lpstr>Symbol</vt:lpstr>
      <vt:lpstr>CBS indelingen</vt:lpstr>
      <vt:lpstr>Samenwerking</vt:lpstr>
      <vt:lpstr>Acrobat Document</vt:lpstr>
      <vt:lpstr>PowerPoint-presentatie</vt:lpstr>
      <vt:lpstr>PowerPoint-presentatie</vt:lpstr>
      <vt:lpstr>PowerPoint-presentatie</vt:lpstr>
      <vt:lpstr>PowerPoint-presentatie</vt:lpstr>
      <vt:lpstr>PowerPoint-presentatie</vt:lpstr>
      <vt:lpstr>GREG-estimation and time-series modelling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Variance estimation in a model-based context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CBS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Michiels, J.J.M. (John)</dc:creator>
  <dc:description>19-1-21: samenwerking slides toegevoegd</dc:description>
  <cp:lastModifiedBy>Michiels, J.J.M. (John)</cp:lastModifiedBy>
  <cp:revision>215</cp:revision>
  <dcterms:created xsi:type="dcterms:W3CDTF">2024-02-19T14:38:28Z</dcterms:created>
  <dcterms:modified xsi:type="dcterms:W3CDTF">2024-04-04T08:23:40Z</dcterms:modified>
</cp:coreProperties>
</file>