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0"/>
    <p:restoredTop sz="86410"/>
  </p:normalViewPr>
  <p:slideViewPr>
    <p:cSldViewPr snapToGrid="0">
      <p:cViewPr varScale="1">
        <p:scale>
          <a:sx n="75" d="100"/>
          <a:sy n="75" d="100"/>
        </p:scale>
        <p:origin x="77" y="283"/>
      </p:cViewPr>
      <p:guideLst/>
    </p:cSldViewPr>
  </p:slideViewPr>
  <p:outlineViewPr>
    <p:cViewPr>
      <p:scale>
        <a:sx n="33" d="100"/>
        <a:sy n="33" d="100"/>
      </p:scale>
      <p:origin x="0" y="-22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22288"/>
            <a:ext cx="9390018" cy="1015791"/>
          </a:xfrm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GB" noProof="0"/>
              <a:t>Click to edit Master title style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0991" y="3909549"/>
            <a:ext cx="9390018" cy="401648"/>
          </a:xfrm>
        </p:spPr>
        <p:txBody>
          <a:bodyPr>
            <a:spAutoFit/>
          </a:bodyPr>
          <a:lstStyle>
            <a:lvl1pPr marL="0" indent="0" algn="ctr">
              <a:buNone/>
              <a:defRPr sz="1500" cap="all" spc="75" baseline="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11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9674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357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9277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1B50D6-0810-4E43-928C-534B46A7A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>
            <a:lvl1pPr marL="0" marR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nb-NO" noProof="0"/>
              <a:t>Punkt én på agendaen i korte trekk</a:t>
            </a:r>
          </a:p>
          <a:p>
            <a:pPr lvl="0"/>
            <a:r>
              <a:rPr lang="nb-NO" noProof="0"/>
              <a:t>Punkt to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tre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fire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fem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seks på agendaen i korte trekk</a:t>
            </a:r>
          </a:p>
          <a:p>
            <a:pPr lvl="0"/>
            <a:endParaRPr lang="nb-NO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E2593EF-F9EB-40ED-942A-4879FA78B594}"/>
              </a:ext>
            </a:extLst>
          </p:cNvPr>
          <p:cNvCxnSpPr/>
          <p:nvPr/>
        </p:nvCxnSpPr>
        <p:spPr>
          <a:xfrm>
            <a:off x="1219359" y="2478704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6CA0932-605B-4E71-B8D3-C72AAAA4A91A}"/>
              </a:ext>
            </a:extLst>
          </p:cNvPr>
          <p:cNvCxnSpPr/>
          <p:nvPr/>
        </p:nvCxnSpPr>
        <p:spPr>
          <a:xfrm>
            <a:off x="1219359" y="5253391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DF21B92-9FD0-4B71-ACA2-7C1925BD0C2C}"/>
              </a:ext>
            </a:extLst>
          </p:cNvPr>
          <p:cNvCxnSpPr/>
          <p:nvPr/>
        </p:nvCxnSpPr>
        <p:spPr>
          <a:xfrm>
            <a:off x="1219359" y="3172376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1D61EF0-049D-489F-9607-DBC47717D8D1}"/>
              </a:ext>
            </a:extLst>
          </p:cNvPr>
          <p:cNvCxnSpPr/>
          <p:nvPr/>
        </p:nvCxnSpPr>
        <p:spPr>
          <a:xfrm>
            <a:off x="1219359" y="3866048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7BCC08-99D7-4973-9AB5-A63BAB7784DB}"/>
              </a:ext>
            </a:extLst>
          </p:cNvPr>
          <p:cNvCxnSpPr/>
          <p:nvPr/>
        </p:nvCxnSpPr>
        <p:spPr>
          <a:xfrm>
            <a:off x="1219359" y="4559720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63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32E95-11BD-4ACF-B5AD-A1CC4F0DB8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7E41EB-05AD-44D6-997C-D31E1B44F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5" y="1883484"/>
            <a:ext cx="7418289" cy="27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8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 rediger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10EA91D-3B36-4F01-BD03-074913EC3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630018" y="2305881"/>
            <a:ext cx="8984972" cy="1709530"/>
          </a:xfrm>
          <a:ln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nb-NO" sz="10000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239685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  <a:endParaRPr lang="nb-NO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28468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pittelsk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82044551-1680-47B1-A9ED-E2CF3CEB21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9390018" cy="1015791"/>
          </a:xfrm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7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C6CF-133F-4327-B59A-5E987B55A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160" y="633486"/>
            <a:ext cx="5149886" cy="527984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D4585-68D6-4C8C-9321-1D6936FE09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4" y="2028632"/>
            <a:ext cx="5520737" cy="388469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39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F5FB5-3D6B-44D1-99CC-F0E11CB9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263" y="2028632"/>
            <a:ext cx="5520737" cy="388469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33486"/>
            <a:ext cx="5149886" cy="527984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409796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9D97-491E-4B44-B31E-075E94ECF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B0EA0-EE56-4BC2-9A97-1C7D7797F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826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nb-NO" dirty="0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1467896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5B047-1C6C-4BB1-9AAC-35E8860EA5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ABDC-D2D5-4A6E-B4C5-2E8F7BF4A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45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nb-NO" dirty="0"/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Click icon to add picture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65256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1862176"/>
            <a:ext cx="9651619" cy="39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dirty="0"/>
              <a:t>Rediger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E8B8B0-4BD5-4668-9018-913E276A5FE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1" y="6071524"/>
            <a:ext cx="3025540" cy="7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1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4247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5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rgbClr val="274247"/>
          </a:solidFill>
          <a:latin typeface="+mn-lt"/>
          <a:ea typeface="+mn-ea"/>
          <a:cs typeface="+mn-cs"/>
        </a:defRPr>
      </a:lvl1pPr>
      <a:lvl2pPr marL="396079" indent="-144029" algn="l" defTabSz="914446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◦"/>
        <a:defRPr sz="1800" kern="1200">
          <a:solidFill>
            <a:srgbClr val="274247"/>
          </a:solidFill>
          <a:latin typeface="+mn-lt"/>
          <a:ea typeface="+mn-ea"/>
          <a:cs typeface="+mn-cs"/>
        </a:defRPr>
      </a:lvl2pPr>
      <a:lvl3pPr marL="522104" indent="-108022" algn="l" defTabSz="914446" rtl="0" eaLnBrk="1" latinLnBrk="0" hangingPunct="1">
        <a:lnSpc>
          <a:spcPct val="150000"/>
        </a:lnSpc>
        <a:spcBef>
          <a:spcPts val="300"/>
        </a:spcBef>
        <a:spcAft>
          <a:spcPts val="400"/>
        </a:spcAft>
        <a:buFont typeface="Open Sans" panose="020B0606030504020204" pitchFamily="34" charset="0"/>
        <a:buChar char="­"/>
        <a:defRPr sz="1400" kern="1200">
          <a:solidFill>
            <a:srgbClr val="274247"/>
          </a:solidFill>
          <a:latin typeface="+mn-lt"/>
          <a:ea typeface="+mn-ea"/>
          <a:cs typeface="+mn-cs"/>
        </a:defRPr>
      </a:lvl3pPr>
      <a:lvl4pPr marL="666133" indent="-99020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50" kern="1200">
          <a:solidFill>
            <a:srgbClr val="274247"/>
          </a:solidFill>
          <a:latin typeface="+mn-lt"/>
          <a:ea typeface="+mn-ea"/>
          <a:cs typeface="+mn-cs"/>
        </a:defRPr>
      </a:lvl4pPr>
      <a:lvl5pPr marL="774155" indent="-90018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00" kern="1200">
          <a:solidFill>
            <a:srgbClr val="274247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27BC-59E9-47FD-D514-C2D1A8D967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000" dirty="0"/>
              <a:t>Transition from single mode to mixed mode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B3A727-F810-C806-4C87-A48BBB921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0991" y="1818640"/>
            <a:ext cx="9390018" cy="2756139"/>
          </a:xfrm>
        </p:spPr>
        <p:txBody>
          <a:bodyPr/>
          <a:lstStyle/>
          <a:p>
            <a:r>
              <a:rPr lang="en-GB" sz="1600" cap="none" dirty="0"/>
              <a:t>Fridtjof Elgesem and Ole Villund</a:t>
            </a:r>
          </a:p>
          <a:p>
            <a:r>
              <a:rPr lang="en-GB" sz="1600" i="1" cap="none" dirty="0"/>
              <a:t>Statistics Norway</a:t>
            </a:r>
            <a:endParaRPr lang="nb-NO" sz="1600" i="1" cap="none" dirty="0"/>
          </a:p>
          <a:p>
            <a:endParaRPr lang="en-GB" cap="none" dirty="0"/>
          </a:p>
          <a:p>
            <a:endParaRPr lang="en-GB" cap="none" dirty="0"/>
          </a:p>
          <a:p>
            <a:endParaRPr lang="en-GB" cap="none" dirty="0"/>
          </a:p>
          <a:p>
            <a:r>
              <a:rPr lang="en-GB" cap="none" dirty="0"/>
              <a:t>Presented by Ole Villund</a:t>
            </a:r>
          </a:p>
        </p:txBody>
      </p:sp>
    </p:spTree>
    <p:extLst>
      <p:ext uri="{BB962C8B-B14F-4D97-AF65-F5344CB8AC3E}">
        <p14:creationId xmlns:p14="http://schemas.microsoft.com/office/powerpoint/2010/main" val="4154826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A37A-1416-F16C-352A-0EAD129A2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situation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FF648-1665-6F45-85F4-B169CD2A710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The Norwegian LFS today:</a:t>
            </a:r>
          </a:p>
          <a:p>
            <a:r>
              <a:rPr lang="en-GB" sz="2000" dirty="0"/>
              <a:t>Recent overhaul of questionnaire and production system (2021)</a:t>
            </a:r>
          </a:p>
          <a:p>
            <a:r>
              <a:rPr lang="en-GB" sz="2000" dirty="0"/>
              <a:t>Single mode, CATI only (since 2006)</a:t>
            </a:r>
          </a:p>
          <a:p>
            <a:r>
              <a:rPr lang="en-GB" sz="2000" dirty="0"/>
              <a:t>Quarterly rotating panel: 8 waves without break (since 1996)</a:t>
            </a:r>
          </a:p>
          <a:p>
            <a:r>
              <a:rPr lang="en-GB" sz="2000" dirty="0"/>
              <a:t>Extensive use of register data: </a:t>
            </a:r>
            <a:br>
              <a:rPr lang="en-GB" sz="2000" dirty="0"/>
            </a:br>
            <a:r>
              <a:rPr lang="en-GB" sz="2000" dirty="0"/>
              <a:t>sampling, pre-filling, classification, imputation, weighting</a:t>
            </a:r>
          </a:p>
          <a:p>
            <a:r>
              <a:rPr lang="en-GB" sz="2000" dirty="0"/>
              <a:t>Observed wave effects on non-response rate and bias</a:t>
            </a:r>
          </a:p>
        </p:txBody>
      </p:sp>
    </p:spTree>
    <p:extLst>
      <p:ext uri="{BB962C8B-B14F-4D97-AF65-F5344CB8AC3E}">
        <p14:creationId xmlns:p14="http://schemas.microsoft.com/office/powerpoint/2010/main" val="209635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A3E24-BF0C-6F36-00EC-E6EC7200D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Lofty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963B8-C2E9-4B60-7B08-D1AF8D5D49A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Introduce mixed mode (CATI+CAWI) from 2025</a:t>
            </a:r>
          </a:p>
          <a:p>
            <a:endParaRPr lang="en-GB" dirty="0"/>
          </a:p>
          <a:p>
            <a:r>
              <a:rPr lang="en-GB" dirty="0"/>
              <a:t>No extra cost</a:t>
            </a:r>
          </a:p>
          <a:p>
            <a:r>
              <a:rPr lang="en-GB" dirty="0"/>
              <a:t>No significant loss of quality</a:t>
            </a:r>
          </a:p>
          <a:p>
            <a:r>
              <a:rPr lang="en-GB" dirty="0"/>
              <a:t>No conspicuous break in time series</a:t>
            </a:r>
          </a:p>
        </p:txBody>
      </p:sp>
    </p:spTree>
    <p:extLst>
      <p:ext uri="{BB962C8B-B14F-4D97-AF65-F5344CB8AC3E}">
        <p14:creationId xmlns:p14="http://schemas.microsoft.com/office/powerpoint/2010/main" val="1611870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7562E-F7B7-50F7-B72E-3AD049AAC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Main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E0C5A-697B-C4DF-24C0-343EA435F86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Quality:</a:t>
            </a:r>
          </a:p>
          <a:p>
            <a:pPr lvl="1"/>
            <a:r>
              <a:rPr lang="en-US" dirty="0"/>
              <a:t>Precision (non-response rate)</a:t>
            </a:r>
          </a:p>
          <a:p>
            <a:pPr lvl="1"/>
            <a:r>
              <a:rPr lang="en-US" dirty="0"/>
              <a:t>Accuracy (response bias, measurement error)</a:t>
            </a:r>
          </a:p>
          <a:p>
            <a:pPr lvl="1"/>
            <a:r>
              <a:rPr lang="en-US" dirty="0"/>
              <a:t>Timeliness (production holdups)</a:t>
            </a:r>
          </a:p>
          <a:p>
            <a:r>
              <a:rPr lang="en-GB" dirty="0"/>
              <a:t>Confusion:</a:t>
            </a:r>
          </a:p>
          <a:p>
            <a:pPr lvl="1"/>
            <a:r>
              <a:rPr lang="en-GB" dirty="0"/>
              <a:t>Respondents (questions)</a:t>
            </a:r>
          </a:p>
          <a:p>
            <a:pPr lvl="1"/>
            <a:r>
              <a:rPr lang="en-GB" dirty="0"/>
              <a:t>Users (interpretation)</a:t>
            </a:r>
          </a:p>
        </p:txBody>
      </p:sp>
      <p:pic>
        <p:nvPicPr>
          <p:cNvPr id="5" name="Picture 4" descr="Businesswoman in a call">
            <a:extLst>
              <a:ext uri="{FF2B5EF4-FFF2-40B4-BE49-F238E27FC236}">
                <a16:creationId xmlns:a16="http://schemas.microsoft.com/office/drawing/2014/main" id="{A12642B1-4575-ABBC-097E-3FE5C4513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05" y="461038"/>
            <a:ext cx="1744485" cy="5230000"/>
          </a:xfrm>
          <a:prstGeom prst="rect">
            <a:avLst/>
          </a:prstGeom>
        </p:spPr>
      </p:pic>
      <p:pic>
        <p:nvPicPr>
          <p:cNvPr id="7" name="Picture 6" descr="Young businessman using phone">
            <a:extLst>
              <a:ext uri="{FF2B5EF4-FFF2-40B4-BE49-F238E27FC236}">
                <a16:creationId xmlns:a16="http://schemas.microsoft.com/office/drawing/2014/main" id="{E852AE9D-5850-948A-8CCA-445123B6F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520" y="461038"/>
            <a:ext cx="1891586" cy="52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019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CA21D-4C25-7759-209B-C9F8375E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43CD3-2A42-EC0E-96FB-17EB6D77A5E0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How to introduce mixed mode in a </a:t>
            </a:r>
            <a:r>
              <a:rPr lang="en-GB" i="1" dirty="0"/>
              <a:t>running</a:t>
            </a:r>
            <a:r>
              <a:rPr lang="en-GB" dirty="0"/>
              <a:t> survey.</a:t>
            </a:r>
          </a:p>
          <a:p>
            <a:pPr lvl="1"/>
            <a:r>
              <a:rPr lang="en-GB" dirty="0"/>
              <a:t>At least the </a:t>
            </a:r>
            <a:r>
              <a:rPr lang="en-GB" i="1" dirty="0"/>
              <a:t>speed</a:t>
            </a:r>
            <a:r>
              <a:rPr lang="en-GB" dirty="0"/>
              <a:t> is settled, we change gradually rather than abrupt.</a:t>
            </a:r>
          </a:p>
          <a:p>
            <a:pPr lvl="1"/>
            <a:endParaRPr lang="en-GB" dirty="0"/>
          </a:p>
          <a:p>
            <a:r>
              <a:rPr lang="en-GB" dirty="0"/>
              <a:t>How to </a:t>
            </a:r>
            <a:r>
              <a:rPr lang="en-GB" i="1" dirty="0"/>
              <a:t>organise</a:t>
            </a:r>
            <a:r>
              <a:rPr lang="en-GB" dirty="0"/>
              <a:t> the data collection for the best mix of modes.</a:t>
            </a:r>
          </a:p>
          <a:p>
            <a:pPr lvl="1"/>
            <a:r>
              <a:rPr lang="en-GB" i="1" dirty="0"/>
              <a:t>Concurrent</a:t>
            </a:r>
            <a:r>
              <a:rPr lang="en-GB" dirty="0"/>
              <a:t>: Free choice, both modes in any wave and any group</a:t>
            </a:r>
          </a:p>
          <a:p>
            <a:pPr lvl="1"/>
            <a:r>
              <a:rPr lang="en-GB" i="1" dirty="0"/>
              <a:t>Sequential</a:t>
            </a:r>
            <a:r>
              <a:rPr lang="en-GB" dirty="0"/>
              <a:t>: allocated by wave number</a:t>
            </a:r>
          </a:p>
          <a:p>
            <a:pPr lvl="1"/>
            <a:r>
              <a:rPr lang="en-GB" i="1" dirty="0"/>
              <a:t>Stratified</a:t>
            </a:r>
            <a:r>
              <a:rPr lang="en-GB" dirty="0"/>
              <a:t>: allocated by certain register variables</a:t>
            </a:r>
          </a:p>
        </p:txBody>
      </p:sp>
      <p:pic>
        <p:nvPicPr>
          <p:cNvPr id="5" name="Graphic 4" descr="Help with solid fill">
            <a:extLst>
              <a:ext uri="{FF2B5EF4-FFF2-40B4-BE49-F238E27FC236}">
                <a16:creationId xmlns:a16="http://schemas.microsoft.com/office/drawing/2014/main" id="{490F3EF3-4E95-BB06-3F39-73E4EB9869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7670" y="30480"/>
            <a:ext cx="3239226" cy="323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07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199F54-81CF-A1EA-EE5B-056F50454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pros and cons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1753F-82D5-035A-27EB-97ECAD47CF5C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Free choice of mode</a:t>
            </a:r>
          </a:p>
          <a:p>
            <a:r>
              <a:rPr lang="en-GB" sz="2000" dirty="0"/>
              <a:t>Convenient for most people, </a:t>
            </a:r>
            <a:br>
              <a:rPr lang="en-GB" sz="2000" dirty="0"/>
            </a:br>
            <a:r>
              <a:rPr lang="en-GB" sz="2000" dirty="0"/>
              <a:t>easier to respond</a:t>
            </a:r>
          </a:p>
          <a:p>
            <a:r>
              <a:rPr lang="en-GB" sz="2000" dirty="0"/>
              <a:t>but also easier to refuse silently</a:t>
            </a:r>
          </a:p>
          <a:p>
            <a:r>
              <a:rPr lang="en-GB" sz="2000" dirty="0"/>
              <a:t>More misunderstanding when alone</a:t>
            </a:r>
          </a:p>
          <a:p>
            <a:r>
              <a:rPr lang="en-GB" sz="2000" dirty="0"/>
              <a:t>Time-lag and forgetfulness</a:t>
            </a:r>
          </a:p>
          <a:p>
            <a:r>
              <a:rPr lang="en-GB" sz="2000" dirty="0"/>
              <a:t>Self-selection bias</a:t>
            </a:r>
          </a:p>
          <a:p>
            <a:endParaRPr lang="en-GB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38C7A7-7E65-3A54-1306-157CBEC5E0A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GB" sz="2000" b="1" dirty="0"/>
              <a:t>Allocation and guidance</a:t>
            </a:r>
          </a:p>
          <a:p>
            <a:r>
              <a:rPr lang="en-GB" sz="2000" dirty="0"/>
              <a:t>Getting in touch quickly is important for response rate: first letter, then phone</a:t>
            </a:r>
          </a:p>
          <a:p>
            <a:r>
              <a:rPr lang="en-GB" sz="2000" dirty="0"/>
              <a:t>Motivational talk possible</a:t>
            </a:r>
          </a:p>
          <a:p>
            <a:r>
              <a:rPr lang="en-GB" sz="2000" dirty="0"/>
              <a:t>Interviewer can explain and help</a:t>
            </a:r>
          </a:p>
          <a:p>
            <a:r>
              <a:rPr lang="en-GB" sz="2000" dirty="0"/>
              <a:t>Follow-up, reminders, corrections</a:t>
            </a:r>
          </a:p>
          <a:p>
            <a:r>
              <a:rPr lang="en-GB" sz="2000" dirty="0"/>
              <a:t>Pre-selection bias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0174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20347A9-2FA5-DBB5-4CD7-EFEADF774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71" y="0"/>
            <a:ext cx="11194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38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573E87F-76F2-2735-0098-625349E10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320" y="4053841"/>
            <a:ext cx="11135360" cy="1767840"/>
          </a:xfrm>
        </p:spPr>
        <p:txBody>
          <a:bodyPr>
            <a:noAutofit/>
          </a:bodyPr>
          <a:lstStyle/>
          <a:p>
            <a:r>
              <a:rPr lang="en-GB" sz="5400" dirty="0">
                <a:solidFill>
                  <a:srgbClr val="1A9D49"/>
                </a:solidFill>
              </a:rPr>
              <a:t>Questions, comments, suggestions?</a:t>
            </a:r>
          </a:p>
        </p:txBody>
      </p:sp>
      <p:pic>
        <p:nvPicPr>
          <p:cNvPr id="10" name="Picture 9" descr="Young boy with hand on chin">
            <a:extLst>
              <a:ext uri="{FF2B5EF4-FFF2-40B4-BE49-F238E27FC236}">
                <a16:creationId xmlns:a16="http://schemas.microsoft.com/office/drawing/2014/main" id="{29CF064E-79DE-2363-2122-FEEC7BDDA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199" y="1635760"/>
            <a:ext cx="822807" cy="2853260"/>
          </a:xfrm>
          <a:prstGeom prst="rect">
            <a:avLst/>
          </a:prstGeom>
        </p:spPr>
      </p:pic>
      <p:pic>
        <p:nvPicPr>
          <p:cNvPr id="14" name="Picture 13" descr="Young boy writing notepad">
            <a:extLst>
              <a:ext uri="{FF2B5EF4-FFF2-40B4-BE49-F238E27FC236}">
                <a16:creationId xmlns:a16="http://schemas.microsoft.com/office/drawing/2014/main" id="{85C88179-B50E-A2D3-74E1-B65512C9A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16" y="1635760"/>
            <a:ext cx="905493" cy="2853260"/>
          </a:xfrm>
          <a:prstGeom prst="rect">
            <a:avLst/>
          </a:prstGeom>
        </p:spPr>
      </p:pic>
      <p:pic>
        <p:nvPicPr>
          <p:cNvPr id="6" name="Picture 5" descr="Young boy explaining">
            <a:extLst>
              <a:ext uri="{FF2B5EF4-FFF2-40B4-BE49-F238E27FC236}">
                <a16:creationId xmlns:a16="http://schemas.microsoft.com/office/drawing/2014/main" id="{60431CF5-FC1D-7395-FC55-2895CC89CF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73" y="1634220"/>
            <a:ext cx="1398070" cy="28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62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8CA9AA"/>
      </a:accent6>
      <a:hlink>
        <a:srgbClr val="0563C1"/>
      </a:hlink>
      <a:folHlink>
        <a:srgbClr val="954F72"/>
      </a:folHlink>
    </a:clrScheme>
    <a:fontScheme name="SSB">
      <a:majorFont>
        <a:latin typeface="Roboto Condense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mal_2018.potx" id="{27830765-609B-40A7-BB85-0ABEDBC2E87E}" vid="{F965F0D8-9B15-47DC-9966-C4B99B4DF5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ssbmal_2018</Template>
  <TotalTime>0</TotalTime>
  <Words>274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Open Sans</vt:lpstr>
      <vt:lpstr>Roboto Condensed</vt:lpstr>
      <vt:lpstr>Office-tema</vt:lpstr>
      <vt:lpstr>Transition from single mode to mixed mode</vt:lpstr>
      <vt:lpstr>Current situation</vt:lpstr>
      <vt:lpstr>Lofty goals</vt:lpstr>
      <vt:lpstr>Main concerns</vt:lpstr>
      <vt:lpstr>Key questions</vt:lpstr>
      <vt:lpstr>Some pros and cons</vt:lpstr>
      <vt:lpstr>PowerPoint Presentation</vt:lpstr>
      <vt:lpstr>Questions, comments, suggestions?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2024-04-15T05:51:46Z</dcterms:created>
  <dcterms:modified xsi:type="dcterms:W3CDTF">2024-04-17T10:22:54Z</dcterms:modified>
</cp:coreProperties>
</file>