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6" r:id="rId2"/>
    <p:sldId id="264" r:id="rId3"/>
    <p:sldId id="265" r:id="rId4"/>
    <p:sldId id="352" r:id="rId5"/>
    <p:sldId id="353" r:id="rId6"/>
    <p:sldId id="354" r:id="rId7"/>
    <p:sldId id="355" r:id="rId8"/>
    <p:sldId id="266" r:id="rId9"/>
    <p:sldId id="288" r:id="rId10"/>
    <p:sldId id="269" r:id="rId11"/>
    <p:sldId id="333" r:id="rId12"/>
    <p:sldId id="349" r:id="rId13"/>
    <p:sldId id="330" r:id="rId14"/>
    <p:sldId id="350" r:id="rId15"/>
    <p:sldId id="331" r:id="rId16"/>
    <p:sldId id="351" r:id="rId17"/>
    <p:sldId id="347"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E43A3A08-D176-49A1-8F8E-D699D675AB94}">
          <p14:sldIdLst>
            <p14:sldId id="256"/>
            <p14:sldId id="264"/>
            <p14:sldId id="265"/>
            <p14:sldId id="352"/>
            <p14:sldId id="353"/>
            <p14:sldId id="354"/>
            <p14:sldId id="355"/>
            <p14:sldId id="266"/>
            <p14:sldId id="288"/>
            <p14:sldId id="269"/>
          </p14:sldIdLst>
        </p14:section>
        <p14:section name="Untitled Section" id="{BB4F31CF-7221-42C4-907B-29531AD68645}">
          <p14:sldIdLst>
            <p14:sldId id="333"/>
            <p14:sldId id="349"/>
            <p14:sldId id="330"/>
            <p14:sldId id="350"/>
            <p14:sldId id="331"/>
            <p14:sldId id="351"/>
            <p14:sldId id="3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85B3"/>
    <a:srgbClr val="DFE5EF"/>
    <a:srgbClr val="D1D9E7"/>
    <a:srgbClr val="8AA1C4"/>
    <a:srgbClr val="C8D0E4"/>
    <a:srgbClr val="C6D1E2"/>
    <a:srgbClr val="0A0064"/>
    <a:srgbClr val="7E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87"/>
    <p:restoredTop sz="96387" autoAdjust="0"/>
  </p:normalViewPr>
  <p:slideViewPr>
    <p:cSldViewPr>
      <p:cViewPr>
        <p:scale>
          <a:sx n="96" d="100"/>
          <a:sy n="96" d="100"/>
        </p:scale>
        <p:origin x="164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0839B-7C8E-4213-97E8-BF304DA06AF5}" type="datetimeFigureOut">
              <a:rPr lang="en-US" smtClean="0"/>
              <a:t>18/04/2024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E52DB-2BEF-4EEE-AA1F-D2CB29A6F4DD}" type="slidenum">
              <a:rPr lang="en-US" smtClean="0"/>
              <a:t>‹#›</a:t>
            </a:fld>
            <a:endParaRPr lang="en-US"/>
          </a:p>
        </p:txBody>
      </p:sp>
    </p:spTree>
    <p:extLst>
      <p:ext uri="{BB962C8B-B14F-4D97-AF65-F5344CB8AC3E}">
        <p14:creationId xmlns:p14="http://schemas.microsoft.com/office/powerpoint/2010/main" val="126637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D0EF42-13C5-4442-B491-6DD30F814847}" type="slidenum">
              <a:rPr lang="en-US" altLang="en-US" sz="1200" smtClean="0"/>
              <a:pPr/>
              <a:t>2</a:t>
            </a:fld>
            <a:endParaRPr lang="en-US" altLang="en-US" sz="1200"/>
          </a:p>
        </p:txBody>
      </p:sp>
    </p:spTree>
    <p:extLst>
      <p:ext uri="{BB962C8B-B14F-4D97-AF65-F5344CB8AC3E}">
        <p14:creationId xmlns:p14="http://schemas.microsoft.com/office/powerpoint/2010/main" val="3431214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Too many direct and sensitive questions (depending on the frequency, the difficulty of traumatic experiences, and the respondent's openness and the degree of processing these experiences).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Questions on fear and responses to fear of victimization should be added (avoiding certain public spaces for fear of sexual harassment).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 the section on sexual violence, a question should be added about the prohibition on the use of contraceptives as a form of violence.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Finally, it is good to include a short questionnaire (ex. </a:t>
            </a:r>
            <a:r>
              <a:rPr lang="en-US" altLang="en-US" smtClean="0"/>
              <a:t>5-6 questions), which will be completed by the respondent herself without being asked by the interviewer. </a:t>
            </a: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20E52DB-2BEF-4EEE-AA1F-D2CB29A6F4DD}" type="slidenum">
              <a:rPr lang="en-US" smtClean="0"/>
              <a:t>15</a:t>
            </a:fld>
            <a:endParaRPr lang="en-US"/>
          </a:p>
        </p:txBody>
      </p:sp>
    </p:spTree>
    <p:extLst>
      <p:ext uri="{BB962C8B-B14F-4D97-AF65-F5344CB8AC3E}">
        <p14:creationId xmlns:p14="http://schemas.microsoft.com/office/powerpoint/2010/main" val="355982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E52DB-2BEF-4EEE-AA1F-D2CB29A6F4DD}" type="slidenum">
              <a:rPr lang="en-US" smtClean="0"/>
              <a:t>16</a:t>
            </a:fld>
            <a:endParaRPr lang="en-US"/>
          </a:p>
        </p:txBody>
      </p:sp>
    </p:spTree>
    <p:extLst>
      <p:ext uri="{BB962C8B-B14F-4D97-AF65-F5344CB8AC3E}">
        <p14:creationId xmlns:p14="http://schemas.microsoft.com/office/powerpoint/2010/main" val="31528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Contains an electronic questionnaire for CAPI and CATI mode and a data entry form with built-in logical controls and validation rules </a:t>
            </a:r>
          </a:p>
          <a:p>
            <a:endParaRPr lang="en-US" dirty="0"/>
          </a:p>
        </p:txBody>
      </p:sp>
      <p:sp>
        <p:nvSpPr>
          <p:cNvPr id="4" name="Slide Number Placeholder 3"/>
          <p:cNvSpPr>
            <a:spLocks noGrp="1"/>
          </p:cNvSpPr>
          <p:nvPr>
            <p:ph type="sldNum" sz="quarter" idx="10"/>
          </p:nvPr>
        </p:nvSpPr>
        <p:spPr/>
        <p:txBody>
          <a:bodyPr/>
          <a:lstStyle/>
          <a:p>
            <a:fld id="{F20E52DB-2BEF-4EEE-AA1F-D2CB29A6F4DD}" type="slidenum">
              <a:rPr lang="en-US" smtClean="0"/>
              <a:t>5</a:t>
            </a:fld>
            <a:endParaRPr lang="en-US"/>
          </a:p>
        </p:txBody>
      </p:sp>
    </p:spTree>
    <p:extLst>
      <p:ext uri="{BB962C8B-B14F-4D97-AF65-F5344CB8AC3E}">
        <p14:creationId xmlns:p14="http://schemas.microsoft.com/office/powerpoint/2010/main" val="11431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endParaRPr lang="en-US" dirty="0"/>
          </a:p>
        </p:txBody>
      </p:sp>
      <p:sp>
        <p:nvSpPr>
          <p:cNvPr id="4" name="Slide Number Placeholder 3"/>
          <p:cNvSpPr>
            <a:spLocks noGrp="1"/>
          </p:cNvSpPr>
          <p:nvPr>
            <p:ph type="sldNum" sz="quarter" idx="10"/>
          </p:nvPr>
        </p:nvSpPr>
        <p:spPr/>
        <p:txBody>
          <a:bodyPr/>
          <a:lstStyle/>
          <a:p>
            <a:fld id="{F20E52DB-2BEF-4EEE-AA1F-D2CB29A6F4DD}" type="slidenum">
              <a:rPr lang="en-US" smtClean="0"/>
              <a:t>7</a:t>
            </a:fld>
            <a:endParaRPr lang="en-US"/>
          </a:p>
        </p:txBody>
      </p:sp>
    </p:spTree>
    <p:extLst>
      <p:ext uri="{BB962C8B-B14F-4D97-AF65-F5344CB8AC3E}">
        <p14:creationId xmlns:p14="http://schemas.microsoft.com/office/powerpoint/2010/main" val="29398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E52DB-2BEF-4EEE-AA1F-D2CB29A6F4DD}" type="slidenum">
              <a:rPr lang="en-US" smtClean="0"/>
              <a:t>8</a:t>
            </a:fld>
            <a:endParaRPr lang="en-US"/>
          </a:p>
        </p:txBody>
      </p:sp>
    </p:spTree>
    <p:extLst>
      <p:ext uri="{BB962C8B-B14F-4D97-AF65-F5344CB8AC3E}">
        <p14:creationId xmlns:p14="http://schemas.microsoft.com/office/powerpoint/2010/main" val="860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module where the main roles of all users are defined following management operational tasks is as an open gate to the system. According to the creating functionalities in this module, the Manager can effectively manage users within the system, including creating new users, editing existing user information, and ensuring that only active users have access to the system. Additionally, the system provides visibility into user data, such as first and last names, regions, roles, and active status, facilitating efficient user management.</a:t>
            </a:r>
          </a:p>
          <a:p>
            <a:endParaRPr lang="en-US" dirty="0" smtClean="0"/>
          </a:p>
          <a:p>
            <a:r>
              <a:rPr lang="en-US" dirty="0" smtClean="0"/>
              <a:t>In the module REPORTING PERIODS (weeks), the Manager can effectively manage reporting periods within the system, including creating new reporting periods, editing existing ones, and importing data from external sources. This setup provides comprehensive visibility and control over reporting period data.</a:t>
            </a:r>
          </a:p>
          <a:p>
            <a:endParaRPr lang="en-US" dirty="0" smtClean="0"/>
          </a:p>
          <a:p>
            <a:r>
              <a:rPr lang="en-US" dirty="0" smtClean="0"/>
              <a:t>By implementing the features and functionalities of management with viewing and operating enumeration district distribution, the system effectively supported the management of enumeration districts, assignment of interviewers, tracking of progress, and overall administration of the data collection. </a:t>
            </a:r>
          </a:p>
          <a:p>
            <a:endParaRPr lang="en-US" dirty="0" smtClean="0"/>
          </a:p>
          <a:p>
            <a:r>
              <a:rPr lang="en-US" dirty="0" smtClean="0"/>
              <a:t>The module of implementing features of viewing enumeration districts ensures the system provides detailed information and functionalities for managing and controlling interviews within the enumeration district. Users can efficiently edit, control, and update the status of interviews, as well as perform coding activities and manage data collection methods.</a:t>
            </a:r>
          </a:p>
          <a:p>
            <a:r>
              <a:rPr lang="en-US" dirty="0" smtClean="0"/>
              <a:t>The functionalities of the module for viewing the calculation of interview salary help users to view detailed calculations of interview salary for each interviewer and provide necessary actions such as editing data or indicating that checks have been performed by relevant authorities.</a:t>
            </a:r>
          </a:p>
          <a:p>
            <a:r>
              <a:rPr lang="en-US" dirty="0" smtClean="0"/>
              <a:t>The module of reports provides comprehensive insights into various aspects of the data collection process, including synchronization status, payment details, coding issues, control data, and unfinished interviews. Access control ensures that users can only view data relevant to their roles and regions.</a:t>
            </a:r>
          </a:p>
          <a:p>
            <a:endParaRPr lang="en-US" dirty="0"/>
          </a:p>
        </p:txBody>
      </p:sp>
      <p:sp>
        <p:nvSpPr>
          <p:cNvPr id="4" name="Slide Number Placeholder 3"/>
          <p:cNvSpPr>
            <a:spLocks noGrp="1"/>
          </p:cNvSpPr>
          <p:nvPr>
            <p:ph type="sldNum" sz="quarter" idx="10"/>
          </p:nvPr>
        </p:nvSpPr>
        <p:spPr/>
        <p:txBody>
          <a:bodyPr/>
          <a:lstStyle/>
          <a:p>
            <a:fld id="{F20E52DB-2BEF-4EEE-AA1F-D2CB29A6F4DD}" type="slidenum">
              <a:rPr lang="en-US" smtClean="0"/>
              <a:t>9</a:t>
            </a:fld>
            <a:endParaRPr lang="en-US"/>
          </a:p>
        </p:txBody>
      </p:sp>
    </p:spTree>
    <p:extLst>
      <p:ext uri="{BB962C8B-B14F-4D97-AF65-F5344CB8AC3E}">
        <p14:creationId xmlns:p14="http://schemas.microsoft.com/office/powerpoint/2010/main" val="291071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E52DB-2BEF-4EEE-AA1F-D2CB29A6F4DD}" type="slidenum">
              <a:rPr lang="en-US" smtClean="0"/>
              <a:t>10</a:t>
            </a:fld>
            <a:endParaRPr lang="en-US"/>
          </a:p>
        </p:txBody>
      </p:sp>
    </p:spTree>
    <p:extLst>
      <p:ext uri="{BB962C8B-B14F-4D97-AF65-F5344CB8AC3E}">
        <p14:creationId xmlns:p14="http://schemas.microsoft.com/office/powerpoint/2010/main" val="78741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E52DB-2BEF-4EEE-AA1F-D2CB29A6F4DD}" type="slidenum">
              <a:rPr lang="en-US" smtClean="0"/>
              <a:t>11</a:t>
            </a:fld>
            <a:endParaRPr lang="en-US"/>
          </a:p>
        </p:txBody>
      </p:sp>
    </p:spTree>
    <p:extLst>
      <p:ext uri="{BB962C8B-B14F-4D97-AF65-F5344CB8AC3E}">
        <p14:creationId xmlns:p14="http://schemas.microsoft.com/office/powerpoint/2010/main" val="162238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0E52DB-2BEF-4EEE-AA1F-D2CB29A6F4DD}" type="slidenum">
              <a:rPr lang="en-US" smtClean="0"/>
              <a:t>12</a:t>
            </a:fld>
            <a:endParaRPr lang="en-US"/>
          </a:p>
        </p:txBody>
      </p:sp>
    </p:spTree>
    <p:extLst>
      <p:ext uri="{BB962C8B-B14F-4D97-AF65-F5344CB8AC3E}">
        <p14:creationId xmlns:p14="http://schemas.microsoft.com/office/powerpoint/2010/main" val="523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E52DB-2BEF-4EEE-AA1F-D2CB29A6F4DD}" type="slidenum">
              <a:rPr lang="en-US" smtClean="0"/>
              <a:t>13</a:t>
            </a:fld>
            <a:endParaRPr lang="en-US"/>
          </a:p>
        </p:txBody>
      </p:sp>
    </p:spTree>
    <p:extLst>
      <p:ext uri="{BB962C8B-B14F-4D97-AF65-F5344CB8AC3E}">
        <p14:creationId xmlns:p14="http://schemas.microsoft.com/office/powerpoint/2010/main" val="4029115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72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156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0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088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2362200"/>
            <a:ext cx="7772400" cy="4114800"/>
          </a:xfrm>
        </p:spPr>
        <p:txBody>
          <a:bodyPr/>
          <a:lstStyle/>
          <a:p>
            <a:r>
              <a:rPr lang="en-US"/>
              <a:t>Click icon to add chart</a:t>
            </a:r>
          </a:p>
        </p:txBody>
      </p:sp>
    </p:spTree>
    <p:extLst>
      <p:ext uri="{BB962C8B-B14F-4D97-AF65-F5344CB8AC3E}">
        <p14:creationId xmlns:p14="http://schemas.microsoft.com/office/powerpoint/2010/main" val="278201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49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16994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362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68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947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175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61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2373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0793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2362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000" b="1" kern="1200">
          <a:solidFill>
            <a:srgbClr val="0A0064"/>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2pPr>
      <a:lvl3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3pPr>
      <a:lvl4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4pPr>
      <a:lvl5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5pPr>
      <a:lvl6pPr marL="4572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6pPr>
      <a:lvl7pPr marL="9144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7pPr>
      <a:lvl8pPr marL="13716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8pPr>
      <a:lvl9pPr marL="18288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9pPr>
    </p:titleStyle>
    <p:bodyStyle>
      <a:lvl1pPr marL="342900" indent="-342900" algn="l" rtl="0" eaLnBrk="1" fontAlgn="base" hangingPunct="1">
        <a:spcBef>
          <a:spcPct val="20000"/>
        </a:spcBef>
        <a:spcAft>
          <a:spcPct val="0"/>
        </a:spcAft>
        <a:buSzPct val="80000"/>
        <a:buChar char="•"/>
        <a:defRPr sz="3200" kern="1200">
          <a:solidFill>
            <a:srgbClr val="0A0064"/>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A0064"/>
          </a:solidFill>
          <a:latin typeface="+mn-lt"/>
          <a:ea typeface="+mn-ea"/>
          <a:cs typeface="+mn-cs"/>
        </a:defRPr>
      </a:lvl2pPr>
      <a:lvl3pPr marL="1143000" indent="-228600" algn="l" rtl="0" eaLnBrk="1" fontAlgn="base" hangingPunct="1">
        <a:spcBef>
          <a:spcPct val="20000"/>
        </a:spcBef>
        <a:spcAft>
          <a:spcPct val="0"/>
        </a:spcAft>
        <a:buSzPct val="80000"/>
        <a:buFont typeface="Wingdings" panose="05000000000000000000" pitchFamily="2" charset="2"/>
        <a:buChar char="¬"/>
        <a:defRPr sz="2400" kern="1200">
          <a:solidFill>
            <a:srgbClr val="0A0064"/>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sz="2000" kern="1200">
          <a:solidFill>
            <a:srgbClr val="0A0064"/>
          </a:solidFill>
          <a:latin typeface="+mn-lt"/>
          <a:ea typeface="+mn-ea"/>
          <a:cs typeface="+mn-cs"/>
        </a:defRPr>
      </a:lvl4pPr>
      <a:lvl5pPr marL="2057400" indent="-228600" algn="l" rtl="0" eaLnBrk="1" fontAlgn="base" hangingPunct="1">
        <a:spcBef>
          <a:spcPct val="20000"/>
        </a:spcBef>
        <a:spcAft>
          <a:spcPct val="0"/>
        </a:spcAft>
        <a:buSzPct val="80000"/>
        <a:buFont typeface="Wingdings" panose="05000000000000000000" pitchFamily="2" charset="2"/>
        <a:buChar char="à"/>
        <a:defRPr sz="2000" kern="1200">
          <a:solidFill>
            <a:srgbClr val="0A00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aniela.Avramoska@stat.gov.mk"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519" y="2060848"/>
            <a:ext cx="863689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6000" b="1" kern="1200">
                <a:solidFill>
                  <a:srgbClr val="0A0064"/>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2pPr>
            <a:lvl3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3pPr>
            <a:lvl4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4pPr>
            <a:lvl5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5pPr>
            <a:lvl6pPr marL="4572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6pPr>
            <a:lvl7pPr marL="9144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7pPr>
            <a:lvl8pPr marL="13716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8pPr>
            <a:lvl9pPr marL="18288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9pPr>
          </a:lstStyle>
          <a:p>
            <a:pPr>
              <a:defRPr/>
            </a:pPr>
            <a:r>
              <a:rPr lang="en-US" sz="4000" dirty="0">
                <a:effectLst/>
              </a:rPr>
              <a:t>Design of data application for implementation of North Macedonian </a:t>
            </a:r>
            <a:r>
              <a:rPr lang="en-US" sz="4000" dirty="0" err="1">
                <a:effectLst/>
              </a:rPr>
              <a:t>Labour</a:t>
            </a:r>
            <a:r>
              <a:rPr lang="en-US" sz="4000" dirty="0">
                <a:effectLst/>
              </a:rPr>
              <a:t> Force survey</a:t>
            </a:r>
          </a:p>
          <a:p>
            <a:pPr>
              <a:defRPr/>
            </a:pPr>
            <a:r>
              <a:rPr lang="en-GB" sz="3600" dirty="0" smtClean="0">
                <a:cs typeface="Times New Roman" panose="02020603050405020304" pitchFamily="18" charset="0"/>
              </a:rPr>
              <a:t> </a:t>
            </a:r>
            <a:endParaRPr lang="en-US" altLang="en-US" sz="3600" dirty="0">
              <a:cs typeface="Times New Roman" panose="02020603050405020304" pitchFamily="18" charset="0"/>
            </a:endParaRPr>
          </a:p>
        </p:txBody>
      </p:sp>
      <p:sp>
        <p:nvSpPr>
          <p:cNvPr id="5" name="Rectangle 2"/>
          <p:cNvSpPr txBox="1">
            <a:spLocks noChangeArrowheads="1"/>
          </p:cNvSpPr>
          <p:nvPr/>
        </p:nvSpPr>
        <p:spPr bwMode="auto">
          <a:xfrm>
            <a:off x="1437616" y="4941168"/>
            <a:ext cx="6264697" cy="576064"/>
          </a:xfrm>
          <a:prstGeom prst="rect">
            <a:avLst/>
          </a:prstGeom>
          <a:solidFill>
            <a:schemeClr val="accent2">
              <a:lumMod val="50000"/>
            </a:schemeClr>
          </a:soli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nchor="ctr"/>
          <a:lstStyle>
            <a:lvl1pPr algn="ctr" rtl="0" eaLnBrk="0" fontAlgn="base" hangingPunct="0">
              <a:spcBef>
                <a:spcPct val="0"/>
              </a:spcBef>
              <a:spcAft>
                <a:spcPct val="0"/>
              </a:spcAft>
              <a:defRPr sz="6000" b="1" kern="1200">
                <a:solidFill>
                  <a:srgbClr val="7E002A"/>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2pPr>
            <a:lvl3pPr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3pPr>
            <a:lvl4pPr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4pPr>
            <a:lvl5pPr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5pPr>
            <a:lvl6pPr marL="457200"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6pPr>
            <a:lvl7pPr marL="914400"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7pPr>
            <a:lvl8pPr marL="1371600"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8pPr>
            <a:lvl9pPr marL="1828800"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9pPr>
          </a:lstStyle>
          <a:p>
            <a:pPr>
              <a:defRPr/>
            </a:pPr>
            <a:r>
              <a:rPr lang="en-GB" sz="2800" dirty="0" smtClean="0">
                <a:solidFill>
                  <a:schemeClr val="bg1"/>
                </a:solidFill>
                <a:latin typeface="+mn-lt"/>
                <a:ea typeface="+mn-ea"/>
                <a:cs typeface="Times New Roman" panose="02020603050405020304" pitchFamily="18" charset="0"/>
              </a:rPr>
              <a:t>Neuchâtel, Switzerland, 25-26 April 2024</a:t>
            </a:r>
            <a:endParaRPr lang="en-US" altLang="en-US" sz="2800" dirty="0">
              <a:solidFill>
                <a:schemeClr val="bg1"/>
              </a:solidFill>
              <a:latin typeface="+mn-lt"/>
              <a:ea typeface="+mn-ea"/>
              <a:cs typeface="Times New Roman" panose="02020603050405020304" pitchFamily="18" charset="0"/>
            </a:endParaRPr>
          </a:p>
        </p:txBody>
      </p:sp>
      <p:sp>
        <p:nvSpPr>
          <p:cNvPr id="6" name="Rectangle 2"/>
          <p:cNvSpPr txBox="1">
            <a:spLocks noChangeArrowheads="1"/>
          </p:cNvSpPr>
          <p:nvPr/>
        </p:nvSpPr>
        <p:spPr bwMode="auto">
          <a:xfrm>
            <a:off x="5868144" y="5410200"/>
            <a:ext cx="30202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6000" b="1" kern="1200">
                <a:solidFill>
                  <a:srgbClr val="7E002A"/>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2pPr>
            <a:lvl3pPr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3pPr>
            <a:lvl4pPr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4pPr>
            <a:lvl5pPr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5pPr>
            <a:lvl6pPr marL="457200"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6pPr>
            <a:lvl7pPr marL="914400"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7pPr>
            <a:lvl8pPr marL="1371600"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8pPr>
            <a:lvl9pPr marL="1828800" algn="ctr" rtl="0" eaLnBrk="0" fontAlgn="base" hangingPunct="0">
              <a:spcBef>
                <a:spcPct val="0"/>
              </a:spcBef>
              <a:spcAft>
                <a:spcPct val="0"/>
              </a:spcAft>
              <a:defRPr sz="4000" b="1">
                <a:solidFill>
                  <a:srgbClr val="7E002A"/>
                </a:solidFill>
                <a:effectLst>
                  <a:outerShdw blurRad="38100" dist="38100" dir="2700000" algn="tl">
                    <a:srgbClr val="C0C0C0"/>
                  </a:outerShdw>
                </a:effectLst>
                <a:latin typeface="Calibri" panose="020F0502020204030204" pitchFamily="34" charset="0"/>
              </a:defRPr>
            </a:lvl9pPr>
          </a:lstStyle>
          <a:p>
            <a:pPr algn="l">
              <a:defRPr/>
            </a:pPr>
            <a:r>
              <a:rPr lang="en-GB" altLang="en-US" sz="2000" i="1" dirty="0" smtClean="0">
                <a:solidFill>
                  <a:srgbClr val="0A0064"/>
                </a:solidFill>
                <a:latin typeface="+mn-lt"/>
                <a:ea typeface="+mn-ea"/>
                <a:cs typeface="Times New Roman" panose="02020603050405020304" pitchFamily="18" charset="0"/>
              </a:rPr>
              <a:t>Daniela Avramoska, SSO </a:t>
            </a:r>
            <a:endParaRPr lang="en-GB" altLang="en-US" sz="2000" i="1" dirty="0">
              <a:solidFill>
                <a:srgbClr val="0A0064"/>
              </a:solidFill>
              <a:latin typeface="+mn-lt"/>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990600"/>
            <a:ext cx="7772400" cy="710208"/>
          </a:xfrm>
        </p:spPr>
        <p:txBody>
          <a:bodyPr/>
          <a:lstStyle/>
          <a:p>
            <a:pPr>
              <a:defRPr/>
            </a:pPr>
            <a:r>
              <a:rPr lang="en-GB" altLang="en-US" sz="3600" dirty="0" smtClean="0">
                <a:cs typeface="Times New Roman" panose="02020603050405020304" pitchFamily="18" charset="0"/>
              </a:rPr>
              <a:t>USERS</a:t>
            </a:r>
            <a:endParaRPr lang="en-US" altLang="en-US" sz="3600" dirty="0"/>
          </a:p>
        </p:txBody>
      </p:sp>
      <p:sp>
        <p:nvSpPr>
          <p:cNvPr id="10243" name="Rectangle 3"/>
          <p:cNvSpPr>
            <a:spLocks noGrp="1" noChangeArrowheads="1"/>
          </p:cNvSpPr>
          <p:nvPr>
            <p:ph type="body" idx="1"/>
          </p:nvPr>
        </p:nvSpPr>
        <p:spPr>
          <a:xfrm>
            <a:off x="395536" y="3696748"/>
            <a:ext cx="4464497" cy="2780251"/>
          </a:xfrm>
        </p:spPr>
        <p:txBody>
          <a:bodyPr/>
          <a:lstStyle/>
          <a:p>
            <a:pPr marL="0" indent="0">
              <a:lnSpc>
                <a:spcPct val="90000"/>
              </a:lnSpc>
              <a:buNone/>
            </a:pPr>
            <a:r>
              <a:rPr lang="en-US" altLang="en-US" sz="2400" dirty="0" smtClean="0"/>
              <a:t>According </a:t>
            </a:r>
            <a:r>
              <a:rPr lang="en-US" altLang="en-US" sz="2400" dirty="0"/>
              <a:t>to the creating functionalities in this module, the Manager can effectively manage users within the system, including creating new users, editing existing user information, and ensuring that only active users have access to the system. </a:t>
            </a:r>
            <a:endParaRPr lang="mk-MK" altLang="en-US" sz="2400" dirty="0"/>
          </a:p>
        </p:txBody>
      </p:sp>
      <p:sp>
        <p:nvSpPr>
          <p:cNvPr id="2" name="Rectangle 1"/>
          <p:cNvSpPr/>
          <p:nvPr/>
        </p:nvSpPr>
        <p:spPr>
          <a:xfrm>
            <a:off x="4860033" y="4676297"/>
            <a:ext cx="4318249" cy="1938992"/>
          </a:xfrm>
          <a:prstGeom prst="rect">
            <a:avLst/>
          </a:prstGeom>
        </p:spPr>
        <p:txBody>
          <a:bodyPr wrap="square">
            <a:spAutoFit/>
          </a:bodyPr>
          <a:lstStyle/>
          <a:p>
            <a:r>
              <a:rPr lang="en-US" dirty="0">
                <a:solidFill>
                  <a:srgbClr val="0A0064"/>
                </a:solidFill>
                <a:latin typeface="+mn-lt"/>
              </a:rPr>
              <a:t>The </a:t>
            </a:r>
            <a:r>
              <a:rPr lang="en-US" dirty="0">
                <a:solidFill>
                  <a:srgbClr val="0A0064"/>
                </a:solidFill>
                <a:latin typeface="+mn-lt"/>
              </a:rPr>
              <a:t>system provides visibility into user data, such as first and last names, regions, roles, and active status, facilitating efficient user management</a:t>
            </a:r>
            <a:r>
              <a:rPr lang="en-US" dirty="0"/>
              <a:t>.</a:t>
            </a: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6945" t="14526" r="13888" b="12844"/>
          <a:stretch/>
        </p:blipFill>
        <p:spPr bwMode="auto">
          <a:xfrm>
            <a:off x="4716015" y="1628801"/>
            <a:ext cx="4248473" cy="2909206"/>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95537" y="1779251"/>
            <a:ext cx="4392488" cy="1938992"/>
          </a:xfrm>
          <a:prstGeom prst="rect">
            <a:avLst/>
          </a:prstGeom>
        </p:spPr>
        <p:txBody>
          <a:bodyPr wrap="square">
            <a:spAutoFit/>
          </a:bodyPr>
          <a:lstStyle/>
          <a:p>
            <a:r>
              <a:rPr lang="en-US" dirty="0">
                <a:solidFill>
                  <a:srgbClr val="0A0064"/>
                </a:solidFill>
                <a:latin typeface="+mn-lt"/>
              </a:rPr>
              <a:t>The first module where the main roles of all users are defined following management operational tasks is as an open gate to the system. </a:t>
            </a:r>
          </a:p>
        </p:txBody>
      </p:sp>
    </p:spTree>
    <p:extLst>
      <p:ext uri="{BB962C8B-B14F-4D97-AF65-F5344CB8AC3E}">
        <p14:creationId xmlns:p14="http://schemas.microsoft.com/office/powerpoint/2010/main" val="2118780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REPORTING PERIODS (weeks)</a:t>
            </a:r>
          </a:p>
        </p:txBody>
      </p:sp>
      <p:sp>
        <p:nvSpPr>
          <p:cNvPr id="3" name="Content Placeholder 2"/>
          <p:cNvSpPr>
            <a:spLocks noGrp="1"/>
          </p:cNvSpPr>
          <p:nvPr>
            <p:ph idx="1"/>
          </p:nvPr>
        </p:nvSpPr>
        <p:spPr>
          <a:xfrm>
            <a:off x="685800" y="2780928"/>
            <a:ext cx="7772400" cy="2376264"/>
          </a:xfrm>
        </p:spPr>
        <p:txBody>
          <a:bodyPr/>
          <a:lstStyle/>
          <a:p>
            <a:endParaRPr lang="en-US" dirty="0"/>
          </a:p>
        </p:txBody>
      </p:sp>
      <p:pic>
        <p:nvPicPr>
          <p:cNvPr id="4" name="Picture 3"/>
          <p:cNvPicPr/>
          <p:nvPr/>
        </p:nvPicPr>
        <p:blipFill rotWithShape="1">
          <a:blip r:embed="rId3"/>
          <a:srcRect t="5128" b="3418"/>
          <a:stretch/>
        </p:blipFill>
        <p:spPr bwMode="auto">
          <a:xfrm>
            <a:off x="685800" y="1988840"/>
            <a:ext cx="7846640" cy="3168352"/>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11560" y="5162275"/>
            <a:ext cx="8208912" cy="1569660"/>
          </a:xfrm>
          <a:prstGeom prst="rect">
            <a:avLst/>
          </a:prstGeom>
        </p:spPr>
        <p:txBody>
          <a:bodyPr wrap="square">
            <a:spAutoFit/>
          </a:bodyPr>
          <a:lstStyle/>
          <a:p>
            <a:r>
              <a:rPr lang="en-US" dirty="0">
                <a:solidFill>
                  <a:srgbClr val="0A0064"/>
                </a:solidFill>
                <a:latin typeface="+mn-lt"/>
              </a:rPr>
              <a:t>In the module </a:t>
            </a:r>
            <a:r>
              <a:rPr lang="en-US" dirty="0">
                <a:solidFill>
                  <a:srgbClr val="0A0064"/>
                </a:solidFill>
                <a:latin typeface="+mn-lt"/>
              </a:rPr>
              <a:t>the </a:t>
            </a:r>
            <a:r>
              <a:rPr lang="en-US" dirty="0">
                <a:solidFill>
                  <a:srgbClr val="0A0064"/>
                </a:solidFill>
                <a:latin typeface="+mn-lt"/>
              </a:rPr>
              <a:t>Manager can effectively manage reporting periods within the system, including creating new reporting periods, editing existing ones, and importing data from external sources. </a:t>
            </a:r>
          </a:p>
        </p:txBody>
      </p:sp>
    </p:spTree>
    <p:extLst>
      <p:ext uri="{BB962C8B-B14F-4D97-AF65-F5344CB8AC3E}">
        <p14:creationId xmlns:p14="http://schemas.microsoft.com/office/powerpoint/2010/main" val="1599368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437112"/>
            <a:ext cx="8568952" cy="2304256"/>
          </a:xfrm>
        </p:spPr>
        <p:txBody>
          <a:bodyPr/>
          <a:lstStyle/>
          <a:p>
            <a:pPr marL="0" indent="0">
              <a:buNone/>
            </a:pPr>
            <a:r>
              <a:rPr lang="en-US" sz="2400" dirty="0" smtClean="0"/>
              <a:t>The </a:t>
            </a:r>
            <a:r>
              <a:rPr lang="en-US" sz="2400" dirty="0"/>
              <a:t>module of implementing features of viewing enumeration districts ensures the system provides detailed information and functionalities for managing and controlling interviews within the enumeration district. Users can efficiently edit, control, and update the status of interviews, as well as perform coding activities and manage data collection </a:t>
            </a:r>
            <a:r>
              <a:rPr lang="en-US" sz="2400" dirty="0" smtClean="0"/>
              <a:t>methods.</a:t>
            </a:r>
            <a:endParaRPr lang="en-US" sz="2400" dirty="0"/>
          </a:p>
        </p:txBody>
      </p:sp>
      <p:pic>
        <p:nvPicPr>
          <p:cNvPr id="4" name="Picture 3"/>
          <p:cNvPicPr>
            <a:picLocks noChangeAspect="1"/>
          </p:cNvPicPr>
          <p:nvPr/>
        </p:nvPicPr>
        <p:blipFill>
          <a:blip r:embed="rId3"/>
          <a:stretch>
            <a:fillRect/>
          </a:stretch>
        </p:blipFill>
        <p:spPr>
          <a:xfrm>
            <a:off x="685800" y="1446245"/>
            <a:ext cx="7918648" cy="2990867"/>
          </a:xfrm>
          <a:prstGeom prst="rect">
            <a:avLst/>
          </a:prstGeom>
        </p:spPr>
      </p:pic>
      <p:sp>
        <p:nvSpPr>
          <p:cNvPr id="5" name="Title 4"/>
          <p:cNvSpPr>
            <a:spLocks noGrp="1"/>
          </p:cNvSpPr>
          <p:nvPr>
            <p:ph type="title"/>
          </p:nvPr>
        </p:nvSpPr>
        <p:spPr>
          <a:xfrm>
            <a:off x="685800" y="990601"/>
            <a:ext cx="7772400" cy="350168"/>
          </a:xfrm>
        </p:spPr>
        <p:txBody>
          <a:bodyPr/>
          <a:lstStyle/>
          <a:p>
            <a:r>
              <a:rPr lang="en-US" dirty="0"/>
              <a:t>ENUMERATION DISTRICTS</a:t>
            </a:r>
          </a:p>
        </p:txBody>
      </p:sp>
    </p:spTree>
    <p:extLst>
      <p:ext uri="{BB962C8B-B14F-4D97-AF65-F5344CB8AC3E}">
        <p14:creationId xmlns:p14="http://schemas.microsoft.com/office/powerpoint/2010/main" val="1564688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8436424" cy="4968552"/>
          </a:xfrm>
        </p:spPr>
        <p:txBody>
          <a:bodyPr/>
          <a:lstStyle/>
          <a:p>
            <a:pPr marL="0" indent="0">
              <a:buNone/>
            </a:pPr>
            <a:r>
              <a:rPr lang="en-US" dirty="0" smtClean="0"/>
              <a:t> </a:t>
            </a:r>
            <a:endParaRPr lang="en-US" dirty="0" smtClean="0"/>
          </a:p>
          <a:p>
            <a:endParaRPr lang="en-US" dirty="0"/>
          </a:p>
        </p:txBody>
      </p:sp>
      <p:sp>
        <p:nvSpPr>
          <p:cNvPr id="4" name="Title 3"/>
          <p:cNvSpPr>
            <a:spLocks noGrp="1"/>
          </p:cNvSpPr>
          <p:nvPr>
            <p:ph type="title"/>
          </p:nvPr>
        </p:nvSpPr>
        <p:spPr>
          <a:xfrm>
            <a:off x="685800" y="990600"/>
            <a:ext cx="7772400" cy="710208"/>
          </a:xfrm>
        </p:spPr>
        <p:txBody>
          <a:bodyPr/>
          <a:lstStyle/>
          <a:p>
            <a:r>
              <a:rPr lang="en-US" dirty="0"/>
              <a:t>REPORTS</a:t>
            </a:r>
          </a:p>
        </p:txBody>
      </p:sp>
      <p:sp>
        <p:nvSpPr>
          <p:cNvPr id="5" name="Rectangle 4"/>
          <p:cNvSpPr/>
          <p:nvPr/>
        </p:nvSpPr>
        <p:spPr>
          <a:xfrm>
            <a:off x="258126" y="1079732"/>
            <a:ext cx="3168352" cy="5262979"/>
          </a:xfrm>
          <a:prstGeom prst="rect">
            <a:avLst/>
          </a:prstGeom>
        </p:spPr>
        <p:txBody>
          <a:bodyPr wrap="square">
            <a:spAutoFit/>
          </a:bodyPr>
          <a:lstStyle/>
          <a:p>
            <a:r>
              <a:rPr lang="en-US" dirty="0">
                <a:solidFill>
                  <a:srgbClr val="0A0064"/>
                </a:solidFill>
                <a:latin typeface="+mn-lt"/>
              </a:rPr>
              <a:t>The module of reports provides comprehensive insights into various aspects of the data collection process, including synchronization status, </a:t>
            </a:r>
            <a:r>
              <a:rPr lang="en-US" dirty="0" smtClean="0">
                <a:solidFill>
                  <a:srgbClr val="0A0064"/>
                </a:solidFill>
                <a:latin typeface="+mn-lt"/>
              </a:rPr>
              <a:t>coding </a:t>
            </a:r>
            <a:r>
              <a:rPr lang="en-US" dirty="0">
                <a:solidFill>
                  <a:srgbClr val="0A0064"/>
                </a:solidFill>
                <a:latin typeface="+mn-lt"/>
              </a:rPr>
              <a:t>issues, control data, and unfinished interviews. </a:t>
            </a:r>
            <a:r>
              <a:rPr lang="en-US" dirty="0">
                <a:solidFill>
                  <a:srgbClr val="0A0064"/>
                </a:solidFill>
                <a:latin typeface="+mn-lt"/>
              </a:rPr>
              <a:t>Access control ensures that users can only view data relevant to their roles and regions.</a:t>
            </a:r>
          </a:p>
        </p:txBody>
      </p:sp>
      <p:pic>
        <p:nvPicPr>
          <p:cNvPr id="6" name="Picture 5"/>
          <p:cNvPicPr/>
          <p:nvPr/>
        </p:nvPicPr>
        <p:blipFill rotWithShape="1">
          <a:blip r:embed="rId3"/>
          <a:srcRect t="8918" b="26021"/>
          <a:stretch/>
        </p:blipFill>
        <p:spPr bwMode="auto">
          <a:xfrm>
            <a:off x="3491880" y="1700807"/>
            <a:ext cx="5433927" cy="2195081"/>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136" t="21259" r="19337" b="41366"/>
          <a:stretch/>
        </p:blipFill>
        <p:spPr bwMode="auto">
          <a:xfrm>
            <a:off x="3622685" y="4025682"/>
            <a:ext cx="5303122" cy="24276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8396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568952" cy="4776192"/>
          </a:xfrm>
        </p:spPr>
        <p:txBody>
          <a:bodyPr/>
          <a:lstStyle/>
          <a:p>
            <a:r>
              <a:rPr lang="en-US" dirty="0"/>
              <a:t>The part of the application for CAPI/CATI interweaving includes functionalities that are responsible for ensuring LFS interweaving. This module includes the following function divided according to the type of activities used</a:t>
            </a:r>
            <a:r>
              <a:rPr lang="en-US" dirty="0" smtClean="0"/>
              <a:t>:</a:t>
            </a:r>
          </a:p>
          <a:p>
            <a:pPr marL="514350" indent="-514350">
              <a:buAutoNum type="arabicPeriod"/>
            </a:pPr>
            <a:r>
              <a:rPr lang="en-US" i="1" dirty="0"/>
              <a:t>List </a:t>
            </a:r>
            <a:r>
              <a:rPr lang="en-US" i="1" dirty="0"/>
              <a:t>of </a:t>
            </a:r>
            <a:r>
              <a:rPr lang="en-US" i="1" dirty="0"/>
              <a:t>Interviews</a:t>
            </a:r>
            <a:r>
              <a:rPr lang="en-US" dirty="0" smtClean="0"/>
              <a:t>;</a:t>
            </a:r>
          </a:p>
          <a:p>
            <a:pPr marL="514350" lvl="0" indent="-514350">
              <a:buFontTx/>
              <a:buAutoNum type="arabicPeriod"/>
            </a:pPr>
            <a:r>
              <a:rPr lang="en-US" i="1" dirty="0" smtClean="0"/>
              <a:t>Functions;</a:t>
            </a:r>
          </a:p>
          <a:p>
            <a:pPr marL="514350" indent="-514350">
              <a:buFontTx/>
              <a:buAutoNum type="arabicPeriod"/>
            </a:pPr>
            <a:r>
              <a:rPr lang="en-US" i="1" dirty="0"/>
              <a:t>Adding New </a:t>
            </a:r>
            <a:r>
              <a:rPr lang="en-US" i="1" dirty="0" smtClean="0"/>
              <a:t>Household;</a:t>
            </a:r>
          </a:p>
          <a:p>
            <a:pPr marL="514350" indent="-514350">
              <a:buFontTx/>
              <a:buAutoNum type="arabicPeriod"/>
            </a:pPr>
            <a:r>
              <a:rPr lang="en-US" i="1" dirty="0"/>
              <a:t>Synchronize Data.</a:t>
            </a:r>
            <a:endParaRPr lang="en-US" i="1" dirty="0"/>
          </a:p>
          <a:p>
            <a:pPr marL="514350" lvl="0" indent="-514350">
              <a:buFontTx/>
              <a:buAutoNum type="arabicPeriod"/>
            </a:pPr>
            <a:endParaRPr lang="en-US" dirty="0"/>
          </a:p>
          <a:p>
            <a:pPr marL="514350" indent="-514350">
              <a:buAutoNum type="arabicPeriod"/>
            </a:pPr>
            <a:endParaRPr lang="en-US" dirty="0" smtClean="0"/>
          </a:p>
          <a:p>
            <a:endParaRPr lang="en-US" dirty="0"/>
          </a:p>
        </p:txBody>
      </p:sp>
      <p:sp>
        <p:nvSpPr>
          <p:cNvPr id="4" name="Title 3"/>
          <p:cNvSpPr>
            <a:spLocks noGrp="1"/>
          </p:cNvSpPr>
          <p:nvPr>
            <p:ph type="title"/>
          </p:nvPr>
        </p:nvSpPr>
        <p:spPr>
          <a:xfrm>
            <a:off x="685800" y="990600"/>
            <a:ext cx="7772400" cy="494184"/>
          </a:xfrm>
        </p:spPr>
        <p:txBody>
          <a:bodyPr/>
          <a:lstStyle/>
          <a:p>
            <a:r>
              <a:rPr lang="en-US" sz="3200" dirty="0">
                <a:effectLst/>
              </a:rPr>
              <a:t>MANAGEMENT APPLICATION - MODULES</a:t>
            </a:r>
            <a:endParaRPr lang="en-US" sz="3200" dirty="0"/>
          </a:p>
        </p:txBody>
      </p:sp>
    </p:spTree>
    <p:extLst>
      <p:ext uri="{BB962C8B-B14F-4D97-AF65-F5344CB8AC3E}">
        <p14:creationId xmlns:p14="http://schemas.microsoft.com/office/powerpoint/2010/main" val="62207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494184"/>
          </a:xfrm>
        </p:spPr>
        <p:txBody>
          <a:bodyPr/>
          <a:lstStyle/>
          <a:p>
            <a:r>
              <a:rPr lang="en-US" dirty="0">
                <a:effectLst/>
              </a:rPr>
              <a:t>Conclusions</a:t>
            </a:r>
            <a:endParaRPr lang="en-GB" dirty="0"/>
          </a:p>
        </p:txBody>
      </p:sp>
      <p:sp>
        <p:nvSpPr>
          <p:cNvPr id="3" name="Content Placeholder 2"/>
          <p:cNvSpPr>
            <a:spLocks noGrp="1"/>
          </p:cNvSpPr>
          <p:nvPr>
            <p:ph idx="1"/>
          </p:nvPr>
        </p:nvSpPr>
        <p:spPr>
          <a:xfrm>
            <a:off x="323528" y="1484784"/>
            <a:ext cx="8496944" cy="4992216"/>
          </a:xfrm>
        </p:spPr>
        <p:txBody>
          <a:bodyPr/>
          <a:lstStyle/>
          <a:p>
            <a:pPr>
              <a:buFontTx/>
              <a:buChar char="-"/>
            </a:pPr>
            <a:r>
              <a:rPr lang="en-US" sz="2400" dirty="0" smtClean="0"/>
              <a:t>production </a:t>
            </a:r>
            <a:r>
              <a:rPr lang="en-US" sz="2400" dirty="0"/>
              <a:t>in January 2021 and</a:t>
            </a:r>
            <a:r>
              <a:rPr lang="en-US" sz="2400" dirty="0" smtClean="0"/>
              <a:t>,</a:t>
            </a:r>
          </a:p>
          <a:p>
            <a:pPr>
              <a:buFontTx/>
              <a:buChar char="-"/>
            </a:pPr>
            <a:r>
              <a:rPr lang="en-US" sz="2400" dirty="0" smtClean="0"/>
              <a:t> </a:t>
            </a:r>
            <a:r>
              <a:rPr lang="en-US" sz="2400" dirty="0"/>
              <a:t>modifying </a:t>
            </a:r>
            <a:r>
              <a:rPr lang="en-US" sz="2400" dirty="0" smtClean="0"/>
              <a:t>to </a:t>
            </a:r>
            <a:r>
              <a:rPr lang="en-US" sz="2400" dirty="0"/>
              <a:t>the end of 2023, including ad-hoc module for 2024. </a:t>
            </a:r>
            <a:endParaRPr lang="en-US" sz="2400" dirty="0" smtClean="0"/>
          </a:p>
          <a:p>
            <a:r>
              <a:rPr lang="en-US" sz="2400" dirty="0" smtClean="0"/>
              <a:t>Advantages</a:t>
            </a:r>
          </a:p>
          <a:p>
            <a:pPr marL="0" indent="0">
              <a:buNone/>
            </a:pPr>
            <a:r>
              <a:rPr lang="en-US" sz="2400" dirty="0" smtClean="0"/>
              <a:t>-    further </a:t>
            </a:r>
            <a:r>
              <a:rPr lang="en-US" sz="2400" dirty="0"/>
              <a:t>processing in checking and </a:t>
            </a:r>
            <a:r>
              <a:rPr lang="en-US" sz="2400" dirty="0" smtClean="0"/>
              <a:t>controlling; </a:t>
            </a:r>
          </a:p>
          <a:p>
            <a:pPr>
              <a:buFontTx/>
              <a:buChar char="-"/>
            </a:pPr>
            <a:r>
              <a:rPr lang="en-US" sz="2400" dirty="0" smtClean="0"/>
              <a:t>active </a:t>
            </a:r>
            <a:r>
              <a:rPr lang="en-US" sz="2400" dirty="0"/>
              <a:t>communication with interweavers and continuous monitoring of the process of filling in electronic form questionnaires and requirements for data corrections. </a:t>
            </a:r>
            <a:endParaRPr lang="en-US" sz="2400" dirty="0" smtClean="0"/>
          </a:p>
          <a:p>
            <a:pPr>
              <a:lnSpc>
                <a:spcPct val="90000"/>
              </a:lnSpc>
              <a:buFontTx/>
              <a:buChar char="-"/>
            </a:pPr>
            <a:r>
              <a:rPr lang="en-US" sz="2400" dirty="0"/>
              <a:t>give time cost efficient work because process of data entry after    field work is eliminated;</a:t>
            </a:r>
          </a:p>
          <a:p>
            <a:pPr>
              <a:lnSpc>
                <a:spcPct val="90000"/>
              </a:lnSpc>
              <a:buFontTx/>
              <a:buChar char="-"/>
            </a:pPr>
            <a:r>
              <a:rPr lang="en-US" sz="2400" dirty="0" smtClean="0"/>
              <a:t>incorporated </a:t>
            </a:r>
            <a:r>
              <a:rPr lang="en-US" sz="2400" dirty="0"/>
              <a:t>validation rules for respondent’s answers who     improve data quality of the survey;</a:t>
            </a:r>
          </a:p>
          <a:p>
            <a:pPr>
              <a:lnSpc>
                <a:spcPct val="90000"/>
              </a:lnSpc>
              <a:buFontTx/>
              <a:buChar char="-"/>
            </a:pPr>
            <a:r>
              <a:rPr lang="en-US" sz="2400" dirty="0"/>
              <a:t>controlling process is on high level quality ;</a:t>
            </a:r>
          </a:p>
          <a:p>
            <a:pPr>
              <a:buFontTx/>
              <a:buChar char="-"/>
            </a:pPr>
            <a:endParaRPr lang="en-US" sz="2400" dirty="0"/>
          </a:p>
        </p:txBody>
      </p:sp>
    </p:spTree>
    <p:extLst>
      <p:ext uri="{BB962C8B-B14F-4D97-AF65-F5344CB8AC3E}">
        <p14:creationId xmlns:p14="http://schemas.microsoft.com/office/powerpoint/2010/main" val="2365029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990600"/>
            <a:ext cx="7772400" cy="710208"/>
          </a:xfrm>
        </p:spPr>
        <p:txBody>
          <a:bodyPr/>
          <a:lstStyle/>
          <a:p>
            <a:pPr>
              <a:defRPr/>
            </a:pPr>
            <a:r>
              <a:rPr lang="en-US" altLang="en-US" sz="3600" dirty="0" smtClean="0">
                <a:cs typeface="Times New Roman" panose="02020603050405020304" pitchFamily="18" charset="0"/>
              </a:rPr>
              <a:t>Conclusions</a:t>
            </a:r>
            <a:endParaRPr lang="en-US" altLang="en-US" sz="3600" dirty="0"/>
          </a:p>
        </p:txBody>
      </p:sp>
      <p:sp>
        <p:nvSpPr>
          <p:cNvPr id="10243" name="Rectangle 3"/>
          <p:cNvSpPr>
            <a:spLocks noGrp="1" noChangeArrowheads="1"/>
          </p:cNvSpPr>
          <p:nvPr>
            <p:ph type="body" idx="1"/>
          </p:nvPr>
        </p:nvSpPr>
        <p:spPr>
          <a:xfrm>
            <a:off x="0" y="1196752"/>
            <a:ext cx="8892480" cy="1728192"/>
          </a:xfrm>
        </p:spPr>
        <p:txBody>
          <a:bodyPr/>
          <a:lstStyle/>
          <a:p>
            <a:pPr marL="0" indent="0">
              <a:lnSpc>
                <a:spcPct val="90000"/>
              </a:lnSpc>
              <a:buNone/>
            </a:pPr>
            <a:endParaRPr lang="en-US" sz="2400" dirty="0" smtClean="0"/>
          </a:p>
          <a:p>
            <a:pPr>
              <a:lnSpc>
                <a:spcPct val="90000"/>
              </a:lnSpc>
              <a:buFontTx/>
              <a:buChar char="-"/>
            </a:pPr>
            <a:r>
              <a:rPr lang="en-US" sz="2400" dirty="0" smtClean="0"/>
              <a:t>accelerated </a:t>
            </a:r>
            <a:r>
              <a:rPr lang="en-US" sz="2400" dirty="0"/>
              <a:t>time of running data report from the interviewing with immediate access to results. System ensure access to data in the period during interviewing and the methodological staff controllers can have and control data reports in the process of field work. </a:t>
            </a:r>
            <a:endParaRPr lang="en-US" sz="2400" dirty="0" smtClean="0"/>
          </a:p>
          <a:p>
            <a:pPr>
              <a:lnSpc>
                <a:spcPct val="90000"/>
              </a:lnSpc>
              <a:buFontTx/>
              <a:buChar char="-"/>
            </a:pPr>
            <a:endParaRPr lang="en-US" sz="2400" dirty="0" smtClean="0"/>
          </a:p>
          <a:p>
            <a:pPr>
              <a:lnSpc>
                <a:spcPct val="90000"/>
              </a:lnSpc>
            </a:pPr>
            <a:r>
              <a:rPr lang="en-US" sz="2400" dirty="0" smtClean="0"/>
              <a:t>Disadvantages</a:t>
            </a:r>
          </a:p>
          <a:p>
            <a:pPr>
              <a:lnSpc>
                <a:spcPct val="90000"/>
              </a:lnSpc>
              <a:buFontTx/>
              <a:buChar char="-"/>
            </a:pPr>
            <a:r>
              <a:rPr lang="en-US" sz="2400" dirty="0" smtClean="0"/>
              <a:t>defining </a:t>
            </a:r>
            <a:r>
              <a:rPr lang="en-US" sz="2400" dirty="0"/>
              <a:t>the status of the household in front of the </a:t>
            </a:r>
            <a:r>
              <a:rPr lang="en-US" sz="2400" dirty="0" smtClean="0"/>
              <a:t>fieldwork;</a:t>
            </a:r>
          </a:p>
          <a:p>
            <a:pPr>
              <a:lnSpc>
                <a:spcPct val="90000"/>
              </a:lnSpc>
              <a:buFontTx/>
              <a:buChar char="-"/>
            </a:pPr>
            <a:r>
              <a:rPr lang="en-US" sz="2400" dirty="0"/>
              <a:t>finalization of the interviewing household and individual </a:t>
            </a:r>
            <a:r>
              <a:rPr lang="en-US" sz="2400" dirty="0" smtClean="0"/>
              <a:t>records;</a:t>
            </a:r>
          </a:p>
          <a:p>
            <a:pPr>
              <a:lnSpc>
                <a:spcPct val="90000"/>
              </a:lnSpc>
              <a:buFontTx/>
              <a:buChar char="-"/>
            </a:pPr>
            <a:r>
              <a:rPr lang="en-US" sz="2400" dirty="0"/>
              <a:t>list of the answered questions that appear on the screen, with the possibility to </a:t>
            </a:r>
            <a:r>
              <a:rPr lang="en-US" sz="2400" dirty="0" smtClean="0"/>
              <a:t>return;</a:t>
            </a:r>
          </a:p>
          <a:p>
            <a:pPr>
              <a:lnSpc>
                <a:spcPct val="90000"/>
              </a:lnSpc>
              <a:buFontTx/>
              <a:buChar char="-"/>
            </a:pPr>
            <a:r>
              <a:rPr lang="en-US" sz="2400" dirty="0"/>
              <a:t>further developed to meet recent changing needs and </a:t>
            </a:r>
            <a:r>
              <a:rPr lang="en-US" sz="2400" dirty="0" smtClean="0"/>
              <a:t>expectations.</a:t>
            </a: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a:p>
          <a:p>
            <a:pPr>
              <a:lnSpc>
                <a:spcPct val="90000"/>
              </a:lnSpc>
            </a:pPr>
            <a:endParaRPr lang="en-US" altLang="en-US" sz="2400" dirty="0" smtClean="0">
              <a:cs typeface="Times New Roman" panose="02020603050405020304" pitchFamily="18" charset="0"/>
            </a:endParaRPr>
          </a:p>
          <a:p>
            <a:pPr>
              <a:lnSpc>
                <a:spcPct val="90000"/>
              </a:lnSpc>
            </a:pPr>
            <a:endParaRPr lang="en-US" dirty="0" smtClean="0"/>
          </a:p>
          <a:p>
            <a:pPr>
              <a:lnSpc>
                <a:spcPct val="90000"/>
              </a:lnSpc>
            </a:pPr>
            <a:endParaRPr lang="en-US" dirty="0" smtClean="0"/>
          </a:p>
          <a:p>
            <a:pPr>
              <a:lnSpc>
                <a:spcPct val="90000"/>
              </a:lnSpc>
            </a:pPr>
            <a:endParaRPr lang="mk-MK" altLang="en-US" sz="2800" b="1" dirty="0"/>
          </a:p>
        </p:txBody>
      </p:sp>
    </p:spTree>
    <p:extLst>
      <p:ext uri="{BB962C8B-B14F-4D97-AF65-F5344CB8AC3E}">
        <p14:creationId xmlns:p14="http://schemas.microsoft.com/office/powerpoint/2010/main" val="3218497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Thanks and questions</a:t>
            </a:r>
            <a:endParaRPr lang="en-US"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05495" y="2204864"/>
            <a:ext cx="3456384" cy="2448272"/>
          </a:xfrm>
        </p:spPr>
      </p:pic>
      <p:sp>
        <p:nvSpPr>
          <p:cNvPr id="2" name="Rectangle 1"/>
          <p:cNvSpPr/>
          <p:nvPr/>
        </p:nvSpPr>
        <p:spPr>
          <a:xfrm flipH="1">
            <a:off x="2627784" y="5301208"/>
            <a:ext cx="4211807" cy="461665"/>
          </a:xfrm>
          <a:prstGeom prst="rect">
            <a:avLst/>
          </a:prstGeom>
          <a:solidFill>
            <a:schemeClr val="accent2">
              <a:lumMod val="75000"/>
            </a:schemeClr>
          </a:solidFill>
          <a:effectLst>
            <a:glow rad="139700">
              <a:schemeClr val="accent2">
                <a:satMod val="175000"/>
                <a:alpha val="40000"/>
              </a:schemeClr>
            </a:glow>
          </a:effectLst>
        </p:spPr>
        <p:txBody>
          <a:bodyPr wrap="square">
            <a:spAutoFit/>
          </a:bodyPr>
          <a:lstStyle/>
          <a:p>
            <a:r>
              <a:rPr lang="en-US" dirty="0" smtClean="0">
                <a:solidFill>
                  <a:schemeClr val="accent6">
                    <a:lumMod val="50000"/>
                  </a:schemeClr>
                </a:solidFill>
                <a:hlinkClick r:id="rId3"/>
              </a:rPr>
              <a:t>Daniela.avramoska@stat.gov.mk</a:t>
            </a:r>
            <a:r>
              <a:rPr lang="en-US" dirty="0" smtClean="0"/>
              <a:t> </a:t>
            </a:r>
            <a:endParaRPr lang="en-US" dirty="0"/>
          </a:p>
        </p:txBody>
      </p:sp>
    </p:spTree>
    <p:extLst>
      <p:ext uri="{BB962C8B-B14F-4D97-AF65-F5344CB8AC3E}">
        <p14:creationId xmlns:p14="http://schemas.microsoft.com/office/powerpoint/2010/main" val="2724916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90600"/>
            <a:ext cx="7772400" cy="762000"/>
          </a:xfrm>
        </p:spPr>
        <p:txBody>
          <a:bodyPr/>
          <a:lstStyle/>
          <a:p>
            <a:pPr>
              <a:defRPr/>
            </a:pPr>
            <a:r>
              <a:rPr lang="en-GB" altLang="en-US" sz="3600" dirty="0">
                <a:cs typeface="Times New Roman" panose="02020603050405020304" pitchFamily="18" charset="0"/>
              </a:rPr>
              <a:t>Content</a:t>
            </a:r>
            <a:r>
              <a:rPr lang="en-US" altLang="en-US" sz="3600" dirty="0"/>
              <a:t> </a:t>
            </a:r>
          </a:p>
        </p:txBody>
      </p:sp>
      <p:sp>
        <p:nvSpPr>
          <p:cNvPr id="4099" name="Rectangle 3"/>
          <p:cNvSpPr>
            <a:spLocks noGrp="1" noChangeArrowheads="1"/>
          </p:cNvSpPr>
          <p:nvPr>
            <p:ph type="body" idx="1"/>
          </p:nvPr>
        </p:nvSpPr>
        <p:spPr>
          <a:xfrm>
            <a:off x="685800" y="1556793"/>
            <a:ext cx="8077200" cy="5148808"/>
          </a:xfrm>
        </p:spPr>
        <p:txBody>
          <a:bodyPr/>
          <a:lstStyle/>
          <a:p>
            <a:pPr marL="0" indent="0">
              <a:buNone/>
            </a:pPr>
            <a:r>
              <a:rPr lang="en-GB" altLang="en-US" sz="2800" dirty="0" smtClean="0">
                <a:cs typeface="Times New Roman" panose="02020603050405020304" pitchFamily="18" charset="0"/>
              </a:rPr>
              <a:t>1. </a:t>
            </a:r>
            <a:r>
              <a:rPr lang="en-GB" altLang="en-US" dirty="0"/>
              <a:t>Introduction</a:t>
            </a:r>
          </a:p>
          <a:p>
            <a:pPr marL="0" indent="0">
              <a:buNone/>
            </a:pPr>
            <a:r>
              <a:rPr lang="en-US" dirty="0" smtClean="0"/>
              <a:t>2. Workflow </a:t>
            </a:r>
            <a:r>
              <a:rPr lang="en-US" dirty="0"/>
              <a:t>of LFS </a:t>
            </a:r>
            <a:r>
              <a:rPr lang="en-US" dirty="0" smtClean="0"/>
              <a:t>application</a:t>
            </a:r>
          </a:p>
          <a:p>
            <a:pPr marL="0" indent="0">
              <a:buNone/>
            </a:pPr>
            <a:r>
              <a:rPr lang="en-US" dirty="0"/>
              <a:t>2.1 Application for data collection </a:t>
            </a:r>
            <a:endParaRPr lang="en-US" dirty="0" smtClean="0"/>
          </a:p>
          <a:p>
            <a:pPr marL="0" indent="0">
              <a:buNone/>
            </a:pPr>
            <a:r>
              <a:rPr lang="en-US" dirty="0" smtClean="0"/>
              <a:t>2.2 </a:t>
            </a:r>
            <a:r>
              <a:rPr lang="en-US" dirty="0"/>
              <a:t>Application for managing interviewing </a:t>
            </a:r>
            <a:endParaRPr lang="en-US" dirty="0" smtClean="0"/>
          </a:p>
          <a:p>
            <a:pPr marL="0" indent="0">
              <a:buNone/>
            </a:pPr>
            <a:r>
              <a:rPr lang="en-US" dirty="0" smtClean="0"/>
              <a:t>3</a:t>
            </a:r>
            <a:r>
              <a:rPr lang="en-US" dirty="0" smtClean="0"/>
              <a:t>. </a:t>
            </a:r>
            <a:r>
              <a:rPr lang="en-US" dirty="0" smtClean="0"/>
              <a:t>Management application – modules</a:t>
            </a:r>
          </a:p>
          <a:p>
            <a:pPr marL="0" indent="0">
              <a:buNone/>
            </a:pPr>
            <a:r>
              <a:rPr lang="en-US" dirty="0" smtClean="0"/>
              <a:t>3.1 CAPI/CATI application</a:t>
            </a:r>
            <a:endParaRPr lang="en-US" dirty="0" smtClean="0"/>
          </a:p>
          <a:p>
            <a:pPr marL="0" indent="0">
              <a:buNone/>
            </a:pPr>
            <a:r>
              <a:rPr lang="en-US" dirty="0" smtClean="0"/>
              <a:t>4. </a:t>
            </a:r>
            <a:r>
              <a:rPr lang="en-US" dirty="0"/>
              <a:t>Conclusions</a:t>
            </a:r>
          </a:p>
          <a:p>
            <a:endParaRPr lang="en-GB" altLang="en-US" sz="2800" dirty="0"/>
          </a:p>
        </p:txBody>
      </p:sp>
    </p:spTree>
    <p:extLst>
      <p:ext uri="{BB962C8B-B14F-4D97-AF65-F5344CB8AC3E}">
        <p14:creationId xmlns:p14="http://schemas.microsoft.com/office/powerpoint/2010/main" val="2991390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990600"/>
            <a:ext cx="7772400" cy="854224"/>
          </a:xfrm>
        </p:spPr>
        <p:txBody>
          <a:bodyPr/>
          <a:lstStyle/>
          <a:p>
            <a:pPr algn="just">
              <a:defRPr/>
            </a:pPr>
            <a:r>
              <a:rPr lang="en-GB" altLang="en-US" sz="3600" dirty="0">
                <a:cs typeface="Times New Roman" panose="02020603050405020304" pitchFamily="18" charset="0"/>
              </a:rPr>
              <a:t>Introduction</a:t>
            </a:r>
            <a:r>
              <a:rPr lang="en-US" altLang="en-US" sz="3600" dirty="0"/>
              <a:t> </a:t>
            </a:r>
          </a:p>
        </p:txBody>
      </p:sp>
      <p:sp>
        <p:nvSpPr>
          <p:cNvPr id="6147" name="Rectangle 3"/>
          <p:cNvSpPr>
            <a:spLocks noGrp="1" noChangeArrowheads="1"/>
          </p:cNvSpPr>
          <p:nvPr>
            <p:ph type="body" idx="1"/>
          </p:nvPr>
        </p:nvSpPr>
        <p:spPr>
          <a:xfrm>
            <a:off x="467544" y="1844824"/>
            <a:ext cx="8136904" cy="4608512"/>
          </a:xfrm>
        </p:spPr>
        <p:txBody>
          <a:bodyPr/>
          <a:lstStyle/>
          <a:p>
            <a:r>
              <a:rPr lang="en-US" dirty="0"/>
              <a:t>Since 1996 LFS become a key element in social statistics with all relevant information that is disseminated for economic indicators.</a:t>
            </a:r>
          </a:p>
          <a:p>
            <a:r>
              <a:rPr lang="en-US" dirty="0"/>
              <a:t>From 1996 to 2011 paper questionnaires were the main form of data collection. In 2011, was started with CAPI and CATI mixed collection mode. </a:t>
            </a:r>
            <a:endParaRPr lang="en-US" dirty="0" smtClean="0"/>
          </a:p>
          <a:p>
            <a:r>
              <a:rPr lang="en-US" dirty="0"/>
              <a:t>U</a:t>
            </a:r>
            <a:r>
              <a:rPr lang="en-US" dirty="0" smtClean="0"/>
              <a:t>nder </a:t>
            </a:r>
            <a:r>
              <a:rPr lang="en-US" dirty="0"/>
              <a:t>the </a:t>
            </a:r>
            <a:r>
              <a:rPr lang="en-US" dirty="0" smtClean="0"/>
              <a:t>IPA </a:t>
            </a:r>
            <a:r>
              <a:rPr lang="en-US" dirty="0"/>
              <a:t>2015 electronic mode of data collection was established </a:t>
            </a:r>
            <a:r>
              <a:rPr lang="en-US" dirty="0" smtClean="0"/>
              <a:t>again in </a:t>
            </a:r>
            <a:r>
              <a:rPr lang="en-US" dirty="0" smtClean="0"/>
              <a:t>2017.</a:t>
            </a:r>
            <a:endParaRPr lang="en-US" dirty="0"/>
          </a:p>
        </p:txBody>
      </p:sp>
    </p:spTree>
    <p:extLst>
      <p:ext uri="{BB962C8B-B14F-4D97-AF65-F5344CB8AC3E}">
        <p14:creationId xmlns:p14="http://schemas.microsoft.com/office/powerpoint/2010/main" val="2395073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a:t>
            </a:r>
            <a:r>
              <a:rPr lang="en-US" dirty="0"/>
              <a:t>of LFS application</a:t>
            </a:r>
          </a:p>
        </p:txBody>
      </p:sp>
      <p:sp>
        <p:nvSpPr>
          <p:cNvPr id="3" name="Content Placeholder 2"/>
          <p:cNvSpPr>
            <a:spLocks noGrp="1"/>
          </p:cNvSpPr>
          <p:nvPr>
            <p:ph idx="1"/>
          </p:nvPr>
        </p:nvSpPr>
        <p:spPr>
          <a:xfrm>
            <a:off x="395536" y="1988840"/>
            <a:ext cx="8062664" cy="4488160"/>
          </a:xfrm>
        </p:spPr>
        <p:txBody>
          <a:bodyPr/>
          <a:lstStyle/>
          <a:p>
            <a:pPr marL="0" indent="0">
              <a:buNone/>
            </a:pPr>
            <a:r>
              <a:rPr lang="en-US" dirty="0"/>
              <a:t>The design application as a tool for LFS data processing is a functional IT system for two main purposes: </a:t>
            </a:r>
          </a:p>
          <a:p>
            <a:r>
              <a:rPr lang="en-US" dirty="0" smtClean="0"/>
              <a:t>Data </a:t>
            </a:r>
            <a:r>
              <a:rPr lang="en-US" dirty="0"/>
              <a:t>collection and managing interviewing with integrated two modes of data collection CAPI and CATI</a:t>
            </a:r>
            <a:r>
              <a:rPr lang="en-US" dirty="0" smtClean="0"/>
              <a:t>;</a:t>
            </a:r>
          </a:p>
          <a:p>
            <a:r>
              <a:rPr lang="en-US" dirty="0" smtClean="0"/>
              <a:t>Data </a:t>
            </a:r>
            <a:r>
              <a:rPr lang="en-US" dirty="0"/>
              <a:t>management tools for field activities and supervisory tasks at Regional offices and SSO.</a:t>
            </a:r>
          </a:p>
          <a:p>
            <a:endParaRPr lang="en-US" dirty="0"/>
          </a:p>
        </p:txBody>
      </p:sp>
    </p:spTree>
    <p:extLst>
      <p:ext uri="{BB962C8B-B14F-4D97-AF65-F5344CB8AC3E}">
        <p14:creationId xmlns:p14="http://schemas.microsoft.com/office/powerpoint/2010/main" val="148055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40768"/>
            <a:ext cx="8280920" cy="288032"/>
          </a:xfrm>
        </p:spPr>
        <p:txBody>
          <a:bodyPr/>
          <a:lstStyle/>
          <a:p>
            <a:r>
              <a:rPr lang="en-US" dirty="0" smtClean="0"/>
              <a:t> </a:t>
            </a:r>
            <a:r>
              <a:rPr lang="en-US" dirty="0"/>
              <a:t>Application for data collection </a:t>
            </a:r>
            <a:br>
              <a:rPr lang="en-US" dirty="0"/>
            </a:br>
            <a:endParaRPr lang="en-US" dirty="0"/>
          </a:p>
        </p:txBody>
      </p:sp>
      <p:sp>
        <p:nvSpPr>
          <p:cNvPr id="3" name="Content Placeholder 2"/>
          <p:cNvSpPr>
            <a:spLocks noGrp="1"/>
          </p:cNvSpPr>
          <p:nvPr>
            <p:ph idx="1"/>
          </p:nvPr>
        </p:nvSpPr>
        <p:spPr>
          <a:xfrm>
            <a:off x="179512" y="1484784"/>
            <a:ext cx="8928992" cy="5256584"/>
          </a:xfrm>
        </p:spPr>
        <p:txBody>
          <a:bodyPr/>
          <a:lstStyle/>
          <a:p>
            <a:r>
              <a:rPr lang="en-US" sz="2800" dirty="0" smtClean="0"/>
              <a:t>The </a:t>
            </a:r>
            <a:r>
              <a:rPr lang="en-US" sz="2800" dirty="0"/>
              <a:t>main functionalities </a:t>
            </a:r>
            <a:endParaRPr lang="en-US" sz="2800" dirty="0" smtClean="0"/>
          </a:p>
          <a:p>
            <a:pPr marL="0" indent="0">
              <a:buNone/>
            </a:pPr>
            <a:r>
              <a:rPr lang="en-US" sz="2800" dirty="0" smtClean="0"/>
              <a:t>- </a:t>
            </a:r>
            <a:r>
              <a:rPr lang="en-US" sz="2800" dirty="0"/>
              <a:t>Each interviewer has a list of interviews which has to be done;</a:t>
            </a:r>
          </a:p>
          <a:p>
            <a:pPr marL="0" indent="0">
              <a:buNone/>
            </a:pPr>
            <a:r>
              <a:rPr lang="en-US" sz="2800" dirty="0"/>
              <a:t>- Filter is reporting period, available are current and previous week;</a:t>
            </a:r>
          </a:p>
          <a:p>
            <a:endParaRPr lang="en-US" dirty="0"/>
          </a:p>
        </p:txBody>
      </p:sp>
      <p:pic>
        <p:nvPicPr>
          <p:cNvPr id="4" name="Picture 3"/>
          <p:cNvPicPr>
            <a:picLocks noChangeAspect="1"/>
          </p:cNvPicPr>
          <p:nvPr/>
        </p:nvPicPr>
        <p:blipFill>
          <a:blip r:embed="rId3"/>
          <a:stretch>
            <a:fillRect/>
          </a:stretch>
        </p:blipFill>
        <p:spPr>
          <a:xfrm>
            <a:off x="467544" y="4149080"/>
            <a:ext cx="3115326" cy="1981372"/>
          </a:xfrm>
          <a:prstGeom prst="rect">
            <a:avLst/>
          </a:prstGeom>
        </p:spPr>
      </p:pic>
      <p:pic>
        <p:nvPicPr>
          <p:cNvPr id="5" name="Picture 4"/>
          <p:cNvPicPr>
            <a:picLocks noChangeAspect="1"/>
          </p:cNvPicPr>
          <p:nvPr/>
        </p:nvPicPr>
        <p:blipFill>
          <a:blip r:embed="rId4"/>
          <a:stretch>
            <a:fillRect/>
          </a:stretch>
        </p:blipFill>
        <p:spPr>
          <a:xfrm>
            <a:off x="2195736" y="1371421"/>
            <a:ext cx="2232248" cy="4115157"/>
          </a:xfrm>
          <a:prstGeom prst="rect">
            <a:avLst/>
          </a:prstGeom>
        </p:spPr>
      </p:pic>
      <p:pic>
        <p:nvPicPr>
          <p:cNvPr id="6" name="Picture 5"/>
          <p:cNvPicPr>
            <a:picLocks noChangeAspect="1"/>
          </p:cNvPicPr>
          <p:nvPr/>
        </p:nvPicPr>
        <p:blipFill>
          <a:blip r:embed="rId5"/>
          <a:stretch>
            <a:fillRect/>
          </a:stretch>
        </p:blipFill>
        <p:spPr>
          <a:xfrm>
            <a:off x="4139952" y="3634839"/>
            <a:ext cx="4464496" cy="2962513"/>
          </a:xfrm>
          <a:prstGeom prst="rect">
            <a:avLst/>
          </a:prstGeom>
        </p:spPr>
      </p:pic>
    </p:spTree>
    <p:extLst>
      <p:ext uri="{BB962C8B-B14F-4D97-AF65-F5344CB8AC3E}">
        <p14:creationId xmlns:p14="http://schemas.microsoft.com/office/powerpoint/2010/main" val="155647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6712"/>
            <a:ext cx="8278688" cy="1296888"/>
          </a:xfrm>
        </p:spPr>
        <p:txBody>
          <a:bodyPr/>
          <a:lstStyle/>
          <a:p>
            <a:r>
              <a:rPr lang="en-US" dirty="0"/>
              <a:t/>
            </a:r>
            <a:br>
              <a:rPr lang="en-US" dirty="0"/>
            </a:br>
            <a:endParaRPr lang="en-US" dirty="0"/>
          </a:p>
        </p:txBody>
      </p:sp>
      <p:sp>
        <p:nvSpPr>
          <p:cNvPr id="6" name="Rectangle 5"/>
          <p:cNvSpPr/>
          <p:nvPr/>
        </p:nvSpPr>
        <p:spPr>
          <a:xfrm>
            <a:off x="467544" y="1412776"/>
            <a:ext cx="4896544" cy="4832092"/>
          </a:xfrm>
          <a:prstGeom prst="rect">
            <a:avLst/>
          </a:prstGeom>
        </p:spPr>
        <p:txBody>
          <a:bodyPr wrap="square">
            <a:spAutoFit/>
          </a:bodyPr>
          <a:lstStyle/>
          <a:p>
            <a:r>
              <a:rPr lang="en-US" sz="2800" dirty="0">
                <a:solidFill>
                  <a:srgbClr val="0A0064"/>
                </a:solidFill>
                <a:latin typeface="+mn-lt"/>
              </a:rPr>
              <a:t>- There is household info, phone number, interview status, and appointment on the list</a:t>
            </a:r>
            <a:r>
              <a:rPr lang="en-US" sz="2800" dirty="0" smtClean="0">
                <a:solidFill>
                  <a:srgbClr val="0A0064"/>
                </a:solidFill>
                <a:latin typeface="+mn-lt"/>
              </a:rPr>
              <a:t>;</a:t>
            </a:r>
            <a:endParaRPr lang="en-US" sz="2800" dirty="0">
              <a:solidFill>
                <a:srgbClr val="0A0064"/>
              </a:solidFill>
              <a:latin typeface="+mn-lt"/>
            </a:endParaRPr>
          </a:p>
          <a:p>
            <a:r>
              <a:rPr lang="en-US" sz="2800" dirty="0">
                <a:solidFill>
                  <a:srgbClr val="0A0064"/>
                </a:solidFill>
                <a:latin typeface="+mn-lt"/>
              </a:rPr>
              <a:t>- </a:t>
            </a:r>
            <a:r>
              <a:rPr lang="en-US" sz="2800" dirty="0">
                <a:solidFill>
                  <a:srgbClr val="0A0064"/>
                </a:solidFill>
                <a:latin typeface="+mn-lt"/>
              </a:rPr>
              <a:t>Function Make appointment opens the view to make an appointment for a specific date and time based on the status of the interview;</a:t>
            </a:r>
          </a:p>
          <a:p>
            <a:r>
              <a:rPr lang="en-US" sz="2800" dirty="0">
                <a:solidFill>
                  <a:srgbClr val="0A0064"/>
                </a:solidFill>
                <a:latin typeface="+mn-lt"/>
              </a:rPr>
              <a:t>- Notifying the interviewer if there is an appointment coming </a:t>
            </a:r>
            <a:r>
              <a:rPr lang="en-US" sz="2800" dirty="0" smtClean="0">
                <a:solidFill>
                  <a:srgbClr val="0A0064"/>
                </a:solidFill>
                <a:latin typeface="+mn-lt"/>
              </a:rPr>
              <a:t>up.</a:t>
            </a:r>
            <a:endParaRPr lang="en-US" sz="2800" dirty="0">
              <a:solidFill>
                <a:srgbClr val="0A0064"/>
              </a:solidFill>
              <a:latin typeface="+mn-lt"/>
            </a:endParaRPr>
          </a:p>
        </p:txBody>
      </p:sp>
      <p:pic>
        <p:nvPicPr>
          <p:cNvPr id="8" name="Picture 7"/>
          <p:cNvPicPr>
            <a:picLocks noChangeAspect="1"/>
          </p:cNvPicPr>
          <p:nvPr/>
        </p:nvPicPr>
        <p:blipFill>
          <a:blip r:embed="rId2"/>
          <a:stretch>
            <a:fillRect/>
          </a:stretch>
        </p:blipFill>
        <p:spPr>
          <a:xfrm>
            <a:off x="5364088" y="1268760"/>
            <a:ext cx="3600400" cy="5256584"/>
          </a:xfrm>
          <a:prstGeom prst="rect">
            <a:avLst/>
          </a:prstGeom>
        </p:spPr>
      </p:pic>
    </p:spTree>
    <p:extLst>
      <p:ext uri="{BB962C8B-B14F-4D97-AF65-F5344CB8AC3E}">
        <p14:creationId xmlns:p14="http://schemas.microsoft.com/office/powerpoint/2010/main" val="883793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55576" y="1150442"/>
            <a:ext cx="3454152" cy="4114800"/>
          </a:xfrm>
          <a:prstGeom prst="rect">
            <a:avLst/>
          </a:prstGeom>
        </p:spPr>
      </p:pic>
      <p:pic>
        <p:nvPicPr>
          <p:cNvPr id="5" name="Picture 4"/>
          <p:cNvPicPr>
            <a:picLocks noChangeAspect="1"/>
          </p:cNvPicPr>
          <p:nvPr/>
        </p:nvPicPr>
        <p:blipFill>
          <a:blip r:embed="rId4"/>
          <a:stretch>
            <a:fillRect/>
          </a:stretch>
        </p:blipFill>
        <p:spPr>
          <a:xfrm>
            <a:off x="4355976" y="1128926"/>
            <a:ext cx="4084674" cy="2228066"/>
          </a:xfrm>
          <a:prstGeom prst="rect">
            <a:avLst/>
          </a:prstGeom>
        </p:spPr>
      </p:pic>
      <p:pic>
        <p:nvPicPr>
          <p:cNvPr id="6" name="Picture 5"/>
          <p:cNvPicPr>
            <a:picLocks noChangeAspect="1"/>
          </p:cNvPicPr>
          <p:nvPr/>
        </p:nvPicPr>
        <p:blipFill>
          <a:blip r:embed="rId5"/>
          <a:stretch>
            <a:fillRect/>
          </a:stretch>
        </p:blipFill>
        <p:spPr>
          <a:xfrm>
            <a:off x="4355975" y="3501008"/>
            <a:ext cx="4680521" cy="3096344"/>
          </a:xfrm>
          <a:prstGeom prst="rect">
            <a:avLst/>
          </a:prstGeom>
        </p:spPr>
      </p:pic>
    </p:spTree>
    <p:extLst>
      <p:ext uri="{BB962C8B-B14F-4D97-AF65-F5344CB8AC3E}">
        <p14:creationId xmlns:p14="http://schemas.microsoft.com/office/powerpoint/2010/main" val="2931711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altLang="en-US" sz="3600" dirty="0" smtClean="0"/>
              <a:t>Application </a:t>
            </a:r>
            <a:r>
              <a:rPr lang="en-US" altLang="en-US" sz="3600" dirty="0"/>
              <a:t>for managing interviewing in LFS</a:t>
            </a:r>
          </a:p>
        </p:txBody>
      </p:sp>
      <p:sp>
        <p:nvSpPr>
          <p:cNvPr id="7171" name="Rectangle 3"/>
          <p:cNvSpPr>
            <a:spLocks noGrp="1" noChangeArrowheads="1"/>
          </p:cNvSpPr>
          <p:nvPr>
            <p:ph type="body" idx="1"/>
          </p:nvPr>
        </p:nvSpPr>
        <p:spPr>
          <a:xfrm>
            <a:off x="381000" y="2133600"/>
            <a:ext cx="8229600" cy="4535760"/>
          </a:xfrm>
        </p:spPr>
        <p:txBody>
          <a:bodyPr/>
          <a:lstStyle/>
          <a:p>
            <a:pPr algn="just"/>
            <a:r>
              <a:rPr lang="en-US" altLang="en-US" sz="2800" dirty="0">
                <a:cs typeface="Times New Roman" panose="02020603050405020304" pitchFamily="18" charset="0"/>
              </a:rPr>
              <a:t>The developed management application is used by different users to complete different tasks. </a:t>
            </a:r>
            <a:endParaRPr lang="en-US" altLang="en-US" sz="2800" dirty="0" smtClean="0">
              <a:cs typeface="Times New Roman" panose="02020603050405020304" pitchFamily="18" charset="0"/>
            </a:endParaRPr>
          </a:p>
          <a:p>
            <a:pPr algn="just"/>
            <a:r>
              <a:rPr lang="en-US" altLang="en-US" sz="2800" dirty="0">
                <a:cs typeface="Times New Roman" panose="02020603050405020304" pitchFamily="18" charset="0"/>
              </a:rPr>
              <a:t>The user's rights are adapted according to </a:t>
            </a:r>
            <a:r>
              <a:rPr lang="en-US" altLang="en-US" sz="2800" dirty="0" smtClean="0">
                <a:cs typeface="Times New Roman" panose="02020603050405020304" pitchFamily="18" charset="0"/>
              </a:rPr>
              <a:t>determinate </a:t>
            </a:r>
            <a:r>
              <a:rPr lang="en-US" altLang="en-US" sz="2800" dirty="0">
                <a:cs typeface="Times New Roman" panose="02020603050405020304" pitchFamily="18" charset="0"/>
              </a:rPr>
              <a:t>actions allocated in the two modules</a:t>
            </a:r>
            <a:r>
              <a:rPr lang="en-US" altLang="en-US" sz="2800" dirty="0" smtClean="0">
                <a:cs typeface="Times New Roman" panose="02020603050405020304" pitchFamily="18" charset="0"/>
              </a:rPr>
              <a:t>.</a:t>
            </a:r>
          </a:p>
          <a:p>
            <a:pPr algn="just"/>
            <a:r>
              <a:rPr lang="en-US" sz="2800" dirty="0">
                <a:cs typeface="Times New Roman" panose="02020603050405020304" pitchFamily="18" charset="0"/>
              </a:rPr>
              <a:t>The different roles are allocated to different </a:t>
            </a:r>
            <a:r>
              <a:rPr lang="en-US" sz="2800" dirty="0">
                <a:cs typeface="Times New Roman" panose="02020603050405020304" pitchFamily="18" charset="0"/>
              </a:rPr>
              <a:t>users.</a:t>
            </a:r>
          </a:p>
          <a:p>
            <a:r>
              <a:rPr lang="en-US" sz="2800" dirty="0">
                <a:cs typeface="Times New Roman" panose="02020603050405020304" pitchFamily="18" charset="0"/>
              </a:rPr>
              <a:t>The following roles are determined: Manager, CATI controller, Regional coordinator, CATI Interviewer, CAPI Interviewer. </a:t>
            </a:r>
          </a:p>
          <a:p>
            <a:pPr marL="0" indent="0">
              <a:buNone/>
            </a:pPr>
            <a:endParaRPr lang="en-US" dirty="0"/>
          </a:p>
        </p:txBody>
      </p:sp>
    </p:spTree>
    <p:extLst>
      <p:ext uri="{BB962C8B-B14F-4D97-AF65-F5344CB8AC3E}">
        <p14:creationId xmlns:p14="http://schemas.microsoft.com/office/powerpoint/2010/main" val="3420232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990600"/>
            <a:ext cx="7772400" cy="1574304"/>
          </a:xfrm>
        </p:spPr>
        <p:txBody>
          <a:bodyPr/>
          <a:lstStyle/>
          <a:p>
            <a:pPr>
              <a:defRPr/>
            </a:pPr>
            <a:r>
              <a:rPr lang="en-GB" altLang="en-US" sz="3600" dirty="0" smtClean="0">
                <a:cs typeface="Times New Roman" panose="02020603050405020304" pitchFamily="18" charset="0"/>
              </a:rPr>
              <a:t>MANAGEMENT </a:t>
            </a:r>
            <a:r>
              <a:rPr lang="en-GB" altLang="en-US" sz="3600" dirty="0">
                <a:cs typeface="Times New Roman" panose="02020603050405020304" pitchFamily="18" charset="0"/>
              </a:rPr>
              <a:t>APPLICATION - MODULES</a:t>
            </a:r>
          </a:p>
        </p:txBody>
      </p:sp>
      <p:sp>
        <p:nvSpPr>
          <p:cNvPr id="5" name="Rectangle 3"/>
          <p:cNvSpPr txBox="1">
            <a:spLocks noChangeArrowheads="1"/>
          </p:cNvSpPr>
          <p:nvPr/>
        </p:nvSpPr>
        <p:spPr bwMode="auto">
          <a:xfrm>
            <a:off x="251520" y="2564904"/>
            <a:ext cx="8784976" cy="423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Char char="•"/>
              <a:defRPr sz="3200" kern="1200">
                <a:solidFill>
                  <a:srgbClr val="0A0064"/>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A0064"/>
                </a:solidFill>
                <a:latin typeface="+mn-lt"/>
                <a:ea typeface="+mn-ea"/>
                <a:cs typeface="+mn-cs"/>
              </a:defRPr>
            </a:lvl2pPr>
            <a:lvl3pPr marL="1143000" indent="-228600" algn="l" rtl="0" eaLnBrk="1" fontAlgn="base" hangingPunct="1">
              <a:spcBef>
                <a:spcPct val="20000"/>
              </a:spcBef>
              <a:spcAft>
                <a:spcPct val="0"/>
              </a:spcAft>
              <a:buSzPct val="80000"/>
              <a:buFont typeface="Wingdings" panose="05000000000000000000" pitchFamily="2" charset="2"/>
              <a:buChar char="¬"/>
              <a:defRPr sz="2400" kern="1200">
                <a:solidFill>
                  <a:srgbClr val="0A0064"/>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sz="2000" kern="1200">
                <a:solidFill>
                  <a:srgbClr val="0A0064"/>
                </a:solidFill>
                <a:latin typeface="+mn-lt"/>
                <a:ea typeface="+mn-ea"/>
                <a:cs typeface="+mn-cs"/>
              </a:defRPr>
            </a:lvl4pPr>
            <a:lvl5pPr marL="2057400" indent="-228600" algn="l" rtl="0" eaLnBrk="1" fontAlgn="base" hangingPunct="1">
              <a:spcBef>
                <a:spcPct val="20000"/>
              </a:spcBef>
              <a:spcAft>
                <a:spcPct val="0"/>
              </a:spcAft>
              <a:buSzPct val="80000"/>
              <a:buFont typeface="Wingdings" panose="05000000000000000000" pitchFamily="2" charset="2"/>
              <a:buChar char="à"/>
              <a:defRPr sz="2000" kern="1200">
                <a:solidFill>
                  <a:srgbClr val="0A00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dirty="0" smtClean="0"/>
              <a:t>The </a:t>
            </a:r>
            <a:r>
              <a:rPr lang="en-US" dirty="0"/>
              <a:t>management application is divided according to the user’s applicability into </a:t>
            </a:r>
            <a:r>
              <a:rPr lang="en-US" dirty="0" smtClean="0"/>
              <a:t>five</a:t>
            </a:r>
            <a:r>
              <a:rPr lang="en-US" dirty="0" smtClean="0"/>
              <a:t> </a:t>
            </a:r>
            <a:r>
              <a:rPr lang="en-US" dirty="0"/>
              <a:t>modules: </a:t>
            </a:r>
          </a:p>
          <a:p>
            <a:pPr>
              <a:lnSpc>
                <a:spcPct val="90000"/>
              </a:lnSpc>
            </a:pPr>
            <a:r>
              <a:rPr lang="en-US" dirty="0" smtClean="0"/>
              <a:t> </a:t>
            </a:r>
            <a:r>
              <a:rPr lang="en-US" dirty="0"/>
              <a:t>USERS</a:t>
            </a:r>
          </a:p>
          <a:p>
            <a:pPr>
              <a:lnSpc>
                <a:spcPct val="90000"/>
              </a:lnSpc>
            </a:pPr>
            <a:r>
              <a:rPr lang="en-US" dirty="0" smtClean="0"/>
              <a:t>REPORTING </a:t>
            </a:r>
            <a:r>
              <a:rPr lang="en-US" dirty="0"/>
              <a:t>PERIODS (weeks)</a:t>
            </a:r>
          </a:p>
          <a:p>
            <a:pPr>
              <a:lnSpc>
                <a:spcPct val="90000"/>
              </a:lnSpc>
            </a:pPr>
            <a:r>
              <a:rPr lang="en-US" dirty="0" smtClean="0"/>
              <a:t>ENUMERATION </a:t>
            </a:r>
            <a:r>
              <a:rPr lang="en-US" dirty="0"/>
              <a:t>DISTRICTS</a:t>
            </a:r>
          </a:p>
          <a:p>
            <a:pPr>
              <a:lnSpc>
                <a:spcPct val="90000"/>
              </a:lnSpc>
            </a:pPr>
            <a:r>
              <a:rPr lang="en-US" dirty="0" smtClean="0"/>
              <a:t>VIEW </a:t>
            </a:r>
            <a:r>
              <a:rPr lang="en-US" dirty="0"/>
              <a:t>ENUMERATION DISTRICT DETAILS</a:t>
            </a:r>
          </a:p>
          <a:p>
            <a:pPr>
              <a:lnSpc>
                <a:spcPct val="90000"/>
              </a:lnSpc>
            </a:pPr>
            <a:r>
              <a:rPr lang="en-US" dirty="0" smtClean="0"/>
              <a:t>REPORTS</a:t>
            </a:r>
            <a:endParaRPr lang="en-US" dirty="0"/>
          </a:p>
          <a:p>
            <a:pPr marL="0" indent="0">
              <a:lnSpc>
                <a:spcPct val="90000"/>
              </a:lnSpc>
              <a:buNone/>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2791894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kstat_ang_calibri.potx" id="{CDAD7624-D9B2-4477-85EA-25CFCACF801D}" vid="{C45AFD3A-F330-476F-8F2A-36F90CC5F9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Makstat_ang_calibri</Template>
  <TotalTime>5164</TotalTime>
  <Words>1292</Words>
  <Application>Microsoft Office PowerPoint</Application>
  <PresentationFormat>On-screen Show (4:3)</PresentationFormat>
  <Paragraphs>111</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Default Design</vt:lpstr>
      <vt:lpstr>PowerPoint Presentation</vt:lpstr>
      <vt:lpstr>Content </vt:lpstr>
      <vt:lpstr>Introduction </vt:lpstr>
      <vt:lpstr>Workflow of LFS application</vt:lpstr>
      <vt:lpstr> Application for data collection  </vt:lpstr>
      <vt:lpstr> </vt:lpstr>
      <vt:lpstr>PowerPoint Presentation</vt:lpstr>
      <vt:lpstr>Application for managing interviewing in LFS</vt:lpstr>
      <vt:lpstr>MANAGEMENT APPLICATION - MODULES</vt:lpstr>
      <vt:lpstr>USERS</vt:lpstr>
      <vt:lpstr>REPORTING PERIODS (weeks)</vt:lpstr>
      <vt:lpstr>ENUMERATION DISTRICTS</vt:lpstr>
      <vt:lpstr>REPORTS</vt:lpstr>
      <vt:lpstr>MANAGEMENT APPLICATION - MODULES</vt:lpstr>
      <vt:lpstr>Conclusions</vt:lpstr>
      <vt:lpstr>Conclusions</vt:lpstr>
      <vt:lpstr>Thanks and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Violeta Krsteva</dc:creator>
  <cp:lastModifiedBy>Daniela Avramovska</cp:lastModifiedBy>
  <cp:revision>347</cp:revision>
  <dcterms:created xsi:type="dcterms:W3CDTF">2019-11-28T12:01:20Z</dcterms:created>
  <dcterms:modified xsi:type="dcterms:W3CDTF">2024-04-19T08:27:25Z</dcterms:modified>
</cp:coreProperties>
</file>