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657" r:id="rId5"/>
    <p:sldMasterId id="2147483670" r:id="rId6"/>
    <p:sldMasterId id="2147483677" r:id="rId7"/>
    <p:sldMasterId id="2147483684" r:id="rId8"/>
  </p:sldMasterIdLst>
  <p:notesMasterIdLst>
    <p:notesMasterId r:id="rId24"/>
  </p:notesMasterIdLst>
  <p:handoutMasterIdLst>
    <p:handoutMasterId r:id="rId25"/>
  </p:handoutMasterIdLst>
  <p:sldIdLst>
    <p:sldId id="291" r:id="rId9"/>
    <p:sldId id="286" r:id="rId10"/>
    <p:sldId id="294" r:id="rId11"/>
    <p:sldId id="334" r:id="rId12"/>
    <p:sldId id="335" r:id="rId13"/>
    <p:sldId id="336" r:id="rId14"/>
    <p:sldId id="337" r:id="rId15"/>
    <p:sldId id="338" r:id="rId16"/>
    <p:sldId id="339" r:id="rId17"/>
    <p:sldId id="341" r:id="rId18"/>
    <p:sldId id="342" r:id="rId19"/>
    <p:sldId id="340" r:id="rId20"/>
    <p:sldId id="343" r:id="rId21"/>
    <p:sldId id="344" r:id="rId22"/>
    <p:sldId id="345" r:id="rId23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oz Anne Laure BFS" initials="PALB" lastIdx="1" clrIdx="0">
    <p:extLst>
      <p:ext uri="{19B8F6BF-5375-455C-9EA6-DF929625EA0E}">
        <p15:presenceInfo xmlns:p15="http://schemas.microsoft.com/office/powerpoint/2012/main" userId="S-1-5-21-3993060671-4215906946-993041443-3876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254"/>
    <a:srgbClr val="E9EEF2"/>
    <a:srgbClr val="FF66FF"/>
    <a:srgbClr val="FFFFFF"/>
    <a:srgbClr val="F1F3F3"/>
    <a:srgbClr val="E5EAE9"/>
    <a:srgbClr val="E1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7972" autoAdjust="0"/>
  </p:normalViewPr>
  <p:slideViewPr>
    <p:cSldViewPr showGuides="1">
      <p:cViewPr varScale="1">
        <p:scale>
          <a:sx n="123" d="100"/>
          <a:sy n="123" d="100"/>
        </p:scale>
        <p:origin x="90" y="234"/>
      </p:cViewPr>
      <p:guideLst/>
    </p:cSldViewPr>
  </p:slideViewPr>
  <p:outlineViewPr>
    <p:cViewPr>
      <p:scale>
        <a:sx n="33" d="100"/>
        <a:sy n="33" d="100"/>
      </p:scale>
      <p:origin x="0" y="-18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8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70"/>
            <a:ext cx="4282476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70"/>
            <a:ext cx="1232669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19.04.2024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7207"/>
            <a:ext cx="4282476" cy="35974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7209"/>
            <a:ext cx="1232669" cy="35974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976313"/>
            <a:ext cx="6035675" cy="339566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459175"/>
            <a:ext cx="2210808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459175"/>
            <a:ext cx="863510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4651378"/>
            <a:ext cx="5511501" cy="461283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360"/>
            <a:ext cx="2076877" cy="20165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9050"/>
            <a:ext cx="3220500" cy="1949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3642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3726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9182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8411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7088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1084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681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975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54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3604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970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359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9699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7359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793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rgbClr val="1A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15679" y="1122363"/>
            <a:ext cx="8388946" cy="2219028"/>
          </a:xfrm>
        </p:spPr>
        <p:txBody>
          <a:bodyPr anchor="ctr"/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19836" y="3933056"/>
            <a:ext cx="6984788" cy="2124844"/>
          </a:xfrm>
        </p:spPr>
        <p:txBody>
          <a:bodyPr/>
          <a:lstStyle>
            <a:lvl1pPr marL="0" indent="0" algn="r">
              <a:spcBef>
                <a:spcPts val="100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Name Referent/in, Organisationseinheit / Projekt</a:t>
            </a:r>
          </a:p>
          <a:p>
            <a:r>
              <a:rPr lang="de-DE" noProof="0" dirty="0"/>
              <a:t>Anlass, Datum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8ED23E-2F69-3DC7-D393-1C8EF3F7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40000" y="36000"/>
            <a:ext cx="72000" cy="72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fld id="{4D325871-7B65-4DF8-BF1E-9DA0ACC8CF14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107BE9A-17E5-A871-6DAD-4F8CB749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40000" y="36000"/>
            <a:ext cx="72000" cy="72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DA231FE-A480-7ED0-E3DF-7FDCC556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40000" y="36000"/>
            <a:ext cx="72000" cy="72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F2B1232-E1AB-5D3D-5ACB-DC3B3BD66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4227" y="318706"/>
            <a:ext cx="2809459" cy="54663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B0BBC8D-BAA7-F104-E7B0-AD0BFE00F5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4536604" cy="64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33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919288" y="1825625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7C50-B63A-4457-891B-801B2FF5E55E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0C23576-C5EE-0EB4-D8DE-EED8C3F7720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762213" y="1822450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849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ulemen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F6A2-1118-4546-B13C-635605F0A785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31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bg>
      <p:bgPr>
        <a:solidFill>
          <a:srgbClr val="1A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15679" y="1122363"/>
            <a:ext cx="8388946" cy="2219028"/>
          </a:xfrm>
        </p:spPr>
        <p:txBody>
          <a:bodyPr anchor="ctr"/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19836" y="3933056"/>
            <a:ext cx="6984788" cy="2124844"/>
          </a:xfrm>
        </p:spPr>
        <p:txBody>
          <a:bodyPr/>
          <a:lstStyle>
            <a:lvl1pPr marL="0" indent="0" algn="r">
              <a:spcBef>
                <a:spcPts val="100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Name Referent/in, Organisationseinheit / Projekt</a:t>
            </a:r>
          </a:p>
          <a:p>
            <a:r>
              <a:rPr lang="de-DE" noProof="0" dirty="0"/>
              <a:t>Anlass, Datum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8ED23E-2F69-3DC7-D393-1C8EF3F7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40000" y="36000"/>
            <a:ext cx="72000" cy="72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fld id="{4D325871-7B65-4DF8-BF1E-9DA0ACC8CF14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107BE9A-17E5-A871-6DAD-4F8CB749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40000" y="36000"/>
            <a:ext cx="72000" cy="72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DA231FE-A480-7ED0-E3DF-7FDCC556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40000" y="36000"/>
            <a:ext cx="72000" cy="72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F2B1232-E1AB-5D3D-5ACB-DC3B3BD66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4227" y="318706"/>
            <a:ext cx="2809459" cy="54663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B0BBC8D-BAA7-F104-E7B0-AD0BFE00F5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4536604" cy="64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4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19287" y="1122362"/>
            <a:ext cx="9432925" cy="276020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19288" y="3991429"/>
            <a:ext cx="9432924" cy="1266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263B-FF17-4A47-8A30-0FBB89BF189B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8A1EB8D5-D3DD-A149-291B-106A5E4F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40000" y="36000"/>
            <a:ext cx="72000" cy="72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424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ABBD-C8AC-4A03-830A-15F52BFF4FF4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20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919288" y="1825625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FB56-94DB-4903-9635-46A7FCD76711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0C23576-C5EE-0EB4-D8DE-EED8C3F7720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762213" y="1822450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8312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ulemen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245B-D14F-4F59-AF49-C3645984B22D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8751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19287" y="1122362"/>
            <a:ext cx="9432925" cy="276020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19288" y="3991429"/>
            <a:ext cx="9432924" cy="1266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5356-8598-4091-AD46-60AEF1B4E1CE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3822FB2D-AFC2-94F3-9597-3D88C02D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40000" y="36000"/>
            <a:ext cx="72000" cy="72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821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6629-BE76-4FFE-BB21-AB2972DDACD0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2826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919288" y="1825625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8FF8-CB18-4751-86AA-7033BB1C6A88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0C23576-C5EE-0EB4-D8DE-EED8C3F7720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762213" y="1822450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80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19287" y="1122362"/>
            <a:ext cx="9432925" cy="276020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19288" y="3991429"/>
            <a:ext cx="9432924" cy="1266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91FE-DDDF-4B08-827F-E46060675AD2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40000" y="36000"/>
            <a:ext cx="72000" cy="72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0810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ulemen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100E-DEC0-46C6-8A65-33E079DB9970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815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7B75-6B7E-40EA-A2A8-1C6ECC18463C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919288" y="1825625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CB5D-BDCE-4C9D-A719-B04BD6DDF0E0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0C23576-C5EE-0EB4-D8DE-EED8C3F7720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762213" y="1822450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565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ulemen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BC8F-A6C0-430A-BE45-C1AE992B55C6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77C-4D06-45EA-98C0-A0DE4CC3B8C8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171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919288" y="1825625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9FDE-F4CB-4AA2-AA3B-D31EAAA3CF47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0C23576-C5EE-0EB4-D8DE-EED8C3F7720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762213" y="1822450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6119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19287" y="1122362"/>
            <a:ext cx="9432925" cy="276020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19288" y="3991429"/>
            <a:ext cx="9432924" cy="1266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3E6B-3BC9-4AAD-91C5-E611B57CE583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0AB9809D-ED53-7B4C-37A9-FA550DB2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40000" y="36000"/>
            <a:ext cx="72000" cy="72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631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EE76-2E99-46ED-B0C1-B413DABC94D7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056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19288" y="178130"/>
            <a:ext cx="9434512" cy="1512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19288" y="1825625"/>
            <a:ext cx="9434512" cy="4232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0456" y="6453336"/>
            <a:ext cx="70792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2F3FED38-0936-4D7E-B3D2-5EC62C304294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56540" y="6453336"/>
            <a:ext cx="39726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4565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+mj-lt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25475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6325" indent="-2698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974850" indent="-2730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>
          <a:tab pos="1701800" algn="l"/>
        </a:tabLst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09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148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E438349-251E-1650-458A-8A44733845B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44626"/>
            <a:ext cx="4434402" cy="681337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19288" y="178130"/>
            <a:ext cx="9434512" cy="1512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19288" y="1825625"/>
            <a:ext cx="9434512" cy="4232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0456" y="6453336"/>
            <a:ext cx="70792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AD0418EE-6D1D-41BB-81F5-22EFC8BA55EE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56540" y="6453336"/>
            <a:ext cx="39726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9" r:id="rId2"/>
    <p:sldLayoutId id="2147483666" r:id="rId3"/>
    <p:sldLayoutId id="2147483663" r:id="rId4"/>
    <p:sldLayoutId id="2147483690" r:id="rId5"/>
    <p:sldLayoutId id="214748369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+mj-lt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698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2730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>
          <a:tab pos="17018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09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148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E438349-251E-1650-458A-8A44733845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" y="44625"/>
            <a:ext cx="4434402" cy="681337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19288" y="178130"/>
            <a:ext cx="9434512" cy="1512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19288" y="1825625"/>
            <a:ext cx="9434512" cy="4232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0456" y="6453336"/>
            <a:ext cx="70792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79836987-B55E-4F1F-8220-908F6EFBBD24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56540" y="6453336"/>
            <a:ext cx="39726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01209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5" r:id="rId4"/>
    <p:sldLayoutId id="214748369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+mj-lt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698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2730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>
          <a:tab pos="17018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09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148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E438349-251E-1650-458A-8A44733845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44625"/>
            <a:ext cx="4434403" cy="681337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19288" y="178130"/>
            <a:ext cx="9434512" cy="1512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19288" y="1825625"/>
            <a:ext cx="9434512" cy="4232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0456" y="6453336"/>
            <a:ext cx="70792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4"/>
                </a:solidFill>
              </a:defRPr>
            </a:lvl1pPr>
          </a:lstStyle>
          <a:p>
            <a:fld id="{B198D950-E756-4684-9151-DCD71ADDD3C7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56540" y="6453336"/>
            <a:ext cx="39726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4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03856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2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+mj-lt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698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2730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>
          <a:tab pos="17018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09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148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E438349-251E-1650-458A-8A44733845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44625"/>
            <a:ext cx="4434402" cy="681337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19288" y="178130"/>
            <a:ext cx="9434512" cy="1512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19288" y="1825625"/>
            <a:ext cx="9434512" cy="4232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0456" y="6453336"/>
            <a:ext cx="70792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3"/>
                </a:solidFill>
              </a:defRPr>
            </a:lvl1pPr>
          </a:lstStyle>
          <a:p>
            <a:fld id="{6E48CEEE-29D5-425B-B440-80976DD19836}" type="datetime1">
              <a:rPr lang="de-CH" smtClean="0"/>
              <a:t>19.04.2024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56540" y="6453336"/>
            <a:ext cx="39726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365664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+mj-lt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698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2730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>
          <a:tab pos="17018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09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14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365B-3424-3111-2372-97C571C4F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1122363"/>
            <a:ext cx="9685089" cy="2219028"/>
          </a:xfrm>
        </p:spPr>
        <p:txBody>
          <a:bodyPr/>
          <a:lstStyle/>
          <a:p>
            <a:r>
              <a:rPr lang="en-US" sz="4000" noProof="0" dirty="0"/>
              <a:t>Design of national questionnaires </a:t>
            </a:r>
            <a:br>
              <a:rPr lang="en-US" sz="4000" noProof="0" dirty="0"/>
            </a:br>
            <a:r>
              <a:rPr lang="en-US" sz="4000" noProof="0" dirty="0"/>
              <a:t>for the eight-yearly EU-LFS modules – </a:t>
            </a:r>
            <a:br>
              <a:rPr lang="en-US" sz="4000" noProof="0" dirty="0"/>
            </a:br>
            <a:r>
              <a:rPr lang="en-US" sz="4000" noProof="0" dirty="0"/>
              <a:t>using the example of the 2023 module on pensions and labour market participation</a:t>
            </a:r>
            <a:endParaRPr lang="de-CH" sz="4000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8EA30F-733F-1446-804D-C53B72A60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7768" y="3933056"/>
            <a:ext cx="7596856" cy="2124844"/>
          </a:xfrm>
        </p:spPr>
        <p:txBody>
          <a:bodyPr>
            <a:normAutofit/>
          </a:bodyPr>
          <a:lstStyle/>
          <a:p>
            <a:r>
              <a:rPr lang="de-CH" sz="2200" noProof="0" dirty="0"/>
              <a:t>Christian Hutter, Swiss Federal Statistical Office (SFSO)</a:t>
            </a:r>
          </a:p>
          <a:p>
            <a:r>
              <a:rPr lang="de-CH" sz="2200" noProof="0" dirty="0"/>
              <a:t>17th EU-LFS </a:t>
            </a:r>
            <a:r>
              <a:rPr lang="de-CH" sz="2200" noProof="0" dirty="0" err="1"/>
              <a:t>methodology</a:t>
            </a:r>
            <a:r>
              <a:rPr lang="de-CH" sz="2200" noProof="0" dirty="0"/>
              <a:t> </a:t>
            </a:r>
            <a:r>
              <a:rPr lang="de-CH" sz="2200" noProof="0" dirty="0" err="1"/>
              <a:t>workshop</a:t>
            </a:r>
            <a:endParaRPr lang="de-CH" sz="2200" noProof="0" dirty="0"/>
          </a:p>
          <a:p>
            <a:r>
              <a:rPr lang="de-CH" sz="2200" dirty="0"/>
              <a:t>Neuchâtel</a:t>
            </a:r>
            <a:r>
              <a:rPr lang="de-CH" sz="2200" noProof="0" dirty="0"/>
              <a:t>, </a:t>
            </a:r>
            <a:r>
              <a:rPr lang="de-CH" sz="2200" noProof="0" dirty="0" err="1"/>
              <a:t>Switzerland</a:t>
            </a:r>
            <a:endParaRPr lang="de-CH" sz="2200" noProof="0" dirty="0"/>
          </a:p>
          <a:p>
            <a:r>
              <a:rPr lang="de-CH" sz="2200" noProof="0" dirty="0"/>
              <a:t>25 April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D1C147-5615-3B9E-C658-6DE7F5BB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83DE52-4062-01C9-5629-8F66547D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483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72CC-6250-492A-9F60-36D6B24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78130"/>
            <a:ext cx="9937352" cy="1512559"/>
          </a:xfrm>
        </p:spPr>
        <p:txBody>
          <a:bodyPr/>
          <a:lstStyle/>
          <a:p>
            <a:r>
              <a:rPr lang="en-US" sz="2800" dirty="0"/>
              <a:t>Adaptation of the module to additional data needs</a:t>
            </a:r>
            <a:endParaRPr lang="fr-CH" sz="2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FFE117-0537-4744-AB5F-7E6949A6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8" y="6453336"/>
            <a:ext cx="9145264" cy="144016"/>
          </a:xfrm>
        </p:spPr>
        <p:txBody>
          <a:bodyPr/>
          <a:lstStyle/>
          <a:p>
            <a:r>
              <a:rPr lang="fr-CH" dirty="0"/>
              <a:t>Christian Hutter, SFSO | </a:t>
            </a:r>
            <a:r>
              <a:rPr lang="en-US" dirty="0"/>
              <a:t>Design of national questionnaires for the eight-yearly EU-LFS modules </a:t>
            </a:r>
            <a:r>
              <a:rPr lang="fr-CH" dirty="0"/>
              <a:t>| LFS </a:t>
            </a:r>
            <a:r>
              <a:rPr lang="fr-CH" dirty="0" err="1"/>
              <a:t>methodology</a:t>
            </a:r>
            <a:r>
              <a:rPr lang="fr-CH" dirty="0"/>
              <a:t> workshop | 25 April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CAD45-69A8-40D9-9A4D-F3030A42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FCE0365-66B3-408C-B20D-94C2EE0D87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4" b="21797"/>
          <a:stretch/>
        </p:blipFill>
        <p:spPr>
          <a:xfrm>
            <a:off x="6747193" y="1671341"/>
            <a:ext cx="3165231" cy="4248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4A79CC16-4265-407D-82EA-73B21E946216}"/>
              </a:ext>
            </a:extLst>
          </p:cNvPr>
          <p:cNvSpPr txBox="1"/>
          <p:nvPr/>
        </p:nvSpPr>
        <p:spPr>
          <a:xfrm>
            <a:off x="911424" y="1671341"/>
            <a:ext cx="616280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fr-CH" dirty="0" err="1"/>
              <a:t>Differentiation</a:t>
            </a:r>
            <a:r>
              <a:rPr lang="fr-CH" dirty="0"/>
              <a:t> </a:t>
            </a:r>
            <a:r>
              <a:rPr lang="fr-CH" dirty="0" err="1"/>
              <a:t>between</a:t>
            </a:r>
            <a:r>
              <a:rPr lang="fr-CH" dirty="0"/>
              <a:t> </a:t>
            </a:r>
            <a:r>
              <a:rPr lang="fr-CH" dirty="0" err="1"/>
              <a:t>Swiss</a:t>
            </a:r>
            <a:r>
              <a:rPr lang="fr-CH" dirty="0"/>
              <a:t> pensions and pensions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abroad</a:t>
            </a:r>
            <a:r>
              <a:rPr lang="fr-CH" dirty="0"/>
              <a:t>: PENSTYP</a:t>
            </a:r>
          </a:p>
        </p:txBody>
      </p:sp>
    </p:spTree>
    <p:extLst>
      <p:ext uri="{BB962C8B-B14F-4D97-AF65-F5344CB8AC3E}">
        <p14:creationId xmlns:p14="http://schemas.microsoft.com/office/powerpoint/2010/main" val="267740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72CC-6250-492A-9F60-36D6B24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78130"/>
            <a:ext cx="9937352" cy="1512559"/>
          </a:xfrm>
        </p:spPr>
        <p:txBody>
          <a:bodyPr/>
          <a:lstStyle/>
          <a:p>
            <a:r>
              <a:rPr lang="en-US" sz="2800" dirty="0"/>
              <a:t>Adaptation of the module to additional data needs</a:t>
            </a:r>
            <a:endParaRPr lang="fr-CH" sz="2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FFE117-0537-4744-AB5F-7E6949A6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8" y="6453336"/>
            <a:ext cx="9145264" cy="144016"/>
          </a:xfrm>
        </p:spPr>
        <p:txBody>
          <a:bodyPr/>
          <a:lstStyle/>
          <a:p>
            <a:r>
              <a:rPr lang="fr-CH" dirty="0"/>
              <a:t>Christian Hutter, SFSO | </a:t>
            </a:r>
            <a:r>
              <a:rPr lang="en-US" dirty="0"/>
              <a:t>Design of national questionnaires for the eight-yearly EU-LFS modules </a:t>
            </a:r>
            <a:r>
              <a:rPr lang="fr-CH" dirty="0"/>
              <a:t>| LFS </a:t>
            </a:r>
            <a:r>
              <a:rPr lang="fr-CH" dirty="0" err="1"/>
              <a:t>methodology</a:t>
            </a:r>
            <a:r>
              <a:rPr lang="fr-CH" dirty="0"/>
              <a:t> workshop | 25 April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CAD45-69A8-40D9-9A4D-F3030A42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D45FE8D-8950-42D0-BCBD-68D62F253C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6" b="21811"/>
          <a:stretch/>
        </p:blipFill>
        <p:spPr>
          <a:xfrm>
            <a:off x="6747193" y="1670400"/>
            <a:ext cx="3165231" cy="424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4E9718-29EB-4CE9-9FB7-50E16DC89152}"/>
              </a:ext>
            </a:extLst>
          </p:cNvPr>
          <p:cNvSpPr txBox="1"/>
          <p:nvPr/>
        </p:nvSpPr>
        <p:spPr>
          <a:xfrm>
            <a:off x="911424" y="1671341"/>
            <a:ext cx="616280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fr-CH" dirty="0" err="1"/>
              <a:t>Differentiation</a:t>
            </a:r>
            <a:r>
              <a:rPr lang="fr-CH" dirty="0"/>
              <a:t> </a:t>
            </a:r>
            <a:r>
              <a:rPr lang="fr-CH" dirty="0" err="1"/>
              <a:t>between</a:t>
            </a:r>
            <a:r>
              <a:rPr lang="fr-CH" dirty="0"/>
              <a:t> </a:t>
            </a:r>
            <a:r>
              <a:rPr lang="fr-CH" dirty="0" err="1"/>
              <a:t>Swiss</a:t>
            </a:r>
            <a:r>
              <a:rPr lang="fr-CH" dirty="0"/>
              <a:t> pensions and pensions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abroad</a:t>
            </a:r>
            <a:r>
              <a:rPr lang="fr-CH" dirty="0"/>
              <a:t>: PENSTYP</a:t>
            </a:r>
          </a:p>
        </p:txBody>
      </p:sp>
    </p:spTree>
    <p:extLst>
      <p:ext uri="{BB962C8B-B14F-4D97-AF65-F5344CB8AC3E}">
        <p14:creationId xmlns:p14="http://schemas.microsoft.com/office/powerpoint/2010/main" val="81338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72CC-6250-492A-9F60-36D6B24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78130"/>
            <a:ext cx="9937352" cy="1512559"/>
          </a:xfrm>
        </p:spPr>
        <p:txBody>
          <a:bodyPr/>
          <a:lstStyle/>
          <a:p>
            <a:r>
              <a:rPr lang="en-US" sz="2800" dirty="0"/>
              <a:t>Adaptation of the module to additional data needs</a:t>
            </a:r>
            <a:endParaRPr lang="fr-CH" sz="2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FFE117-0537-4744-AB5F-7E6949A6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8" y="6453336"/>
            <a:ext cx="9145264" cy="144016"/>
          </a:xfrm>
        </p:spPr>
        <p:txBody>
          <a:bodyPr/>
          <a:lstStyle/>
          <a:p>
            <a:r>
              <a:rPr lang="fr-CH" dirty="0"/>
              <a:t>Christian Hutter, SFSO | </a:t>
            </a:r>
            <a:r>
              <a:rPr lang="en-US" dirty="0"/>
              <a:t>Design of national questionnaires for the eight-yearly EU-LFS modules </a:t>
            </a:r>
            <a:r>
              <a:rPr lang="fr-CH" dirty="0"/>
              <a:t>| LFS </a:t>
            </a:r>
            <a:r>
              <a:rPr lang="fr-CH" dirty="0" err="1"/>
              <a:t>methodology</a:t>
            </a:r>
            <a:r>
              <a:rPr lang="fr-CH" dirty="0"/>
              <a:t> workshop | 25 April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CAD45-69A8-40D9-9A4D-F3030A42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2986963-663B-4321-9633-06D5676B5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829" y="1916832"/>
            <a:ext cx="8666667" cy="398095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C1B2178-380C-4F58-BE2D-1F843DA9DF33}"/>
              </a:ext>
            </a:extLst>
          </p:cNvPr>
          <p:cNvSpPr txBox="1"/>
          <p:nvPr/>
        </p:nvSpPr>
        <p:spPr>
          <a:xfrm>
            <a:off x="911424" y="1268760"/>
            <a:ext cx="10585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fr-CH" dirty="0" err="1"/>
              <a:t>Differentiation</a:t>
            </a:r>
            <a:r>
              <a:rPr lang="fr-CH" dirty="0"/>
              <a:t> </a:t>
            </a:r>
            <a:r>
              <a:rPr lang="fr-CH" dirty="0" err="1"/>
              <a:t>between</a:t>
            </a:r>
            <a:r>
              <a:rPr lang="fr-CH" dirty="0"/>
              <a:t> </a:t>
            </a:r>
            <a:r>
              <a:rPr lang="fr-CH" dirty="0" err="1"/>
              <a:t>Swiss</a:t>
            </a:r>
            <a:r>
              <a:rPr lang="fr-CH" dirty="0"/>
              <a:t> pensions and pensions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abroad</a:t>
            </a:r>
            <a:r>
              <a:rPr lang="fr-CH" dirty="0"/>
              <a:t>: AGEPENSO</a:t>
            </a:r>
          </a:p>
        </p:txBody>
      </p:sp>
    </p:spTree>
    <p:extLst>
      <p:ext uri="{BB962C8B-B14F-4D97-AF65-F5344CB8AC3E}">
        <p14:creationId xmlns:p14="http://schemas.microsoft.com/office/powerpoint/2010/main" val="335625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72CC-6250-492A-9F60-36D6B24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78130"/>
            <a:ext cx="9937352" cy="1512559"/>
          </a:xfrm>
        </p:spPr>
        <p:txBody>
          <a:bodyPr/>
          <a:lstStyle/>
          <a:p>
            <a:r>
              <a:rPr lang="en-US" sz="2800" dirty="0"/>
              <a:t>Adaptation of the module to additional data needs</a:t>
            </a:r>
            <a:endParaRPr lang="fr-CH" sz="2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FFE117-0537-4744-AB5F-7E6949A6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8" y="6453336"/>
            <a:ext cx="9145264" cy="144016"/>
          </a:xfrm>
        </p:spPr>
        <p:txBody>
          <a:bodyPr/>
          <a:lstStyle/>
          <a:p>
            <a:r>
              <a:rPr lang="fr-CH" dirty="0"/>
              <a:t>Christian Hutter, SFSO | </a:t>
            </a:r>
            <a:r>
              <a:rPr lang="en-US" dirty="0"/>
              <a:t>Design of national questionnaires for the eight-yearly EU-LFS modules </a:t>
            </a:r>
            <a:r>
              <a:rPr lang="fr-CH" dirty="0"/>
              <a:t>| LFS </a:t>
            </a:r>
            <a:r>
              <a:rPr lang="fr-CH" dirty="0" err="1"/>
              <a:t>methodology</a:t>
            </a:r>
            <a:r>
              <a:rPr lang="fr-CH" dirty="0"/>
              <a:t> workshop | 25 April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CAD45-69A8-40D9-9A4D-F3030A42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C1B2178-380C-4F58-BE2D-1F843DA9DF33}"/>
              </a:ext>
            </a:extLst>
          </p:cNvPr>
          <p:cNvSpPr txBox="1"/>
          <p:nvPr/>
        </p:nvSpPr>
        <p:spPr>
          <a:xfrm>
            <a:off x="911424" y="1648539"/>
            <a:ext cx="10585176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6325" marR="0" lvl="2" indent="-2698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Differentiation</a:t>
            </a:r>
            <a:r>
              <a:rPr kumimoji="0" lang="fr-CH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fr-CH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between</a:t>
            </a:r>
            <a:r>
              <a:rPr kumimoji="0" lang="fr-CH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fr-CH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Swiss</a:t>
            </a:r>
            <a:r>
              <a:rPr kumimoji="0" lang="fr-CH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pensions and pensions </a:t>
            </a:r>
            <a:r>
              <a:rPr kumimoji="0" lang="fr-CH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from</a:t>
            </a:r>
            <a:r>
              <a:rPr kumimoji="0" lang="fr-CH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fr-CH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abroad</a:t>
            </a:r>
            <a:endParaRPr kumimoji="0" lang="fr-CH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1076325" marR="0" lvl="2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Additional</a:t>
            </a:r>
            <a:r>
              <a:rPr kumimoji="0" lang="fr-CH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information on lump-</a:t>
            </a:r>
            <a:r>
              <a:rPr kumimoji="0" lang="fr-CH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sum</a:t>
            </a:r>
            <a:r>
              <a:rPr kumimoji="0" lang="fr-CH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fr-CH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payments</a:t>
            </a:r>
            <a:r>
              <a:rPr kumimoji="0" lang="fr-CH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fr-CH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from</a:t>
            </a:r>
            <a:r>
              <a:rPr kumimoji="0" lang="fr-CH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fr-CH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old-age</a:t>
            </a:r>
            <a:r>
              <a:rPr kumimoji="0" lang="fr-CH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fr-CH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insurances</a:t>
            </a:r>
            <a:endParaRPr kumimoji="0" lang="fr-CH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1076325" marR="0" lvl="2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H" sz="2400" dirty="0">
              <a:solidFill>
                <a:srgbClr val="000000"/>
              </a:solidFill>
              <a:latin typeface="Roboto"/>
            </a:endParaRPr>
          </a:p>
          <a:p>
            <a:pPr marL="1076325" marR="0" lvl="2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1533525" lvl="3" indent="-2698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Total of 39 question as </a:t>
            </a:r>
            <a:r>
              <a:rPr lang="en-US" sz="20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compared to 23 questions in Eurostat’s model</a:t>
            </a:r>
            <a:endParaRPr kumimoji="0" lang="fr-CH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1533525" lvl="3" indent="-269875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Little impact on the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individual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response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burden</a:t>
            </a:r>
            <a:r>
              <a:rPr lang="fr-CH" sz="2000" dirty="0">
                <a:solidFill>
                  <a:srgbClr val="000000"/>
                </a:solidFill>
                <a:latin typeface="Roboto"/>
              </a:rPr>
              <a:t>, but …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1533525" lvl="3" indent="-269875">
              <a:buFont typeface="Arial" panose="020B0604020202020204" pitchFamily="34" charset="0"/>
              <a:buChar char="•"/>
              <a:defRPr/>
            </a:pPr>
            <a:r>
              <a:rPr lang="fr-CH" sz="2000" b="1" dirty="0">
                <a:solidFill>
                  <a:srgbClr val="000000"/>
                </a:solidFill>
                <a:latin typeface="Roboto"/>
              </a:rPr>
              <a:t>… </a:t>
            </a:r>
            <a:r>
              <a:rPr lang="fr-CH" sz="2000" b="1" dirty="0" err="1">
                <a:solidFill>
                  <a:srgbClr val="000000"/>
                </a:solidFill>
                <a:latin typeface="Roboto"/>
              </a:rPr>
              <a:t>considerable</a:t>
            </a:r>
            <a:r>
              <a:rPr lang="fr-CH" sz="2000" b="1" dirty="0">
                <a:solidFill>
                  <a:srgbClr val="000000"/>
                </a:solidFill>
                <a:latin typeface="Roboto"/>
              </a:rPr>
              <a:t> impact on the </a:t>
            </a:r>
            <a:r>
              <a:rPr lang="fr-CH" sz="2000" b="1" dirty="0" err="1">
                <a:solidFill>
                  <a:srgbClr val="000000"/>
                </a:solidFill>
                <a:latin typeface="Roboto"/>
              </a:rPr>
              <a:t>complexity</a:t>
            </a:r>
            <a:r>
              <a:rPr lang="fr-CH" sz="2000" b="1" dirty="0">
                <a:solidFill>
                  <a:srgbClr val="000000"/>
                </a:solidFill>
                <a:latin typeface="Roboto"/>
              </a:rPr>
              <a:t> of questionnaire </a:t>
            </a:r>
            <a:r>
              <a:rPr lang="fr-CH" sz="2000" b="1" dirty="0" err="1">
                <a:solidFill>
                  <a:srgbClr val="000000"/>
                </a:solidFill>
                <a:latin typeface="Roboto"/>
              </a:rPr>
              <a:t>routing</a:t>
            </a:r>
            <a:br>
              <a:rPr lang="fr-CH" sz="2000" b="1" dirty="0">
                <a:solidFill>
                  <a:srgbClr val="000000"/>
                </a:solidFill>
                <a:latin typeface="Roboto"/>
              </a:rPr>
            </a:br>
            <a:r>
              <a:rPr lang="fr-CH" sz="2000" b="1" dirty="0">
                <a:solidFill>
                  <a:srgbClr val="000000"/>
                </a:solidFill>
                <a:latin typeface="Roboto"/>
              </a:rPr>
              <a:t>and data </a:t>
            </a:r>
            <a:r>
              <a:rPr lang="fr-CH" sz="2000" b="1" dirty="0" err="1">
                <a:solidFill>
                  <a:srgbClr val="000000"/>
                </a:solidFill>
                <a:latin typeface="Roboto"/>
              </a:rPr>
              <a:t>processing</a:t>
            </a:r>
            <a:r>
              <a:rPr lang="fr-CH" sz="2000" b="1" dirty="0">
                <a:solidFill>
                  <a:srgbClr val="000000"/>
                </a:solidFill>
                <a:latin typeface="Roboto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51262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72CC-6250-492A-9F60-36D6B24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78130"/>
            <a:ext cx="9937352" cy="1512559"/>
          </a:xfrm>
        </p:spPr>
        <p:txBody>
          <a:bodyPr/>
          <a:lstStyle/>
          <a:p>
            <a:r>
              <a:rPr lang="en-US" sz="2800" dirty="0"/>
              <a:t>Conclusions</a:t>
            </a:r>
            <a:endParaRPr lang="fr-CH" sz="2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FFE117-0537-4744-AB5F-7E6949A6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8" y="6453336"/>
            <a:ext cx="9145264" cy="144016"/>
          </a:xfrm>
        </p:spPr>
        <p:txBody>
          <a:bodyPr/>
          <a:lstStyle/>
          <a:p>
            <a:r>
              <a:rPr lang="fr-CH" dirty="0"/>
              <a:t>Christian Hutter, SFSO | </a:t>
            </a:r>
            <a:r>
              <a:rPr lang="en-US" dirty="0"/>
              <a:t>Design of national questionnaires for the eight-yearly EU-LFS modules </a:t>
            </a:r>
            <a:r>
              <a:rPr lang="fr-CH" dirty="0"/>
              <a:t>| LFS </a:t>
            </a:r>
            <a:r>
              <a:rPr lang="fr-CH" dirty="0" err="1"/>
              <a:t>methodology</a:t>
            </a:r>
            <a:r>
              <a:rPr lang="fr-CH" dirty="0"/>
              <a:t> workshop | 25 April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CAD45-69A8-40D9-9A4D-F3030A42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C1B2178-380C-4F58-BE2D-1F843DA9DF33}"/>
              </a:ext>
            </a:extLst>
          </p:cNvPr>
          <p:cNvSpPr txBox="1"/>
          <p:nvPr/>
        </p:nvSpPr>
        <p:spPr>
          <a:xfrm>
            <a:off x="911424" y="1648539"/>
            <a:ext cx="105851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6325" marR="0" lvl="2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Due to the high level of detail of the modules’ topics, some sort of customization is often unavoidable in order to make them work in a specific national environment.</a:t>
            </a:r>
          </a:p>
          <a:p>
            <a:pPr marL="1076325" marR="0" lvl="2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1076325" marR="0" lvl="2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Roboto"/>
              </a:rPr>
              <a:t>These adaptations can potentially concern all stages of the process of questionnaire design and confront NSIs with numerous and sometimes tricky challenges.</a:t>
            </a:r>
          </a:p>
          <a:p>
            <a:pPr marL="1076325" marR="0" lvl="2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marL="1076325" marR="0" lvl="2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Roboto"/>
              </a:rPr>
              <a:t>A more regular, more institutionalized exchange of experience on this topic could be fruitful for all.</a:t>
            </a:r>
          </a:p>
          <a:p>
            <a:pPr marL="1076325" marR="0" lvl="2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marL="1076325" marR="0" lvl="2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H" sz="2400" dirty="0">
              <a:solidFill>
                <a:srgbClr val="000000"/>
              </a:solidFill>
              <a:latin typeface="Roboto"/>
            </a:endParaRPr>
          </a:p>
          <a:p>
            <a:pPr marL="1076325" marR="0" lvl="2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1076325" marR="0" lvl="2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35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365B-3424-3111-2372-97C571C4F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576" y="1642020"/>
            <a:ext cx="8965009" cy="2219028"/>
          </a:xfrm>
        </p:spPr>
        <p:txBody>
          <a:bodyPr/>
          <a:lstStyle/>
          <a:p>
            <a:pPr algn="ctr"/>
            <a:r>
              <a:rPr lang="en-US" sz="4000" noProof="0" dirty="0"/>
              <a:t>Thank you for your attention</a:t>
            </a:r>
            <a:br>
              <a:rPr lang="en-US" sz="4000" noProof="0" dirty="0"/>
            </a:br>
            <a:r>
              <a:rPr lang="en-US" sz="4000" noProof="0" dirty="0"/>
              <a:t>and have a nice stay in Neuchâtel!</a:t>
            </a:r>
            <a:endParaRPr lang="de-CH" sz="4000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D1C147-5615-3B9E-C658-6DE7F5BB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Anne-Laure Paroz, OFS | Tâches, outils numériques et risques d'automatisation  | Rapport de section | 20 février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83DE52-4062-01C9-5629-8F66547D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6364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44AB9-A39C-43D8-AB91-29E7F989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noProof="0" dirty="0"/>
              <a:t>Table </a:t>
            </a:r>
            <a:r>
              <a:rPr lang="de-CH" sz="2800" noProof="0" dirty="0" err="1"/>
              <a:t>of</a:t>
            </a:r>
            <a:r>
              <a:rPr lang="de-CH" sz="2800" noProof="0" dirty="0"/>
              <a:t> </a:t>
            </a:r>
            <a:r>
              <a:rPr lang="de-CH" sz="2800" noProof="0" dirty="0" err="1"/>
              <a:t>contents</a:t>
            </a:r>
            <a:endParaRPr lang="de-CH" sz="2800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F1E6AD-5F9D-40E2-9400-77D55F7A0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772816"/>
            <a:ext cx="9649320" cy="3979639"/>
          </a:xfrm>
        </p:spPr>
        <p:txBody>
          <a:bodyPr>
            <a:normAutofit/>
          </a:bodyPr>
          <a:lstStyle/>
          <a:p>
            <a:pPr lvl="1"/>
            <a:r>
              <a:rPr lang="de-CH" noProof="0" dirty="0"/>
              <a:t>National “</a:t>
            </a:r>
            <a:r>
              <a:rPr lang="de-CH" noProof="0" dirty="0" err="1"/>
              <a:t>customization</a:t>
            </a:r>
            <a:r>
              <a:rPr lang="de-CH" noProof="0" dirty="0"/>
              <a:t>” </a:t>
            </a:r>
            <a:r>
              <a:rPr lang="de-CH" noProof="0" dirty="0" err="1"/>
              <a:t>of</a:t>
            </a:r>
            <a:r>
              <a:rPr lang="de-CH" noProof="0" dirty="0"/>
              <a:t> </a:t>
            </a:r>
            <a:r>
              <a:rPr lang="de-CH" noProof="0" dirty="0" err="1"/>
              <a:t>Eurostat’s</a:t>
            </a:r>
            <a:r>
              <a:rPr lang="de-CH" noProof="0" dirty="0"/>
              <a:t> </a:t>
            </a:r>
            <a:r>
              <a:rPr lang="de-CH" noProof="0" dirty="0" err="1"/>
              <a:t>model</a:t>
            </a:r>
            <a:r>
              <a:rPr lang="de-CH" noProof="0" dirty="0"/>
              <a:t> </a:t>
            </a:r>
            <a:r>
              <a:rPr lang="de-CH" noProof="0" dirty="0" err="1"/>
              <a:t>questionnaires</a:t>
            </a:r>
            <a:r>
              <a:rPr lang="de-CH" noProof="0" dirty="0"/>
              <a:t> </a:t>
            </a:r>
          </a:p>
          <a:p>
            <a:pPr lvl="1"/>
            <a:endParaRPr lang="de-CH" noProof="0" dirty="0"/>
          </a:p>
          <a:p>
            <a:pPr lvl="1"/>
            <a:endParaRPr lang="de-CH" noProof="0" dirty="0"/>
          </a:p>
          <a:p>
            <a:pPr lvl="1"/>
            <a:r>
              <a:rPr lang="en-US" dirty="0"/>
              <a:t>Swiss version of the 2023 pensions module: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Adaptation to the Swiss pension system</a:t>
            </a:r>
            <a:endParaRPr lang="de-CH" sz="2400" dirty="0"/>
          </a:p>
          <a:p>
            <a:pPr lvl="2">
              <a:lnSpc>
                <a:spcPct val="150000"/>
              </a:lnSpc>
            </a:pPr>
            <a:r>
              <a:rPr lang="en-US" sz="2400" noProof="0" dirty="0"/>
              <a:t>Adaptation to additional data needs at the national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noProof="0" dirty="0"/>
              <a:t>Conclusions and discussion</a:t>
            </a:r>
            <a:endParaRPr lang="de-CH" noProof="0" dirty="0"/>
          </a:p>
          <a:p>
            <a:pPr marL="806450" lvl="2" indent="0">
              <a:buNone/>
            </a:pPr>
            <a:endParaRPr lang="de-CH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AAF9BD-D9A1-45DA-A63F-A9AFDC2F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8" y="6453336"/>
            <a:ext cx="9217272" cy="144016"/>
          </a:xfrm>
        </p:spPr>
        <p:txBody>
          <a:bodyPr/>
          <a:lstStyle/>
          <a:p>
            <a:r>
              <a:rPr lang="fr-CH" dirty="0"/>
              <a:t>Christian Hutter, SFSO | </a:t>
            </a:r>
            <a:r>
              <a:rPr lang="en-US" dirty="0"/>
              <a:t>Design of national questionnaires for the eight-yearly EU-LFS modules </a:t>
            </a:r>
            <a:r>
              <a:rPr lang="fr-CH" dirty="0"/>
              <a:t>| LFS </a:t>
            </a:r>
            <a:r>
              <a:rPr lang="fr-CH" dirty="0" err="1"/>
              <a:t>methodology</a:t>
            </a:r>
            <a:r>
              <a:rPr lang="fr-CH" dirty="0"/>
              <a:t> workshop | 25 April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489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72CC-6250-492A-9F60-36D6B24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78130"/>
            <a:ext cx="9937352" cy="1512559"/>
          </a:xfrm>
        </p:spPr>
        <p:txBody>
          <a:bodyPr/>
          <a:lstStyle/>
          <a:p>
            <a:r>
              <a:rPr lang="fr-CH" sz="2800" dirty="0"/>
              <a:t>National “</a:t>
            </a:r>
            <a:r>
              <a:rPr lang="fr-CH" sz="2800" dirty="0" err="1"/>
              <a:t>customization</a:t>
            </a:r>
            <a:r>
              <a:rPr lang="fr-CH" sz="2800" dirty="0"/>
              <a:t>” of </a:t>
            </a:r>
            <a:r>
              <a:rPr lang="fr-CH" sz="2800" dirty="0" err="1"/>
              <a:t>Eurostat’s</a:t>
            </a:r>
            <a:r>
              <a:rPr lang="fr-CH" sz="2800" dirty="0"/>
              <a:t> model questionnaires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FFE117-0537-4744-AB5F-7E6949A6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8" y="6453336"/>
            <a:ext cx="9145264" cy="144016"/>
          </a:xfrm>
        </p:spPr>
        <p:txBody>
          <a:bodyPr/>
          <a:lstStyle/>
          <a:p>
            <a:r>
              <a:rPr lang="fr-CH" dirty="0"/>
              <a:t>Christian Hutter, SFSO | </a:t>
            </a:r>
            <a:r>
              <a:rPr lang="en-US" dirty="0"/>
              <a:t>Design of national questionnaires for the eight-yearly EU-LFS modules </a:t>
            </a:r>
            <a:r>
              <a:rPr lang="fr-CH" dirty="0"/>
              <a:t>| LFS </a:t>
            </a:r>
            <a:r>
              <a:rPr lang="fr-CH" dirty="0" err="1"/>
              <a:t>methodology</a:t>
            </a:r>
            <a:r>
              <a:rPr lang="fr-CH" dirty="0"/>
              <a:t> workshop | 25 April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CAD45-69A8-40D9-9A4D-F3030A42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EB8E880-A5DB-47A8-82E2-A731B29864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61511" y="2492896"/>
            <a:ext cx="8243001" cy="3168352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3128F6D8-6279-4E74-96E2-AC9717662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2060848"/>
            <a:ext cx="10657184" cy="310689"/>
          </a:xfrm>
        </p:spPr>
        <p:txBody>
          <a:bodyPr>
            <a:normAutofit/>
          </a:bodyPr>
          <a:lstStyle/>
          <a:p>
            <a:pPr marL="357187" lvl="1" indent="0" algn="ctr">
              <a:buNone/>
            </a:pPr>
            <a:r>
              <a:rPr lang="en-US" sz="1800" noProof="0" dirty="0"/>
              <a:t>The main steps in the process of questionnaire design (adapted from </a:t>
            </a:r>
            <a:r>
              <a:rPr lang="en-US" sz="1800" noProof="0" dirty="0" err="1"/>
              <a:t>Brancato</a:t>
            </a:r>
            <a:r>
              <a:rPr lang="en-US" sz="1800" noProof="0" dirty="0"/>
              <a:t> et al. 2006, 13-58):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156094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72CC-6250-492A-9F60-36D6B24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78130"/>
            <a:ext cx="9937352" cy="1512559"/>
          </a:xfrm>
        </p:spPr>
        <p:txBody>
          <a:bodyPr/>
          <a:lstStyle/>
          <a:p>
            <a:r>
              <a:rPr lang="fr-CH" sz="2800" dirty="0"/>
              <a:t>National “</a:t>
            </a:r>
            <a:r>
              <a:rPr lang="fr-CH" sz="2800" dirty="0" err="1"/>
              <a:t>customization</a:t>
            </a:r>
            <a:r>
              <a:rPr lang="fr-CH" sz="2800" dirty="0"/>
              <a:t>” of </a:t>
            </a:r>
            <a:r>
              <a:rPr lang="fr-CH" sz="2800" dirty="0" err="1"/>
              <a:t>Eurostat’s</a:t>
            </a:r>
            <a:r>
              <a:rPr lang="fr-CH" sz="2800" dirty="0"/>
              <a:t> model questionnaires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B61EFD-AF46-4134-A8F2-58C3186C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717005"/>
            <a:ext cx="9937352" cy="4232275"/>
          </a:xfrm>
        </p:spPr>
        <p:txBody>
          <a:bodyPr>
            <a:normAutofit/>
          </a:bodyPr>
          <a:lstStyle/>
          <a:p>
            <a:pPr lvl="1"/>
            <a:r>
              <a:rPr lang="fr-CH" noProof="0" dirty="0"/>
              <a:t>First cycle of </a:t>
            </a:r>
            <a:r>
              <a:rPr lang="fr-CH" noProof="0" dirty="0" err="1"/>
              <a:t>implementation</a:t>
            </a:r>
            <a:r>
              <a:rPr lang="fr-CH" noProof="0" dirty="0"/>
              <a:t> 2021-2028</a:t>
            </a:r>
          </a:p>
          <a:p>
            <a:pPr lvl="1"/>
            <a:endParaRPr lang="fr-CH" noProof="0" dirty="0"/>
          </a:p>
          <a:p>
            <a:pPr lvl="1">
              <a:lnSpc>
                <a:spcPct val="150000"/>
              </a:lnSpc>
            </a:pPr>
            <a:r>
              <a:rPr lang="fr-CH" noProof="0" dirty="0"/>
              <a:t>Model questionnaires as a </a:t>
            </a:r>
            <a:r>
              <a:rPr lang="fr-CH" noProof="0" dirty="0" err="1"/>
              <a:t>common</a:t>
            </a:r>
            <a:r>
              <a:rPr lang="fr-CH" noProof="0" dirty="0"/>
              <a:t> </a:t>
            </a:r>
            <a:r>
              <a:rPr lang="fr-CH" noProof="0" dirty="0" err="1"/>
              <a:t>ground</a:t>
            </a:r>
            <a:endParaRPr lang="fr-CH" noProof="0" dirty="0"/>
          </a:p>
          <a:p>
            <a:pPr lvl="2"/>
            <a:r>
              <a:rPr lang="fr-CH" noProof="0" dirty="0"/>
              <a:t>fit-for-all</a:t>
            </a:r>
          </a:p>
          <a:p>
            <a:pPr lvl="2"/>
            <a:r>
              <a:rPr lang="fr-CH" noProof="0" dirty="0" err="1"/>
              <a:t>space</a:t>
            </a:r>
            <a:r>
              <a:rPr lang="fr-CH" noProof="0" dirty="0"/>
              <a:t> for adaptations</a:t>
            </a:r>
          </a:p>
          <a:p>
            <a:pPr lvl="2"/>
            <a:endParaRPr lang="fr-CH" noProof="0" dirty="0"/>
          </a:p>
          <a:p>
            <a:pPr lvl="1">
              <a:lnSpc>
                <a:spcPct val="150000"/>
              </a:lnSpc>
            </a:pPr>
            <a:r>
              <a:rPr lang="fr-CH" dirty="0"/>
              <a:t>Need for </a:t>
            </a:r>
            <a:r>
              <a:rPr lang="fr-CH" dirty="0" err="1"/>
              <a:t>customization</a:t>
            </a:r>
            <a:r>
              <a:rPr lang="fr-CH" dirty="0"/>
              <a:t> due to national </a:t>
            </a:r>
            <a:r>
              <a:rPr lang="fr-CH" dirty="0" err="1"/>
              <a:t>circumstances</a:t>
            </a:r>
            <a:endParaRPr lang="fr-CH" dirty="0"/>
          </a:p>
          <a:p>
            <a:pPr lvl="2"/>
            <a:r>
              <a:rPr lang="fr-CH" dirty="0" err="1"/>
              <a:t>additional</a:t>
            </a:r>
            <a:r>
              <a:rPr lang="fr-CH" dirty="0"/>
              <a:t> data </a:t>
            </a:r>
            <a:r>
              <a:rPr lang="fr-CH" dirty="0" err="1"/>
              <a:t>need</a:t>
            </a:r>
            <a:r>
              <a:rPr lang="fr-CH" dirty="0"/>
              <a:t> at the national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technical</a:t>
            </a:r>
            <a:r>
              <a:rPr lang="fr-CH" dirty="0"/>
              <a:t> aspects of the national LFS</a:t>
            </a:r>
          </a:p>
          <a:p>
            <a:pPr lvl="2"/>
            <a:r>
              <a:rPr lang="fr-CH" dirty="0" err="1"/>
              <a:t>institutional</a:t>
            </a:r>
            <a:r>
              <a:rPr lang="fr-CH" dirty="0"/>
              <a:t> </a:t>
            </a:r>
            <a:r>
              <a:rPr lang="fr-CH" dirty="0" err="1"/>
              <a:t>factors</a:t>
            </a:r>
            <a:endParaRPr lang="fr-CH" dirty="0"/>
          </a:p>
          <a:p>
            <a:pPr lvl="2"/>
            <a:r>
              <a:rPr lang="fr-CH" dirty="0"/>
              <a:t>cultural </a:t>
            </a:r>
            <a:r>
              <a:rPr lang="fr-CH" dirty="0" err="1"/>
              <a:t>factors</a:t>
            </a:r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1"/>
            <a:endParaRPr lang="fr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FFE117-0537-4744-AB5F-7E6949A6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8" y="6453336"/>
            <a:ext cx="9145264" cy="144016"/>
          </a:xfrm>
        </p:spPr>
        <p:txBody>
          <a:bodyPr/>
          <a:lstStyle/>
          <a:p>
            <a:r>
              <a:rPr lang="fr-CH" dirty="0"/>
              <a:t>Christian Hutter, SFSO | </a:t>
            </a:r>
            <a:r>
              <a:rPr lang="en-US" dirty="0"/>
              <a:t>Design of national questionnaires for the eight-yearly EU-LFS modules </a:t>
            </a:r>
            <a:r>
              <a:rPr lang="fr-CH" dirty="0"/>
              <a:t>| LFS </a:t>
            </a:r>
            <a:r>
              <a:rPr lang="fr-CH" dirty="0" err="1"/>
              <a:t>methodology</a:t>
            </a:r>
            <a:r>
              <a:rPr lang="fr-CH" dirty="0"/>
              <a:t> workshop | 25 April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CAD45-69A8-40D9-9A4D-F3030A42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691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72CC-6250-492A-9F60-36D6B24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78130"/>
            <a:ext cx="9937352" cy="1512559"/>
          </a:xfrm>
        </p:spPr>
        <p:txBody>
          <a:bodyPr/>
          <a:lstStyle/>
          <a:p>
            <a:r>
              <a:rPr lang="fr-CH" sz="2800" dirty="0"/>
              <a:t>National “</a:t>
            </a:r>
            <a:r>
              <a:rPr lang="fr-CH" sz="2800" dirty="0" err="1"/>
              <a:t>customization</a:t>
            </a:r>
            <a:r>
              <a:rPr lang="fr-CH" sz="2800" dirty="0"/>
              <a:t>” of </a:t>
            </a:r>
            <a:r>
              <a:rPr lang="fr-CH" sz="2800" dirty="0" err="1"/>
              <a:t>Eurostat’s</a:t>
            </a:r>
            <a:r>
              <a:rPr lang="fr-CH" sz="2800" dirty="0"/>
              <a:t> model questionnaires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FFE117-0537-4744-AB5F-7E6949A6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8" y="6453336"/>
            <a:ext cx="9145264" cy="144016"/>
          </a:xfrm>
        </p:spPr>
        <p:txBody>
          <a:bodyPr/>
          <a:lstStyle/>
          <a:p>
            <a:r>
              <a:rPr lang="fr-CH" dirty="0"/>
              <a:t>Christian Hutter, SFSO | </a:t>
            </a:r>
            <a:r>
              <a:rPr lang="en-US" dirty="0"/>
              <a:t>Design of national questionnaires for the eight-yearly EU-LFS modules </a:t>
            </a:r>
            <a:r>
              <a:rPr lang="fr-CH" dirty="0"/>
              <a:t>| LFS </a:t>
            </a:r>
            <a:r>
              <a:rPr lang="fr-CH" dirty="0" err="1"/>
              <a:t>methodology</a:t>
            </a:r>
            <a:r>
              <a:rPr lang="fr-CH" dirty="0"/>
              <a:t> workshop | 25 April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CAD45-69A8-40D9-9A4D-F3030A42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FD5E4B6-C5DA-437F-8FFF-30F5959E5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772816"/>
            <a:ext cx="10297144" cy="4232275"/>
          </a:xfrm>
        </p:spPr>
        <p:txBody>
          <a:bodyPr>
            <a:normAutofit/>
          </a:bodyPr>
          <a:lstStyle/>
          <a:p>
            <a:pPr marL="357187" lvl="1" indent="0">
              <a:buNone/>
            </a:pPr>
            <a:r>
              <a:rPr lang="fr-CH" noProof="0" dirty="0"/>
              <a:t>Eight-yearly EU-LFS module on </a:t>
            </a:r>
            <a:r>
              <a:rPr lang="fr-CH" b="1" noProof="0" dirty="0"/>
              <a:t>pensions and labour </a:t>
            </a:r>
            <a:r>
              <a:rPr lang="fr-CH" b="1" noProof="0" dirty="0" err="1"/>
              <a:t>market</a:t>
            </a:r>
            <a:r>
              <a:rPr lang="fr-CH" b="1" noProof="0" dirty="0"/>
              <a:t> participation</a:t>
            </a:r>
            <a:endParaRPr lang="fr-CH" noProof="0" dirty="0"/>
          </a:p>
          <a:p>
            <a:pPr lvl="1"/>
            <a:endParaRPr lang="fr-CH" noProof="0" dirty="0"/>
          </a:p>
          <a:p>
            <a:pPr lvl="1">
              <a:lnSpc>
                <a:spcPct val="150000"/>
              </a:lnSpc>
            </a:pPr>
            <a:r>
              <a:rPr lang="fr-CH" noProof="0" dirty="0" err="1"/>
              <a:t>Complex</a:t>
            </a:r>
            <a:r>
              <a:rPr lang="fr-CH" noProof="0" dirty="0"/>
              <a:t> module topic </a:t>
            </a:r>
          </a:p>
          <a:p>
            <a:pPr lvl="2"/>
            <a:r>
              <a:rPr lang="fr-CH" noProof="0" dirty="0" err="1"/>
              <a:t>technical</a:t>
            </a:r>
            <a:r>
              <a:rPr lang="fr-CH" noProof="0" dirty="0"/>
              <a:t> </a:t>
            </a:r>
            <a:r>
              <a:rPr lang="fr-CH" noProof="0" dirty="0" err="1"/>
              <a:t>matter</a:t>
            </a:r>
            <a:endParaRPr lang="fr-CH" noProof="0" dirty="0"/>
          </a:p>
          <a:p>
            <a:pPr lvl="2"/>
            <a:r>
              <a:rPr lang="fr-CH" dirty="0" err="1"/>
              <a:t>some</a:t>
            </a:r>
            <a:r>
              <a:rPr lang="fr-CH" dirty="0"/>
              <a:t> people </a:t>
            </a:r>
            <a:r>
              <a:rPr lang="fr-CH" dirty="0" err="1"/>
              <a:t>lack</a:t>
            </a:r>
            <a:r>
              <a:rPr lang="fr-CH" dirty="0"/>
              <a:t> </a:t>
            </a:r>
            <a:r>
              <a:rPr lang="fr-CH" dirty="0" err="1"/>
              <a:t>awareness</a:t>
            </a:r>
            <a:r>
              <a:rPr lang="fr-CH" dirty="0"/>
              <a:t> of </a:t>
            </a:r>
            <a:r>
              <a:rPr lang="fr-CH" dirty="0" err="1"/>
              <a:t>their</a:t>
            </a:r>
            <a:r>
              <a:rPr lang="fr-CH" dirty="0"/>
              <a:t> situation</a:t>
            </a:r>
          </a:p>
          <a:p>
            <a:pPr marL="806450" lvl="2" indent="0">
              <a:buNone/>
            </a:pPr>
            <a:endParaRPr lang="fr-CH" noProof="0" dirty="0"/>
          </a:p>
          <a:p>
            <a:pPr lvl="1">
              <a:lnSpc>
                <a:spcPct val="150000"/>
              </a:lnSpc>
            </a:pPr>
            <a:r>
              <a:rPr lang="en-US" dirty="0"/>
              <a:t>Differences in national pension system setups</a:t>
            </a:r>
            <a:endParaRPr lang="fr-CH" dirty="0"/>
          </a:p>
          <a:p>
            <a:pPr lvl="2"/>
            <a:r>
              <a:rPr lang="fr-CH" dirty="0" err="1"/>
              <a:t>legal</a:t>
            </a:r>
            <a:r>
              <a:rPr lang="fr-CH" dirty="0"/>
              <a:t> </a:t>
            </a:r>
            <a:r>
              <a:rPr lang="fr-CH" dirty="0" err="1"/>
              <a:t>differences</a:t>
            </a:r>
            <a:endParaRPr lang="fr-CH" dirty="0"/>
          </a:p>
          <a:p>
            <a:pPr lvl="2"/>
            <a:r>
              <a:rPr lang="fr-CH" dirty="0" err="1"/>
              <a:t>terminological</a:t>
            </a:r>
            <a:r>
              <a:rPr lang="fr-CH" dirty="0"/>
              <a:t> </a:t>
            </a:r>
            <a:r>
              <a:rPr lang="fr-CH" dirty="0" err="1"/>
              <a:t>differences</a:t>
            </a:r>
            <a:endParaRPr lang="fr-CH" dirty="0"/>
          </a:p>
          <a:p>
            <a:pPr lvl="2"/>
            <a:endParaRPr lang="fr-CH" dirty="0"/>
          </a:p>
          <a:p>
            <a:pPr lvl="1"/>
            <a:r>
              <a:rPr lang="fr-CH" dirty="0" err="1"/>
              <a:t>Additional</a:t>
            </a:r>
            <a:r>
              <a:rPr lang="fr-CH" dirty="0"/>
              <a:t> data </a:t>
            </a:r>
            <a:r>
              <a:rPr lang="fr-CH" dirty="0" err="1"/>
              <a:t>need</a:t>
            </a:r>
            <a:r>
              <a:rPr lang="fr-CH" dirty="0"/>
              <a:t> at the national </a:t>
            </a:r>
            <a:r>
              <a:rPr lang="fr-CH" dirty="0" err="1"/>
              <a:t>level</a:t>
            </a:r>
            <a:endParaRPr lang="fr-CH" dirty="0"/>
          </a:p>
          <a:p>
            <a:pPr lvl="2"/>
            <a:endParaRPr lang="fr-CH" dirty="0">
              <a:solidFill>
                <a:srgbClr val="FF0000"/>
              </a:solidFill>
            </a:endParaRPr>
          </a:p>
          <a:p>
            <a:pPr marL="806450" lvl="2" indent="0">
              <a:buNone/>
            </a:pPr>
            <a:endParaRPr lang="fr-CH" dirty="0"/>
          </a:p>
          <a:p>
            <a:pPr lvl="2"/>
            <a:endParaRPr lang="fr-CH" dirty="0"/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6874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72CC-6250-492A-9F60-36D6B24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78130"/>
            <a:ext cx="9937352" cy="1512559"/>
          </a:xfrm>
        </p:spPr>
        <p:txBody>
          <a:bodyPr/>
          <a:lstStyle/>
          <a:p>
            <a:r>
              <a:rPr lang="en-US" sz="2800" dirty="0"/>
              <a:t>Adaptation of the module to the Swiss pension system</a:t>
            </a:r>
            <a:r>
              <a:rPr lang="fr-CH" sz="2800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FFE117-0537-4744-AB5F-7E6949A6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8" y="6453336"/>
            <a:ext cx="9145264" cy="144016"/>
          </a:xfrm>
        </p:spPr>
        <p:txBody>
          <a:bodyPr/>
          <a:lstStyle/>
          <a:p>
            <a:r>
              <a:rPr lang="fr-CH" dirty="0"/>
              <a:t>Christian Hutter, SFSO | </a:t>
            </a:r>
            <a:r>
              <a:rPr lang="en-US" dirty="0"/>
              <a:t>Design of national questionnaires for the eight-yearly EU-LFS modules </a:t>
            </a:r>
            <a:r>
              <a:rPr lang="fr-CH" dirty="0"/>
              <a:t>| LFS </a:t>
            </a:r>
            <a:r>
              <a:rPr lang="fr-CH" dirty="0" err="1"/>
              <a:t>methodology</a:t>
            </a:r>
            <a:r>
              <a:rPr lang="fr-CH" dirty="0"/>
              <a:t> workshop | 25 April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CAD45-69A8-40D9-9A4D-F3030A42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6A29D1-C4B7-4A21-B516-DC65FDD0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400" y="1484784"/>
            <a:ext cx="7057032" cy="105882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226CC5C-873D-4ADD-A586-4CCB7E8AA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542" y="2564904"/>
            <a:ext cx="7035889" cy="32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9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72CC-6250-492A-9F60-36D6B24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78130"/>
            <a:ext cx="9937352" cy="1512559"/>
          </a:xfrm>
        </p:spPr>
        <p:txBody>
          <a:bodyPr/>
          <a:lstStyle/>
          <a:p>
            <a:r>
              <a:rPr lang="en-US" sz="2800" dirty="0"/>
              <a:t>Adaptation of the module to the Swiss pension system</a:t>
            </a:r>
            <a:r>
              <a:rPr lang="fr-CH" sz="2800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FFE117-0537-4744-AB5F-7E6949A6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8" y="6453336"/>
            <a:ext cx="9145264" cy="144016"/>
          </a:xfrm>
        </p:spPr>
        <p:txBody>
          <a:bodyPr/>
          <a:lstStyle/>
          <a:p>
            <a:r>
              <a:rPr lang="fr-CH" dirty="0"/>
              <a:t>Christian Hutter, SFSO | </a:t>
            </a:r>
            <a:r>
              <a:rPr lang="en-US" dirty="0"/>
              <a:t>Design of national questionnaires for the eight-yearly EU-LFS modules </a:t>
            </a:r>
            <a:r>
              <a:rPr lang="fr-CH" dirty="0"/>
              <a:t>| LFS </a:t>
            </a:r>
            <a:r>
              <a:rPr lang="fr-CH" dirty="0" err="1"/>
              <a:t>methodology</a:t>
            </a:r>
            <a:r>
              <a:rPr lang="fr-CH" dirty="0"/>
              <a:t> workshop | 25 April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CAD45-69A8-40D9-9A4D-F3030A42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FF146BD-A9AC-4DEA-80B7-1C1FA7DD2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628800"/>
            <a:ext cx="10297144" cy="4232275"/>
          </a:xfrm>
        </p:spPr>
        <p:txBody>
          <a:bodyPr>
            <a:normAutofit/>
          </a:bodyPr>
          <a:lstStyle/>
          <a:p>
            <a:pPr marL="357187" lvl="1" indent="0">
              <a:buNone/>
            </a:pPr>
            <a:r>
              <a:rPr lang="fr-CH" noProof="0" dirty="0" err="1"/>
              <a:t>Since</a:t>
            </a:r>
            <a:r>
              <a:rPr lang="fr-CH" noProof="0" dirty="0"/>
              <a:t> 1946, </a:t>
            </a:r>
            <a:r>
              <a:rPr lang="fr-CH" b="1" noProof="0" dirty="0"/>
              <a:t>all </a:t>
            </a:r>
            <a:r>
              <a:rPr lang="fr-CH" b="1" noProof="0" dirty="0" err="1"/>
              <a:t>physical</a:t>
            </a:r>
            <a:r>
              <a:rPr lang="fr-CH" b="1" noProof="0" dirty="0"/>
              <a:t> </a:t>
            </a:r>
            <a:r>
              <a:rPr lang="fr-CH" b="1" noProof="0" dirty="0" err="1"/>
              <a:t>persons</a:t>
            </a:r>
            <a:r>
              <a:rPr lang="fr-CH" b="1" noProof="0" dirty="0"/>
              <a:t> </a:t>
            </a:r>
            <a:r>
              <a:rPr lang="fr-CH" b="1" noProof="0" dirty="0" err="1"/>
              <a:t>residing</a:t>
            </a:r>
            <a:r>
              <a:rPr lang="fr-CH" b="1" noProof="0" dirty="0"/>
              <a:t> in </a:t>
            </a:r>
            <a:r>
              <a:rPr lang="fr-CH" b="1" noProof="0" dirty="0" err="1"/>
              <a:t>Switzerland</a:t>
            </a:r>
            <a:r>
              <a:rPr lang="fr-CH" b="1" noProof="0" dirty="0"/>
              <a:t> </a:t>
            </a:r>
            <a:r>
              <a:rPr lang="fr-CH" noProof="0" dirty="0"/>
              <a:t>are </a:t>
            </a:r>
            <a:r>
              <a:rPr lang="fr-CH" noProof="0" dirty="0" err="1"/>
              <a:t>entitled</a:t>
            </a:r>
            <a:r>
              <a:rPr lang="fr-CH" noProof="0" dirty="0"/>
              <a:t> to a </a:t>
            </a:r>
            <a:r>
              <a:rPr lang="fr-CH" noProof="0" dirty="0" err="1"/>
              <a:t>statutory</a:t>
            </a:r>
            <a:r>
              <a:rPr lang="fr-CH" noProof="0" dirty="0"/>
              <a:t> </a:t>
            </a:r>
            <a:r>
              <a:rPr lang="fr-CH" noProof="0" dirty="0" err="1"/>
              <a:t>old</a:t>
            </a:r>
            <a:r>
              <a:rPr lang="fr-CH" noProof="0" dirty="0"/>
              <a:t> </a:t>
            </a:r>
            <a:r>
              <a:rPr lang="fr-CH" noProof="0" dirty="0" err="1"/>
              <a:t>age</a:t>
            </a:r>
            <a:r>
              <a:rPr lang="fr-CH" noProof="0" dirty="0"/>
              <a:t> pension and are </a:t>
            </a:r>
            <a:r>
              <a:rPr lang="fr-CH" noProof="0" dirty="0" err="1"/>
              <a:t>obliged</a:t>
            </a:r>
            <a:r>
              <a:rPr lang="fr-CH" noProof="0" dirty="0"/>
              <a:t> to </a:t>
            </a:r>
            <a:r>
              <a:rPr lang="fr-CH" noProof="0" dirty="0" err="1"/>
              <a:t>pay</a:t>
            </a:r>
            <a:r>
              <a:rPr lang="fr-CH" noProof="0" dirty="0"/>
              <a:t> respective contributions</a:t>
            </a:r>
          </a:p>
          <a:p>
            <a:pPr lvl="1"/>
            <a:endParaRPr lang="fr-CH" noProof="0" dirty="0"/>
          </a:p>
          <a:p>
            <a:pPr lvl="1">
              <a:lnSpc>
                <a:spcPct val="150000"/>
              </a:lnSpc>
            </a:pPr>
            <a:r>
              <a:rPr lang="fr-CH" noProof="0" dirty="0" err="1"/>
              <a:t>only</a:t>
            </a:r>
            <a:r>
              <a:rPr lang="fr-CH" noProof="0" dirty="0"/>
              <a:t> codes 1 to 4 of PROVTYPE are applicable in the </a:t>
            </a:r>
            <a:r>
              <a:rPr lang="fr-CH" noProof="0" dirty="0" err="1"/>
              <a:t>Swiss</a:t>
            </a:r>
            <a:r>
              <a:rPr lang="fr-CH" noProof="0" dirty="0"/>
              <a:t> LFS</a:t>
            </a:r>
          </a:p>
          <a:p>
            <a:pPr lvl="2"/>
            <a:endParaRPr lang="fr-CH" noProof="0" dirty="0"/>
          </a:p>
          <a:p>
            <a:pPr lvl="1">
              <a:lnSpc>
                <a:spcPct val="150000"/>
              </a:lnSpc>
            </a:pPr>
            <a:r>
              <a:rPr lang="fr-CH" dirty="0"/>
              <a:t>the PROVTYPE question about a </a:t>
            </a:r>
            <a:r>
              <a:rPr lang="fr-CH" dirty="0" err="1"/>
              <a:t>statutory</a:t>
            </a:r>
            <a:r>
              <a:rPr lang="fr-CH" dirty="0"/>
              <a:t> pension </a:t>
            </a:r>
            <a:r>
              <a:rPr lang="fr-CH" dirty="0" err="1"/>
              <a:t>was</a:t>
            </a:r>
            <a:r>
              <a:rPr lang="fr-CH" dirty="0"/>
              <a:t> not </a:t>
            </a:r>
            <a:r>
              <a:rPr lang="fr-CH" dirty="0" err="1"/>
              <a:t>asked</a:t>
            </a:r>
            <a:endParaRPr lang="fr-CH" dirty="0"/>
          </a:p>
          <a:p>
            <a:pPr lvl="2"/>
            <a:endParaRPr lang="fr-CH" dirty="0">
              <a:solidFill>
                <a:srgbClr val="FF0000"/>
              </a:solidFill>
            </a:endParaRPr>
          </a:p>
          <a:p>
            <a:pPr marL="806450" lvl="2" indent="0">
              <a:buNone/>
            </a:pPr>
            <a:endParaRPr lang="fr-CH" dirty="0"/>
          </a:p>
          <a:p>
            <a:pPr lvl="2"/>
            <a:endParaRPr lang="fr-CH" dirty="0"/>
          </a:p>
          <a:p>
            <a:pPr lvl="1"/>
            <a:endParaRPr lang="fr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149EEEA-99B3-4D53-9825-FDE0522A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4255083"/>
            <a:ext cx="8328248" cy="162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3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72CC-6250-492A-9F60-36D6B24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78130"/>
            <a:ext cx="9937352" cy="1512559"/>
          </a:xfrm>
        </p:spPr>
        <p:txBody>
          <a:bodyPr/>
          <a:lstStyle/>
          <a:p>
            <a:r>
              <a:rPr lang="en-US" sz="2800" dirty="0"/>
              <a:t>Adaptation of the module to the Swiss pension system</a:t>
            </a:r>
            <a:r>
              <a:rPr lang="fr-CH" sz="2800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FFE117-0537-4744-AB5F-7E6949A6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8" y="6453336"/>
            <a:ext cx="9145264" cy="144016"/>
          </a:xfrm>
        </p:spPr>
        <p:txBody>
          <a:bodyPr/>
          <a:lstStyle/>
          <a:p>
            <a:r>
              <a:rPr lang="fr-CH" dirty="0"/>
              <a:t>Christian Hutter, SFSO | </a:t>
            </a:r>
            <a:r>
              <a:rPr lang="en-US" dirty="0"/>
              <a:t>Design of national questionnaires for the eight-yearly EU-LFS modules </a:t>
            </a:r>
            <a:r>
              <a:rPr lang="fr-CH" dirty="0"/>
              <a:t>| LFS </a:t>
            </a:r>
            <a:r>
              <a:rPr lang="fr-CH" dirty="0" err="1"/>
              <a:t>methodology</a:t>
            </a:r>
            <a:r>
              <a:rPr lang="fr-CH" dirty="0"/>
              <a:t> workshop | 25 April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CAD45-69A8-40D9-9A4D-F3030A42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FF146BD-A9AC-4DEA-80B7-1C1FA7DD2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556792"/>
            <a:ext cx="10297144" cy="4232275"/>
          </a:xfrm>
        </p:spPr>
        <p:txBody>
          <a:bodyPr>
            <a:normAutofit/>
          </a:bodyPr>
          <a:lstStyle/>
          <a:p>
            <a:pPr lvl="1"/>
            <a:r>
              <a:rPr lang="fr-CH" noProof="0" dirty="0"/>
              <a:t>In the </a:t>
            </a:r>
            <a:r>
              <a:rPr lang="fr-CH" noProof="0" dirty="0" err="1"/>
              <a:t>previous</a:t>
            </a:r>
            <a:r>
              <a:rPr lang="fr-CH" dirty="0"/>
              <a:t>, 2012 version of the module, the </a:t>
            </a:r>
            <a:r>
              <a:rPr lang="fr-CH" dirty="0" err="1"/>
              <a:t>corresponding</a:t>
            </a:r>
            <a:r>
              <a:rPr lang="fr-CH" dirty="0"/>
              <a:t> question </a:t>
            </a:r>
            <a:r>
              <a:rPr lang="fr-CH" dirty="0" err="1"/>
              <a:t>had</a:t>
            </a:r>
            <a:r>
              <a:rPr lang="fr-CH" dirty="0"/>
              <a:t> been </a:t>
            </a:r>
            <a:r>
              <a:rPr lang="fr-CH" dirty="0" err="1"/>
              <a:t>asked</a:t>
            </a:r>
            <a:r>
              <a:rPr lang="fr-CH" dirty="0"/>
              <a:t>, </a:t>
            </a:r>
            <a:r>
              <a:rPr lang="fr-CH" dirty="0" err="1"/>
              <a:t>although</a:t>
            </a:r>
            <a:r>
              <a:rPr lang="fr-CH" dirty="0"/>
              <a:t> </a:t>
            </a:r>
            <a:r>
              <a:rPr lang="fr-CH" dirty="0" err="1"/>
              <a:t>it</a:t>
            </a:r>
            <a:r>
              <a:rPr lang="fr-CH" dirty="0"/>
              <a:t> </a:t>
            </a:r>
            <a:r>
              <a:rPr lang="fr-CH" dirty="0" err="1"/>
              <a:t>was</a:t>
            </a:r>
            <a:r>
              <a:rPr lang="fr-CH" dirty="0"/>
              <a:t> </a:t>
            </a:r>
            <a:r>
              <a:rPr lang="fr-CH" dirty="0" err="1"/>
              <a:t>actually</a:t>
            </a:r>
            <a:r>
              <a:rPr lang="fr-CH" dirty="0"/>
              <a:t> </a:t>
            </a:r>
            <a:r>
              <a:rPr lang="fr-CH" dirty="0" err="1"/>
              <a:t>redundant</a:t>
            </a:r>
            <a:endParaRPr lang="fr-CH" dirty="0"/>
          </a:p>
          <a:p>
            <a:pPr lvl="1"/>
            <a:endParaRPr lang="fr-CH" dirty="0"/>
          </a:p>
          <a:p>
            <a:pPr lvl="1"/>
            <a:r>
              <a:rPr lang="fr-CH" dirty="0"/>
              <a:t>6.2 percent of the </a:t>
            </a:r>
            <a:r>
              <a:rPr lang="fr-CH" dirty="0" err="1"/>
              <a:t>respondents</a:t>
            </a:r>
            <a:r>
              <a:rPr lang="fr-CH" dirty="0"/>
              <a:t> </a:t>
            </a:r>
            <a:r>
              <a:rPr lang="fr-CH" dirty="0" err="1"/>
              <a:t>answered</a:t>
            </a:r>
            <a:r>
              <a:rPr lang="fr-CH" dirty="0"/>
              <a:t> «no» or «</a:t>
            </a:r>
            <a:r>
              <a:rPr lang="fr-CH" dirty="0" err="1"/>
              <a:t>don’t</a:t>
            </a:r>
            <a:r>
              <a:rPr lang="fr-CH" dirty="0"/>
              <a:t> know»</a:t>
            </a:r>
          </a:p>
          <a:p>
            <a:pPr lvl="1"/>
            <a:endParaRPr lang="fr-CH" dirty="0">
              <a:solidFill>
                <a:srgbClr val="FF0000"/>
              </a:solidFill>
            </a:endParaRPr>
          </a:p>
          <a:p>
            <a:pPr marL="806450" lvl="2" indent="0">
              <a:buNone/>
            </a:pPr>
            <a:endParaRPr lang="fr-CH" dirty="0"/>
          </a:p>
          <a:p>
            <a:pPr lvl="2"/>
            <a:endParaRPr lang="fr-CH" dirty="0"/>
          </a:p>
          <a:p>
            <a:pPr lvl="1"/>
            <a:endParaRPr lang="fr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3E83BE-0977-491D-A6B2-B79184FA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197" y="3285475"/>
            <a:ext cx="6981227" cy="27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72CC-6250-492A-9F60-36D6B24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78130"/>
            <a:ext cx="9937352" cy="1512559"/>
          </a:xfrm>
        </p:spPr>
        <p:txBody>
          <a:bodyPr/>
          <a:lstStyle/>
          <a:p>
            <a:r>
              <a:rPr lang="en-US" sz="2800" dirty="0"/>
              <a:t>Adaptation of the module to additional data needs</a:t>
            </a:r>
            <a:endParaRPr lang="fr-CH" sz="2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FFE117-0537-4744-AB5F-7E6949A6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8" y="6453336"/>
            <a:ext cx="9145264" cy="144016"/>
          </a:xfrm>
        </p:spPr>
        <p:txBody>
          <a:bodyPr/>
          <a:lstStyle/>
          <a:p>
            <a:r>
              <a:rPr lang="fr-CH" dirty="0"/>
              <a:t>Christian Hutter, SFSO | </a:t>
            </a:r>
            <a:r>
              <a:rPr lang="en-US" dirty="0"/>
              <a:t>Design of national questionnaires for the eight-yearly EU-LFS modules </a:t>
            </a:r>
            <a:r>
              <a:rPr lang="fr-CH" dirty="0"/>
              <a:t>| LFS </a:t>
            </a:r>
            <a:r>
              <a:rPr lang="fr-CH" dirty="0" err="1"/>
              <a:t>methodology</a:t>
            </a:r>
            <a:r>
              <a:rPr lang="fr-CH" dirty="0"/>
              <a:t> workshop | 25 April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CAD45-69A8-40D9-9A4D-F3030A42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FF146BD-A9AC-4DEA-80B7-1C1FA7DD2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844824"/>
            <a:ext cx="10441160" cy="3456385"/>
          </a:xfrm>
        </p:spPr>
        <p:txBody>
          <a:bodyPr>
            <a:normAutofit/>
          </a:bodyPr>
          <a:lstStyle/>
          <a:p>
            <a:pPr lvl="1"/>
            <a:r>
              <a:rPr lang="fr-CH" noProof="0" dirty="0"/>
              <a:t>A former national LFS module on the </a:t>
            </a:r>
            <a:r>
              <a:rPr lang="fr-CH" noProof="0" dirty="0" err="1"/>
              <a:t>same</a:t>
            </a:r>
            <a:r>
              <a:rPr lang="fr-CH" noProof="0" dirty="0"/>
              <a:t> topic has been </a:t>
            </a:r>
            <a:br>
              <a:rPr lang="fr-CH" noProof="0" dirty="0"/>
            </a:br>
            <a:r>
              <a:rPr lang="fr-CH" noProof="0" dirty="0" err="1"/>
              <a:t>discontinued</a:t>
            </a:r>
            <a:r>
              <a:rPr lang="fr-CH" noProof="0" dirty="0"/>
              <a:t> due to:</a:t>
            </a:r>
          </a:p>
          <a:p>
            <a:pPr lvl="2">
              <a:lnSpc>
                <a:spcPct val="150000"/>
              </a:lnSpc>
            </a:pPr>
            <a:r>
              <a:rPr lang="fr-CH" dirty="0" err="1"/>
              <a:t>newly</a:t>
            </a:r>
            <a:r>
              <a:rPr lang="fr-CH" dirty="0"/>
              <a:t> </a:t>
            </a:r>
            <a:r>
              <a:rPr lang="fr-CH" dirty="0" err="1"/>
              <a:t>gained</a:t>
            </a:r>
            <a:r>
              <a:rPr lang="fr-CH" dirty="0"/>
              <a:t> </a:t>
            </a:r>
            <a:r>
              <a:rPr lang="fr-CH" dirty="0" err="1"/>
              <a:t>access</a:t>
            </a:r>
            <a:r>
              <a:rPr lang="fr-CH" dirty="0"/>
              <a:t> to </a:t>
            </a:r>
            <a:r>
              <a:rPr lang="fr-CH" dirty="0" err="1"/>
              <a:t>register</a:t>
            </a:r>
            <a:r>
              <a:rPr lang="fr-CH" dirty="0"/>
              <a:t> data </a:t>
            </a:r>
          </a:p>
          <a:p>
            <a:pPr lvl="2"/>
            <a:r>
              <a:rPr lang="fr-CH" dirty="0"/>
              <a:t>partial </a:t>
            </a:r>
            <a:r>
              <a:rPr lang="fr-CH" dirty="0" err="1"/>
              <a:t>overlap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the EU-LFS module</a:t>
            </a:r>
          </a:p>
          <a:p>
            <a:pPr lvl="1"/>
            <a:endParaRPr lang="fr-CH" dirty="0"/>
          </a:p>
          <a:p>
            <a:pPr lvl="1"/>
            <a:endParaRPr lang="fr-CH" dirty="0"/>
          </a:p>
          <a:p>
            <a:pPr lvl="1"/>
            <a:r>
              <a:rPr lang="fr-CH" dirty="0"/>
              <a:t>«A few extra questions» </a:t>
            </a:r>
            <a:r>
              <a:rPr lang="fr-CH" dirty="0" err="1"/>
              <a:t>were</a:t>
            </a:r>
            <a:r>
              <a:rPr lang="fr-CH" dirty="0"/>
              <a:t> </a:t>
            </a:r>
            <a:r>
              <a:rPr lang="fr-CH" dirty="0" err="1"/>
              <a:t>added</a:t>
            </a:r>
            <a:r>
              <a:rPr lang="fr-CH" dirty="0"/>
              <a:t> to the EU-LFS module </a:t>
            </a:r>
            <a:r>
              <a:rPr lang="fr-CH" dirty="0" err="1"/>
              <a:t>instead</a:t>
            </a:r>
            <a:endParaRPr lang="fr-CH" dirty="0"/>
          </a:p>
          <a:p>
            <a:pPr lvl="2">
              <a:lnSpc>
                <a:spcPct val="150000"/>
              </a:lnSpc>
            </a:pPr>
            <a:r>
              <a:rPr lang="fr-CH" dirty="0" err="1"/>
              <a:t>Differentiation</a:t>
            </a:r>
            <a:r>
              <a:rPr lang="fr-CH" dirty="0"/>
              <a:t> </a:t>
            </a:r>
            <a:r>
              <a:rPr lang="fr-CH" dirty="0" err="1"/>
              <a:t>between</a:t>
            </a:r>
            <a:r>
              <a:rPr lang="fr-CH" dirty="0"/>
              <a:t> </a:t>
            </a:r>
            <a:r>
              <a:rPr lang="fr-CH" b="1" dirty="0" err="1"/>
              <a:t>Swiss</a:t>
            </a:r>
            <a:r>
              <a:rPr lang="fr-CH" b="1" dirty="0"/>
              <a:t> pensions and pensions </a:t>
            </a:r>
            <a:r>
              <a:rPr lang="fr-CH" b="1" dirty="0" err="1"/>
              <a:t>from</a:t>
            </a:r>
            <a:r>
              <a:rPr lang="fr-CH" b="1" dirty="0"/>
              <a:t> </a:t>
            </a:r>
            <a:r>
              <a:rPr lang="fr-CH" b="1" dirty="0" err="1"/>
              <a:t>abroad</a:t>
            </a:r>
            <a:endParaRPr lang="fr-CH" b="1" dirty="0"/>
          </a:p>
          <a:p>
            <a:pPr lvl="2">
              <a:lnSpc>
                <a:spcPct val="100000"/>
              </a:lnSpc>
            </a:pPr>
            <a:r>
              <a:rPr lang="fr-CH" dirty="0"/>
              <a:t>Questions on </a:t>
            </a:r>
            <a:r>
              <a:rPr lang="fr-CH" b="1" dirty="0"/>
              <a:t>lump-</a:t>
            </a:r>
            <a:r>
              <a:rPr lang="fr-CH" b="1" dirty="0" err="1"/>
              <a:t>sum</a:t>
            </a:r>
            <a:r>
              <a:rPr lang="fr-CH" b="1" dirty="0"/>
              <a:t> </a:t>
            </a:r>
            <a:r>
              <a:rPr lang="fr-CH" b="1" dirty="0" err="1"/>
              <a:t>payments</a:t>
            </a:r>
            <a:r>
              <a:rPr lang="fr-CH" b="1" dirty="0"/>
              <a:t>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old-age</a:t>
            </a:r>
            <a:r>
              <a:rPr lang="fr-CH" dirty="0"/>
              <a:t> </a:t>
            </a:r>
            <a:r>
              <a:rPr lang="fr-CH" dirty="0" err="1"/>
              <a:t>insurances</a:t>
            </a:r>
            <a:endParaRPr lang="fr-CH" dirty="0"/>
          </a:p>
          <a:p>
            <a:pPr lvl="1"/>
            <a:endParaRPr lang="fr-CH" dirty="0"/>
          </a:p>
          <a:p>
            <a:pPr lvl="1"/>
            <a:endParaRPr lang="fr-CH" dirty="0">
              <a:solidFill>
                <a:srgbClr val="FF0000"/>
              </a:solidFill>
            </a:endParaRPr>
          </a:p>
          <a:p>
            <a:pPr marL="806450" lvl="2" indent="0">
              <a:buNone/>
            </a:pPr>
            <a:endParaRPr lang="fr-CH" dirty="0"/>
          </a:p>
          <a:p>
            <a:pPr lvl="2"/>
            <a:endParaRPr lang="fr-CH" dirty="0"/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7514885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BFS V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91CB"/>
      </a:accent1>
      <a:accent2>
        <a:srgbClr val="ED6915"/>
      </a:accent2>
      <a:accent3>
        <a:srgbClr val="A9318A"/>
      </a:accent3>
      <a:accent4>
        <a:srgbClr val="849022"/>
      </a:accent4>
      <a:accent5>
        <a:srgbClr val="FFFFFF"/>
      </a:accent5>
      <a:accent6>
        <a:srgbClr val="FFFFFF"/>
      </a:accent6>
      <a:hlink>
        <a:srgbClr val="6791CB"/>
      </a:hlink>
      <a:folHlink>
        <a:srgbClr val="6791CB"/>
      </a:folHlink>
    </a:clrScheme>
    <a:fontScheme name="BF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983934787] PowerPoint Vorlage Deutsch_BFS2023.potx [Schreibgeschützt]" id="{81A199F1-7CF6-4B4C-AAB9-50451659EFA0}" vid="{79F684DD-E3FA-4016-9B36-CFCE341ED7C8}"/>
    </a:ext>
  </a:extLst>
</a:theme>
</file>

<file path=ppt/theme/theme2.xml><?xml version="1.0" encoding="utf-8"?>
<a:theme xmlns:a="http://schemas.openxmlformats.org/drawingml/2006/main" name="Bereichsübergreifend">
  <a:themeElements>
    <a:clrScheme name="BFS V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91CB"/>
      </a:accent1>
      <a:accent2>
        <a:srgbClr val="ED6915"/>
      </a:accent2>
      <a:accent3>
        <a:srgbClr val="A9318A"/>
      </a:accent3>
      <a:accent4>
        <a:srgbClr val="849022"/>
      </a:accent4>
      <a:accent5>
        <a:srgbClr val="FFFFFF"/>
      </a:accent5>
      <a:accent6>
        <a:srgbClr val="FFFFFF"/>
      </a:accent6>
      <a:hlink>
        <a:srgbClr val="6791CB"/>
      </a:hlink>
      <a:folHlink>
        <a:srgbClr val="6791CB"/>
      </a:folHlink>
    </a:clrScheme>
    <a:fontScheme name="BF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983934787] PowerPoint Vorlage Deutsch_BFS2023.potx [Schreibgeschützt]" id="{81A199F1-7CF6-4B4C-AAB9-50451659EFA0}" vid="{225E24F9-6847-4A30-8B6D-BEAA241CB13B}"/>
    </a:ext>
  </a:extLst>
</a:theme>
</file>

<file path=ppt/theme/theme3.xml><?xml version="1.0" encoding="utf-8"?>
<a:theme xmlns:a="http://schemas.openxmlformats.org/drawingml/2006/main" name="Statistik">
  <a:themeElements>
    <a:clrScheme name="BFS V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91CB"/>
      </a:accent1>
      <a:accent2>
        <a:srgbClr val="ED6915"/>
      </a:accent2>
      <a:accent3>
        <a:srgbClr val="A9318A"/>
      </a:accent3>
      <a:accent4>
        <a:srgbClr val="849022"/>
      </a:accent4>
      <a:accent5>
        <a:srgbClr val="FFFFFF"/>
      </a:accent5>
      <a:accent6>
        <a:srgbClr val="FFFFFF"/>
      </a:accent6>
      <a:hlink>
        <a:srgbClr val="6791CB"/>
      </a:hlink>
      <a:folHlink>
        <a:srgbClr val="6791CB"/>
      </a:folHlink>
    </a:clrScheme>
    <a:fontScheme name="BF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983934787] PowerPoint Vorlage Deutsch_BFS2023.potx [Schreibgeschützt]" id="{81A199F1-7CF6-4B4C-AAB9-50451659EFA0}" vid="{2070F704-486B-4CBE-AFB6-7EA4C93B6FFA}"/>
    </a:ext>
  </a:extLst>
</a:theme>
</file>

<file path=ppt/theme/theme4.xml><?xml version="1.0" encoding="utf-8"?>
<a:theme xmlns:a="http://schemas.openxmlformats.org/drawingml/2006/main" name="Datenwissenschaften">
  <a:themeElements>
    <a:clrScheme name="BFS V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91CB"/>
      </a:accent1>
      <a:accent2>
        <a:srgbClr val="ED6915"/>
      </a:accent2>
      <a:accent3>
        <a:srgbClr val="A9318A"/>
      </a:accent3>
      <a:accent4>
        <a:srgbClr val="849022"/>
      </a:accent4>
      <a:accent5>
        <a:srgbClr val="FFFFFF"/>
      </a:accent5>
      <a:accent6>
        <a:srgbClr val="FFFFFF"/>
      </a:accent6>
      <a:hlink>
        <a:srgbClr val="6791CB"/>
      </a:hlink>
      <a:folHlink>
        <a:srgbClr val="6791CB"/>
      </a:folHlink>
    </a:clrScheme>
    <a:fontScheme name="BF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983934787] PowerPoint Vorlage Deutsch_BFS2023.potx [Schreibgeschützt]" id="{81A199F1-7CF6-4B4C-AAB9-50451659EFA0}" vid="{C67393EE-A114-4DEA-B981-A4745DA6EC6E}"/>
    </a:ext>
  </a:extLst>
</a:theme>
</file>

<file path=ppt/theme/theme5.xml><?xml version="1.0" encoding="utf-8"?>
<a:theme xmlns:a="http://schemas.openxmlformats.org/drawingml/2006/main" name="Datenbewirtschaftung">
  <a:themeElements>
    <a:clrScheme name="BFS V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91CB"/>
      </a:accent1>
      <a:accent2>
        <a:srgbClr val="ED6915"/>
      </a:accent2>
      <a:accent3>
        <a:srgbClr val="A9318A"/>
      </a:accent3>
      <a:accent4>
        <a:srgbClr val="849022"/>
      </a:accent4>
      <a:accent5>
        <a:srgbClr val="FFFFFF"/>
      </a:accent5>
      <a:accent6>
        <a:srgbClr val="FFFFFF"/>
      </a:accent6>
      <a:hlink>
        <a:srgbClr val="6791CB"/>
      </a:hlink>
      <a:folHlink>
        <a:srgbClr val="6791CB"/>
      </a:folHlink>
    </a:clrScheme>
    <a:fontScheme name="BF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983934787] PowerPoint Vorlage Deutsch_BFS2023.potx [Schreibgeschützt]" id="{81A199F1-7CF6-4B4C-AAB9-50451659EFA0}" vid="{B5DA6DF1-6BFF-4F4E-9676-489862C10F1D}"/>
    </a:ext>
  </a:extLst>
</a:theme>
</file>

<file path=ppt/theme/theme6.xml><?xml version="1.0" encoding="utf-8"?>
<a:theme xmlns:a="http://schemas.openxmlformats.org/drawingml/2006/main" name="Office Theme">
  <a:themeElements>
    <a:clrScheme name="BF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892CD"/>
      </a:accent1>
      <a:accent2>
        <a:srgbClr val="ED6915"/>
      </a:accent2>
      <a:accent3>
        <a:srgbClr val="A9318A"/>
      </a:accent3>
      <a:accent4>
        <a:srgbClr val="849022"/>
      </a:accent4>
      <a:accent5>
        <a:srgbClr val="FFFFFF"/>
      </a:accent5>
      <a:accent6>
        <a:srgbClr val="FFFFFF"/>
      </a:accent6>
      <a:hlink>
        <a:srgbClr val="6892CD"/>
      </a:hlink>
      <a:folHlink>
        <a:srgbClr val="6892CD"/>
      </a:folHlink>
    </a:clrScheme>
    <a:fontScheme name="BF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BF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892CD"/>
      </a:accent1>
      <a:accent2>
        <a:srgbClr val="ED6915"/>
      </a:accent2>
      <a:accent3>
        <a:srgbClr val="A9318A"/>
      </a:accent3>
      <a:accent4>
        <a:srgbClr val="849022"/>
      </a:accent4>
      <a:accent5>
        <a:srgbClr val="FFFFFF"/>
      </a:accent5>
      <a:accent6>
        <a:srgbClr val="FFFFFF"/>
      </a:accent6>
      <a:hlink>
        <a:srgbClr val="6892CD"/>
      </a:hlink>
      <a:folHlink>
        <a:srgbClr val="6892CD"/>
      </a:folHlink>
    </a:clrScheme>
    <a:fontScheme name="BF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94130A2AF244FBF3F304D904ED593" ma:contentTypeVersion="16" ma:contentTypeDescription="Ein neues Dokument erstellen." ma:contentTypeScope="" ma:versionID="4d421d3fbdad61d2657cfee612992f01">
  <xsd:schema xmlns:xsd="http://www.w3.org/2001/XMLSchema" xmlns:xs="http://www.w3.org/2001/XMLSchema" xmlns:p="http://schemas.microsoft.com/office/2006/metadata/properties" xmlns:ns2="c9077d15-72ed-4fec-bcfe-3472729e9195" xmlns:ns3="bc24777f-78b6-4f3c-a73a-d5fa08e4d537" targetNamespace="http://schemas.microsoft.com/office/2006/metadata/properties" ma:root="true" ma:fieldsID="f187d31715227b175495061eefda1085" ns2:_="" ns3:_="">
    <xsd:import namespace="c9077d15-72ed-4fec-bcfe-3472729e9195"/>
    <xsd:import namespace="bc24777f-78b6-4f3c-a73a-d5fa08e4d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7d15-72ed-4fec-bcfe-3472729e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7fbe3b91-0d7a-4fca-85de-75d49bc05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777f-78b6-4f3c-a73a-d5fa08e4d53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23888c3-3691-4ee2-9093-74875a1c94d8}" ma:internalName="TaxCatchAll" ma:showField="CatchAllData" ma:web="bc24777f-78b6-4f3c-a73a-d5fa08e4d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24777f-78b6-4f3c-a73a-d5fa08e4d537" xsi:nil="true"/>
    <lcf76f155ced4ddcb4097134ff3c332f xmlns="c9077d15-72ed-4fec-bcfe-3472729e91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EC5972-E1E5-48D7-8DBB-CC5E3656E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77d15-72ed-4fec-bcfe-3472729e9195"/>
    <ds:schemaRef ds:uri="bc24777f-78b6-4f3c-a73a-d5fa08e4d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schemas.microsoft.com/office/infopath/2007/PartnerControls"/>
    <ds:schemaRef ds:uri="bc24777f-78b6-4f3c-a73a-d5fa08e4d537"/>
    <ds:schemaRef ds:uri="c9077d15-72ed-4fec-bcfe-3472729e9195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Schichtarbeit_AGBA_20221215</Template>
  <TotalTime>0</TotalTime>
  <Words>936</Words>
  <Application>Microsoft Office PowerPoint</Application>
  <PresentationFormat>Breitbild</PresentationFormat>
  <Paragraphs>141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Roboto</vt:lpstr>
      <vt:lpstr>Roboto Medium</vt:lpstr>
      <vt:lpstr>Titel</vt:lpstr>
      <vt:lpstr>Bereichsübergreifend</vt:lpstr>
      <vt:lpstr>Statistik</vt:lpstr>
      <vt:lpstr>Datenwissenschaften</vt:lpstr>
      <vt:lpstr>Datenbewirtschaftung</vt:lpstr>
      <vt:lpstr>Design of national questionnaires  for the eight-yearly EU-LFS modules –  using the example of the 2023 module on pensions and labour market participation</vt:lpstr>
      <vt:lpstr>Table of contents</vt:lpstr>
      <vt:lpstr>National “customization” of Eurostat’s model questionnaires </vt:lpstr>
      <vt:lpstr>National “customization” of Eurostat’s model questionnaires </vt:lpstr>
      <vt:lpstr>National “customization” of Eurostat’s model questionnaires </vt:lpstr>
      <vt:lpstr>Adaptation of the module to the Swiss pension system </vt:lpstr>
      <vt:lpstr>Adaptation of the module to the Swiss pension system </vt:lpstr>
      <vt:lpstr>Adaptation of the module to the Swiss pension system </vt:lpstr>
      <vt:lpstr>Adaptation of the module to additional data needs</vt:lpstr>
      <vt:lpstr>Adaptation of the module to additional data needs</vt:lpstr>
      <vt:lpstr>Adaptation of the module to additional data needs</vt:lpstr>
      <vt:lpstr>Adaptation of the module to additional data needs</vt:lpstr>
      <vt:lpstr>Adaptation of the module to additional data needs</vt:lpstr>
      <vt:lpstr>Conclusions</vt:lpstr>
      <vt:lpstr>Thank you for your attention and have a nice stay in Neuchâtel!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Schichtarbeit in der Schweiz 2002-2022</dc:title>
  <dc:creator>Perrenoud Silvia BFS</dc:creator>
  <dc:description>erstellt durch Vorlagenbauer.ch</dc:description>
  <cp:lastModifiedBy>Hutter Christian BFS</cp:lastModifiedBy>
  <cp:revision>138</cp:revision>
  <cp:lastPrinted>2024-02-20T07:20:56Z</cp:lastPrinted>
  <dcterms:created xsi:type="dcterms:W3CDTF">2023-12-06T08:00:17Z</dcterms:created>
  <dcterms:modified xsi:type="dcterms:W3CDTF">2024-04-19T11:09:48Z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  <property fmtid="{D5CDD505-2E9C-101B-9397-08002B2CF9AE}" pid="3" name="MediaServiceImageTags">
    <vt:lpwstr/>
  </property>
</Properties>
</file>